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0" r:id="rId1"/>
  </p:sldMasterIdLst>
  <p:notesMasterIdLst>
    <p:notesMasterId r:id="rId42"/>
  </p:notesMasterIdLst>
  <p:handoutMasterIdLst>
    <p:handoutMasterId r:id="rId43"/>
  </p:handoutMasterIdLst>
  <p:sldIdLst>
    <p:sldId id="283" r:id="rId2"/>
    <p:sldId id="329" r:id="rId3"/>
    <p:sldId id="308" r:id="rId4"/>
    <p:sldId id="277" r:id="rId5"/>
    <p:sldId id="318" r:id="rId6"/>
    <p:sldId id="326" r:id="rId7"/>
    <p:sldId id="297" r:id="rId8"/>
    <p:sldId id="309" r:id="rId9"/>
    <p:sldId id="270" r:id="rId10"/>
    <p:sldId id="290" r:id="rId11"/>
    <p:sldId id="279" r:id="rId12"/>
    <p:sldId id="280" r:id="rId13"/>
    <p:sldId id="321" r:id="rId14"/>
    <p:sldId id="272" r:id="rId15"/>
    <p:sldId id="271" r:id="rId16"/>
    <p:sldId id="265" r:id="rId17"/>
    <p:sldId id="285" r:id="rId18"/>
    <p:sldId id="311" r:id="rId19"/>
    <p:sldId id="334" r:id="rId20"/>
    <p:sldId id="257" r:id="rId21"/>
    <p:sldId id="313" r:id="rId22"/>
    <p:sldId id="305" r:id="rId23"/>
    <p:sldId id="267" r:id="rId24"/>
    <p:sldId id="320" r:id="rId25"/>
    <p:sldId id="266" r:id="rId26"/>
    <p:sldId id="306" r:id="rId27"/>
    <p:sldId id="317" r:id="rId28"/>
    <p:sldId id="322" r:id="rId29"/>
    <p:sldId id="328" r:id="rId30"/>
    <p:sldId id="327" r:id="rId31"/>
    <p:sldId id="319" r:id="rId32"/>
    <p:sldId id="335" r:id="rId33"/>
    <p:sldId id="330" r:id="rId34"/>
    <p:sldId id="332" r:id="rId35"/>
    <p:sldId id="331" r:id="rId36"/>
    <p:sldId id="268" r:id="rId37"/>
    <p:sldId id="299" r:id="rId38"/>
    <p:sldId id="301" r:id="rId39"/>
    <p:sldId id="302" r:id="rId40"/>
    <p:sldId id="269" r:id="rId41"/>
  </p:sldIdLst>
  <p:sldSz cx="9144000" cy="6858000" type="screen4x3"/>
  <p:notesSz cx="6735763" cy="9866313"/>
  <p:defaultTextStyle>
    <a:defPPr>
      <a:defRPr lang="ja-JP"/>
    </a:defPPr>
    <a:lvl1pPr algn="ctr"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ctr"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ctr"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ctr"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ctr"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1" userDrawn="1">
          <p15:clr>
            <a:srgbClr val="A4A3A4"/>
          </p15:clr>
        </p15:guide>
        <p15:guide id="2" pos="2123" userDrawn="1">
          <p15:clr>
            <a:srgbClr val="A4A3A4"/>
          </p15:clr>
        </p15:guide>
        <p15:guide id="3" orient="horz" pos="3108" userDrawn="1">
          <p15:clr>
            <a:srgbClr val="A4A3A4"/>
          </p15:clr>
        </p15:guide>
        <p15:guide id="4"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CCFFFF"/>
    <a:srgbClr val="CCECFF"/>
    <a:srgbClr val="3366CC"/>
    <a:srgbClr val="CCFFCC"/>
    <a:srgbClr val="65FF65"/>
    <a:srgbClr val="FF99FF"/>
    <a:srgbClr val="00CCFF"/>
    <a:srgbClr val="FFD8FF"/>
    <a:srgbClr val="FFF7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71357" autoAdjust="0"/>
  </p:normalViewPr>
  <p:slideViewPr>
    <p:cSldViewPr>
      <p:cViewPr varScale="1">
        <p:scale>
          <a:sx n="77" d="100"/>
          <a:sy n="77" d="100"/>
        </p:scale>
        <p:origin x="1008" y="78"/>
      </p:cViewPr>
      <p:guideLst>
        <p:guide orient="horz" pos="2160"/>
        <p:guide pos="2880"/>
      </p:guideLst>
    </p:cSldViewPr>
  </p:slideViewPr>
  <p:outlineViewPr>
    <p:cViewPr>
      <p:scale>
        <a:sx n="33" d="100"/>
        <a:sy n="33" d="100"/>
      </p:scale>
      <p:origin x="0" y="2592"/>
    </p:cViewPr>
  </p:outlineViewPr>
  <p:notesTextViewPr>
    <p:cViewPr>
      <p:scale>
        <a:sx n="100" d="100"/>
        <a:sy n="100" d="100"/>
      </p:scale>
      <p:origin x="0" y="0"/>
    </p:cViewPr>
  </p:notesTextViewPr>
  <p:notesViewPr>
    <p:cSldViewPr>
      <p:cViewPr varScale="1">
        <p:scale>
          <a:sx n="76" d="100"/>
          <a:sy n="76" d="100"/>
        </p:scale>
        <p:origin x="2202" y="96"/>
      </p:cViewPr>
      <p:guideLst>
        <p:guide orient="horz" pos="3111"/>
        <p:guide pos="2123"/>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9"/>
            <a:ext cx="2918580" cy="492779"/>
          </a:xfrm>
          <a:prstGeom prst="rect">
            <a:avLst/>
          </a:prstGeom>
        </p:spPr>
        <p:txBody>
          <a:bodyPr vert="horz" lIns="87500" tIns="43749" rIns="87500" bIns="43749" rtlCol="0"/>
          <a:lstStyle>
            <a:lvl1pPr algn="l">
              <a:defRPr sz="1100"/>
            </a:lvl1pPr>
          </a:lstStyle>
          <a:p>
            <a:endParaRPr kumimoji="1" lang="ja-JP" altLang="en-US" dirty="0"/>
          </a:p>
        </p:txBody>
      </p:sp>
      <p:sp>
        <p:nvSpPr>
          <p:cNvPr id="4" name="フッター プレースホルダー 3"/>
          <p:cNvSpPr>
            <a:spLocks noGrp="1"/>
          </p:cNvSpPr>
          <p:nvPr>
            <p:ph type="ftr" sz="quarter" idx="2"/>
          </p:nvPr>
        </p:nvSpPr>
        <p:spPr>
          <a:xfrm>
            <a:off x="2" y="9372010"/>
            <a:ext cx="2918580" cy="492779"/>
          </a:xfrm>
          <a:prstGeom prst="rect">
            <a:avLst/>
          </a:prstGeom>
        </p:spPr>
        <p:txBody>
          <a:bodyPr vert="horz" lIns="87500" tIns="43749" rIns="87500" bIns="43749" rtlCol="0" anchor="b"/>
          <a:lstStyle>
            <a:lvl1pPr algn="l">
              <a:defRPr sz="1100"/>
            </a:lvl1pPr>
          </a:lstStyle>
          <a:p>
            <a:endParaRPr kumimoji="1" lang="ja-JP" altLang="en-US" dirty="0"/>
          </a:p>
        </p:txBody>
      </p:sp>
    </p:spTree>
    <p:extLst>
      <p:ext uri="{BB962C8B-B14F-4D97-AF65-F5344CB8AC3E}">
        <p14:creationId xmlns:p14="http://schemas.microsoft.com/office/powerpoint/2010/main" val="28366953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2" y="9"/>
            <a:ext cx="2918580" cy="49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07" tIns="47405" rIns="94807" bIns="47405" numCol="1" anchor="t" anchorCtr="0" compatLnSpc="1">
            <a:prstTxWarp prst="textNoShape">
              <a:avLst/>
            </a:prstTxWarp>
          </a:bodyPr>
          <a:lstStyle>
            <a:lvl1pPr algn="l">
              <a:defRPr sz="1200">
                <a:latin typeface="Arial" charset="0"/>
              </a:defRPr>
            </a:lvl1pPr>
          </a:lstStyle>
          <a:p>
            <a:pPr>
              <a:defRPr/>
            </a:pPr>
            <a:endParaRPr lang="en-US" altLang="ja-JP" dirty="0"/>
          </a:p>
        </p:txBody>
      </p:sp>
      <p:sp>
        <p:nvSpPr>
          <p:cNvPr id="18435" name="Rectangle 3"/>
          <p:cNvSpPr>
            <a:spLocks noGrp="1" noChangeArrowheads="1"/>
          </p:cNvSpPr>
          <p:nvPr>
            <p:ph type="dt" idx="1"/>
          </p:nvPr>
        </p:nvSpPr>
        <p:spPr bwMode="auto">
          <a:xfrm>
            <a:off x="3815679" y="9"/>
            <a:ext cx="2918580" cy="49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07" tIns="47405" rIns="94807" bIns="47405" numCol="1" anchor="t" anchorCtr="0" compatLnSpc="1">
            <a:prstTxWarp prst="textNoShape">
              <a:avLst/>
            </a:prstTxWarp>
          </a:bodyPr>
          <a:lstStyle>
            <a:lvl1pPr algn="r">
              <a:defRPr sz="1200">
                <a:latin typeface="Arial" charset="0"/>
              </a:defRPr>
            </a:lvl1pPr>
          </a:lstStyle>
          <a:p>
            <a:pPr>
              <a:defRPr/>
            </a:pPr>
            <a:fld id="{7F61F96E-6F33-423C-9CF2-D9143FBD03CC}" type="datetime1">
              <a:rPr lang="ja-JP" altLang="en-US" smtClean="0"/>
              <a:t>2018/12/4</a:t>
            </a:fld>
            <a:endParaRPr lang="en-US" altLang="ja-JP" dirty="0"/>
          </a:p>
        </p:txBody>
      </p:sp>
      <p:sp>
        <p:nvSpPr>
          <p:cNvPr id="33796" name="Rectangle 4"/>
          <p:cNvSpPr>
            <a:spLocks noGrp="1" noRot="1" noChangeAspect="1" noChangeArrowheads="1" noTextEdit="1"/>
          </p:cNvSpPr>
          <p:nvPr>
            <p:ph type="sldImg" idx="2"/>
          </p:nvPr>
        </p:nvSpPr>
        <p:spPr bwMode="auto">
          <a:xfrm>
            <a:off x="903288" y="741363"/>
            <a:ext cx="4929187" cy="36972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74330" y="4686012"/>
            <a:ext cx="5388610" cy="4439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07" tIns="47405" rIns="94807" bIns="47405"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8438" name="Rectangle 6"/>
          <p:cNvSpPr>
            <a:spLocks noGrp="1" noChangeArrowheads="1"/>
          </p:cNvSpPr>
          <p:nvPr>
            <p:ph type="ftr" sz="quarter" idx="4"/>
          </p:nvPr>
        </p:nvSpPr>
        <p:spPr bwMode="auto">
          <a:xfrm>
            <a:off x="2" y="9372010"/>
            <a:ext cx="2918580" cy="49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07" tIns="47405" rIns="94807" bIns="47405" numCol="1" anchor="b" anchorCtr="0" compatLnSpc="1">
            <a:prstTxWarp prst="textNoShape">
              <a:avLst/>
            </a:prstTxWarp>
          </a:bodyPr>
          <a:lstStyle>
            <a:lvl1pPr algn="l">
              <a:defRPr sz="1200">
                <a:latin typeface="Arial" charset="0"/>
              </a:defRPr>
            </a:lvl1pPr>
          </a:lstStyle>
          <a:p>
            <a:pPr>
              <a:defRPr/>
            </a:pPr>
            <a:endParaRPr lang="en-US" altLang="ja-JP" dirty="0"/>
          </a:p>
        </p:txBody>
      </p:sp>
      <p:sp>
        <p:nvSpPr>
          <p:cNvPr id="18439" name="Rectangle 7"/>
          <p:cNvSpPr>
            <a:spLocks noGrp="1" noChangeArrowheads="1"/>
          </p:cNvSpPr>
          <p:nvPr>
            <p:ph type="sldNum" sz="quarter" idx="5"/>
          </p:nvPr>
        </p:nvSpPr>
        <p:spPr bwMode="auto">
          <a:xfrm>
            <a:off x="3815679" y="9372010"/>
            <a:ext cx="2918580" cy="49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07" tIns="47405" rIns="94807" bIns="47405" numCol="1" anchor="b" anchorCtr="0" compatLnSpc="1">
            <a:prstTxWarp prst="textNoShape">
              <a:avLst/>
            </a:prstTxWarp>
          </a:bodyPr>
          <a:lstStyle>
            <a:lvl1pPr algn="r">
              <a:defRPr sz="1200">
                <a:latin typeface="Arial" charset="0"/>
              </a:defRPr>
            </a:lvl1pPr>
          </a:lstStyle>
          <a:p>
            <a:pPr>
              <a:defRPr/>
            </a:pPr>
            <a:fld id="{390BD542-1A55-4419-B910-F8AA27A05E69}" type="slidenum">
              <a:rPr lang="en-US" altLang="ja-JP"/>
              <a:pPr>
                <a:defRPr/>
              </a:pPr>
              <a:t>‹#›</a:t>
            </a:fld>
            <a:endParaRPr lang="en-US" altLang="ja-JP" dirty="0"/>
          </a:p>
        </p:txBody>
      </p:sp>
    </p:spTree>
    <p:extLst>
      <p:ext uri="{BB962C8B-B14F-4D97-AF65-F5344CB8AC3E}">
        <p14:creationId xmlns:p14="http://schemas.microsoft.com/office/powerpoint/2010/main" val="18322689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r>
              <a:rPr kumimoji="1" lang="en-US" altLang="ja-JP" sz="1200" kern="1200" dirty="0" smtClean="0">
                <a:solidFill>
                  <a:schemeClr val="tx1"/>
                </a:solidFill>
                <a:effectLst/>
                <a:latin typeface="Arial" charset="0"/>
                <a:ea typeface="ＭＳ Ｐ明朝" pitchFamily="18" charset="-128"/>
                <a:cs typeface="+mn-cs"/>
              </a:rPr>
              <a:t>Good Afternoon. Thank you for coming to the library seminar.</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We will explain how to look for English research papers in this course.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My name is </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 I am a library staff.</a:t>
            </a:r>
            <a:endParaRPr lang="ja-JP" altLang="en-US" sz="2000" dirty="0">
              <a:latin typeface="Arial"/>
              <a:cs typeface="Arial"/>
            </a:endParaRPr>
          </a:p>
          <a:p>
            <a:r>
              <a:rPr lang="ja-JP" altLang="en-US" dirty="0">
                <a:latin typeface="ＭＳ Ｐ明朝"/>
                <a:ea typeface="ＭＳ Ｐ明朝"/>
              </a:rPr>
              <a:t/>
            </a:r>
            <a:br>
              <a:rPr lang="ja-JP" altLang="en-US" dirty="0">
                <a:latin typeface="ＭＳ Ｐ明朝"/>
                <a:ea typeface="ＭＳ Ｐ明朝"/>
              </a:rPr>
            </a:br>
            <a:endParaRPr lang="ja-JP" altLang="en-US" dirty="0">
              <a:latin typeface="ＭＳ Ｐ明朝"/>
              <a:ea typeface="ＭＳ Ｐ明朝"/>
            </a:endParaRPr>
          </a:p>
        </p:txBody>
      </p:sp>
    </p:spTree>
    <p:extLst>
      <p:ext uri="{BB962C8B-B14F-4D97-AF65-F5344CB8AC3E}">
        <p14:creationId xmlns:p14="http://schemas.microsoft.com/office/powerpoint/2010/main" val="1267018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r>
              <a:rPr kumimoji="1" lang="en-US" altLang="ja-JP" sz="1200" kern="1200" dirty="0" smtClean="0">
                <a:solidFill>
                  <a:schemeClr val="tx1"/>
                </a:solidFill>
                <a:effectLst/>
                <a:latin typeface="Arial" charset="0"/>
                <a:ea typeface="ＭＳ Ｐ明朝" pitchFamily="18" charset="-128"/>
                <a:cs typeface="+mn-cs"/>
              </a:rPr>
              <a:t>Chaining means that searching other papers based on the reference information noted in papers.</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By this method, you can efficiently trace the older paper faster and easier from the very first piece of paper.</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However, please note that it's necessary to start from the paper with good quality and the latest version in order to trace successfully.</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1513103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r>
              <a:rPr kumimoji="1" lang="en-US" altLang="ja-JP" sz="1200" kern="1200" dirty="0" smtClean="0">
                <a:solidFill>
                  <a:schemeClr val="tx1"/>
                </a:solidFill>
                <a:effectLst/>
                <a:latin typeface="Arial" charset="0"/>
                <a:ea typeface="ＭＳ Ｐ明朝" pitchFamily="18" charset="-128"/>
                <a:cs typeface="+mn-cs"/>
              </a:rPr>
              <a:t>Browsing means that finding books by looking around bookshelves.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In the library of Gifu University, books and journals are placed separately according to categories and fields. Let’s look around the shelves when you go looking for books. It may give you new discoveries.</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3480654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a:lstStyle/>
          <a:p>
            <a:r>
              <a:rPr kumimoji="1" lang="en-US" altLang="ja-JP" sz="1200" kern="1200" dirty="0" smtClean="0">
                <a:solidFill>
                  <a:schemeClr val="tx1"/>
                </a:solidFill>
                <a:effectLst/>
                <a:latin typeface="Arial" charset="0"/>
                <a:ea typeface="ＭＳ Ｐ明朝" pitchFamily="18" charset="-128"/>
                <a:cs typeface="+mn-cs"/>
              </a:rPr>
              <a:t>The third way to look for research paper is database search. You may use computer to search.</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Once the database was used as an index to search by keyword, but now some of database can even show the content of the papers.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1813792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Databases that can be used within the university compound is listed on the website of the library.</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You can use </a:t>
            </a:r>
            <a:r>
              <a:rPr kumimoji="1" lang="en-US" altLang="ja-JP" sz="1200" kern="1200" dirty="0" err="1" smtClean="0">
                <a:solidFill>
                  <a:schemeClr val="tx1"/>
                </a:solidFill>
                <a:effectLst/>
                <a:latin typeface="Arial" charset="0"/>
                <a:ea typeface="ＭＳ Ｐ明朝" pitchFamily="18" charset="-128"/>
                <a:cs typeface="+mn-cs"/>
              </a:rPr>
              <a:t>SciFinder</a:t>
            </a:r>
            <a:r>
              <a:rPr kumimoji="1" lang="en-US" altLang="ja-JP" sz="1200" kern="1200" dirty="0" smtClean="0">
                <a:solidFill>
                  <a:schemeClr val="tx1"/>
                </a:solidFill>
                <a:effectLst/>
                <a:latin typeface="Arial" charset="0"/>
                <a:ea typeface="ＭＳ Ｐ明朝" pitchFamily="18" charset="-128"/>
                <a:cs typeface="+mn-cs"/>
              </a:rPr>
              <a:t>, Scopus and </a:t>
            </a:r>
            <a:r>
              <a:rPr kumimoji="1" lang="en-US" altLang="ja-JP" sz="1200" kern="1200" dirty="0" err="1" smtClean="0">
                <a:solidFill>
                  <a:schemeClr val="tx1"/>
                </a:solidFill>
                <a:effectLst/>
                <a:latin typeface="Arial" charset="0"/>
                <a:ea typeface="ＭＳ Ｐ明朝" pitchFamily="18" charset="-128"/>
                <a:cs typeface="+mn-cs"/>
              </a:rPr>
              <a:t>MathSciNet</a:t>
            </a:r>
            <a:r>
              <a:rPr kumimoji="1" lang="en-US" altLang="ja-JP" sz="1200" kern="1200" dirty="0" smtClean="0">
                <a:solidFill>
                  <a:schemeClr val="tx1"/>
                </a:solidFill>
                <a:effectLst/>
                <a:latin typeface="Arial" charset="0"/>
                <a:ea typeface="ＭＳ Ｐ明朝" pitchFamily="18" charset="-128"/>
                <a:cs typeface="+mn-cs"/>
              </a:rPr>
              <a:t> on campus.</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You may use Google Scholar and PubMed anywhere and for free.</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1112971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r>
              <a:rPr kumimoji="1" lang="en-US" altLang="ja-JP" sz="1200" kern="1200" dirty="0" smtClean="0">
                <a:solidFill>
                  <a:schemeClr val="tx1"/>
                </a:solidFill>
                <a:effectLst/>
                <a:latin typeface="Arial" charset="0"/>
                <a:ea typeface="ＭＳ Ｐ明朝" pitchFamily="18" charset="-128"/>
                <a:cs typeface="+mn-cs"/>
              </a:rPr>
              <a:t>When you have decided the keywords, you may proceed to search.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There is an English database called Scopus collaborated with Gifu University.</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Scopus contains the main journals from every fields. There are some research papers that contain links to the original text. No limit to the number of access at the same time.</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3214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r>
              <a:rPr kumimoji="1" lang="en-US" altLang="ja-JP" sz="1200" kern="1200" dirty="0" smtClean="0">
                <a:solidFill>
                  <a:schemeClr val="tx1"/>
                </a:solidFill>
                <a:effectLst/>
                <a:latin typeface="Arial" charset="0"/>
                <a:ea typeface="ＭＳ Ｐ明朝" pitchFamily="18" charset="-128"/>
                <a:cs typeface="+mn-cs"/>
              </a:rPr>
              <a:t>If you wish to access to Scopus, you can find the link on Gifu university library homepage.</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There are other databases which are specific to medical, mathematics, and other fields, you may check them out later.</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3457560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p:spPr>
        <p:txBody>
          <a:bodyPr/>
          <a:lstStyle/>
          <a:p>
            <a:r>
              <a:rPr kumimoji="1" lang="en-US" altLang="ja-JP" sz="1200" kern="1200" dirty="0" smtClean="0">
                <a:solidFill>
                  <a:schemeClr val="tx1"/>
                </a:solidFill>
                <a:effectLst/>
                <a:latin typeface="Arial" charset="0"/>
                <a:ea typeface="ＭＳ Ｐ明朝" pitchFamily="18" charset="-128"/>
                <a:cs typeface="+mn-cs"/>
              </a:rPr>
              <a:t>We will explain the flow of search by using Scopus.</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For searching the papers by author name, use the prefix search and remember to add asterisk after the single word.</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There are designation of keywords such as OR and NOT search. Any enquiry please refer to the help desk.</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3256331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a:lstStyle/>
          <a:p>
            <a:r>
              <a:rPr kumimoji="1" lang="en-US" altLang="ja-JP" sz="1200" kern="1200" dirty="0" smtClean="0">
                <a:solidFill>
                  <a:schemeClr val="tx1"/>
                </a:solidFill>
                <a:effectLst/>
                <a:latin typeface="Arial" charset="0"/>
                <a:ea typeface="ＭＳ Ｐ明朝" pitchFamily="18" charset="-128"/>
                <a:cs typeface="+mn-cs"/>
              </a:rPr>
              <a:t>This is the search result.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Not only can read the abstract of the research paper, but we can also obtain the information needed upon searching or purchase, such as title, author, journal, volume and page.</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6516582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As clicking open one of the papers, it shows the details.</a:t>
            </a:r>
            <a:r>
              <a:rPr lang="ja-JP" altLang="en-US" sz="2000" dirty="0">
                <a:latin typeface="ＭＳ Ｐ明朝"/>
              </a:rPr>
              <a:t/>
            </a:r>
            <a:br>
              <a:rPr lang="ja-JP" altLang="en-US" sz="2000" dirty="0">
                <a:latin typeface="ＭＳ Ｐ明朝"/>
              </a:rPr>
            </a:br>
            <a:endParaRPr lang="ja-JP" altLang="en-US" sz="1400" dirty="0"/>
          </a:p>
        </p:txBody>
      </p:sp>
    </p:spTree>
    <p:extLst>
      <p:ext uri="{BB962C8B-B14F-4D97-AF65-F5344CB8AC3E}">
        <p14:creationId xmlns:p14="http://schemas.microsoft.com/office/powerpoint/2010/main" val="13002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kumimoji="1" lang="en-US" altLang="ja-JP" sz="1200" kern="1200" dirty="0" smtClean="0">
                <a:solidFill>
                  <a:schemeClr val="tx1"/>
                </a:solidFill>
                <a:effectLst/>
                <a:latin typeface="Arial" charset="0"/>
                <a:ea typeface="ＭＳ Ｐ明朝" pitchFamily="18" charset="-128"/>
                <a:cs typeface="+mn-cs"/>
              </a:rPr>
              <a:t>Please be aware that keywords are important when coming to searching of papers. Once mistakes are made in the keywords, there will be too many search results or no search result being shown.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In the process of studying and researching, we believe that you can understand and remember the way of using keywords.</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The AND search is just like using Google, key in a few keywords and the search result includes all the keywords. But if there are too many unrelated results, the NOT search can be used to cut down the unrelated results.</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To fix the sequence of keywords, the phrase search can be used by marking the keywords with </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in the most of database, but please note that some databases may have different rules.</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For more information please refer to help desk of each database.</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4241766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smtClean="0">
                <a:solidFill>
                  <a:schemeClr val="tx1"/>
                </a:solidFill>
                <a:effectLst/>
                <a:latin typeface="Arial" charset="0"/>
                <a:ea typeface="ＭＳ Ｐ明朝" pitchFamily="18" charset="-128"/>
                <a:cs typeface="+mn-cs"/>
              </a:rPr>
              <a:t>Today we will explain mainly 3 topics, about learning the notation of research papers, searching method, and how to get the paper.</a:t>
            </a:r>
            <a:endParaRPr kumimoji="1" lang="ja-JP" altLang="en-US" dirty="0"/>
          </a:p>
        </p:txBody>
      </p:sp>
    </p:spTree>
    <p:extLst>
      <p:ext uri="{BB962C8B-B14F-4D97-AF65-F5344CB8AC3E}">
        <p14:creationId xmlns:p14="http://schemas.microsoft.com/office/powerpoint/2010/main" val="2250436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r>
              <a:rPr kumimoji="1" lang="en-US" altLang="ja-JP" sz="1200" kern="1200" dirty="0" smtClean="0">
                <a:solidFill>
                  <a:schemeClr val="tx1"/>
                </a:solidFill>
                <a:effectLst/>
                <a:latin typeface="Arial" charset="0"/>
                <a:ea typeface="ＭＳ Ｐ明朝" pitchFamily="18" charset="-128"/>
                <a:cs typeface="+mn-cs"/>
              </a:rPr>
              <a:t>If no desired results shown it is necessary to change the previous keywords in order to get successful hit.</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By OR search try using same and broader meaning but different words, it’s more likely to get more search results.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1099207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Next we will be talking about how to get research paper.</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2742691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This slide shows a few methods to obtain research papers</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3839769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r>
              <a:rPr kumimoji="1" lang="en-US" altLang="ja-JP" sz="1200" kern="1200" dirty="0" smtClean="0">
                <a:solidFill>
                  <a:schemeClr val="tx1"/>
                </a:solidFill>
                <a:effectLst/>
                <a:latin typeface="Arial" charset="0"/>
                <a:ea typeface="ＭＳ Ｐ明朝" pitchFamily="18" charset="-128"/>
                <a:cs typeface="+mn-cs"/>
              </a:rPr>
              <a:t>When the PDF of the paper cannot be found on Scopus, check whether Gifu university has the desired papers or not. Please be aware that year of publishing, title of papers, author are invalid in OPAC search, the only effective items are title of journal, publisher and ISSN. In this journal the ISSN is 1059-1524.</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If you search by the title of paper, it may show no result although the library owns the journal, so please be careful to the search item.</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Now I try to search this paper.</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Title of the journal is “Molecular Biology of the Cell.”</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357214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After entering the journal title in OPAC, select a magazine in format.</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At the 4th line you can see the Molecular biology of the cell.</a:t>
            </a:r>
            <a:endParaRPr kumimoji="1" lang="ja-JP" altLang="ja-JP" sz="1200" kern="1200" dirty="0" smtClean="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2929311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r>
              <a:rPr kumimoji="1" lang="en-US" altLang="ja-JP" sz="1200" kern="1200" dirty="0" smtClean="0">
                <a:solidFill>
                  <a:schemeClr val="tx1"/>
                </a:solidFill>
                <a:effectLst/>
                <a:latin typeface="Arial" charset="0"/>
                <a:ea typeface="ＭＳ Ｐ明朝" pitchFamily="18" charset="-128"/>
                <a:cs typeface="+mn-cs"/>
              </a:rPr>
              <a:t>When you search journal in OPAC, please do not forget to check the holding volume number.</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The Gifu University only possesses the Molecular Biology of Cell from volume 6 to 17, so I cannot get vol.18 no.11 in printed form at the library.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We will be explaining the procedure when desired volume of journal cannot be found in the library.</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2469258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Next, we will introduce how to search for electronic journals which are subscribed by the library.</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In the previous slide, after opening</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err="1" smtClean="0">
                <a:solidFill>
                  <a:schemeClr val="tx1"/>
                </a:solidFill>
                <a:effectLst/>
                <a:latin typeface="Arial" charset="0"/>
                <a:ea typeface="ＭＳ Ｐ明朝" pitchFamily="18" charset="-128"/>
                <a:cs typeface="+mn-cs"/>
              </a:rPr>
              <a:t>eJournal</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choose the 2nd line.</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You can check the available period and access from the “Online”</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2229033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In the Electronic journal sites, search paper by volume and number.</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Click the URL to access electronic journals, you can read full text and download PDF here.</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You may also use OPAC to look for electronic journals comprised in electronic journals sites (such as Science Direct).</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It's very convenient to look for electronic journals by accessing through OPAC.</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3328977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In Scopus, when there is a "View at Publisher" icon shown on top of the paper, you can access to this electronic journal by Internet.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Even if you do not come to the library, you can read the paper from the computer connected to the university network anytime.</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130022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Electronic journal sites contain digital version of many journals, so it functions as a database to search for papers.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But only journals under the collection of the site can be found, in another word, you are not guaranteed that all desired journals can be found on this site.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You can also read the full text if the journal you found is subscribed by the university.</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140821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kern="1200" dirty="0" smtClean="0">
                <a:solidFill>
                  <a:schemeClr val="tx1"/>
                </a:solidFill>
                <a:effectLst/>
                <a:latin typeface="Arial" charset="0"/>
                <a:ea typeface="ＭＳ Ｐ明朝" pitchFamily="18" charset="-128"/>
                <a:cs typeface="+mn-cs"/>
              </a:rPr>
              <a:t>First we will explain how to understand notation of research papers.</a:t>
            </a:r>
            <a:endParaRPr kumimoji="1" lang="ja-JP" altLang="en-US" dirty="0"/>
          </a:p>
        </p:txBody>
      </p:sp>
    </p:spTree>
    <p:extLst>
      <p:ext uri="{BB962C8B-B14F-4D97-AF65-F5344CB8AC3E}">
        <p14:creationId xmlns:p14="http://schemas.microsoft.com/office/powerpoint/2010/main" val="1411677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Available electronic journal sites can be found on the web site of the library.</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such as Science Direct, Wiley Online Library and </a:t>
            </a:r>
            <a:r>
              <a:rPr kumimoji="1" lang="en-US" altLang="ja-JP" sz="1200" kern="1200" dirty="0" err="1" smtClean="0">
                <a:solidFill>
                  <a:schemeClr val="tx1"/>
                </a:solidFill>
                <a:effectLst/>
                <a:latin typeface="Arial" charset="0"/>
                <a:ea typeface="ＭＳ Ｐ明朝" pitchFamily="18" charset="-128"/>
                <a:cs typeface="+mn-cs"/>
              </a:rPr>
              <a:t>SpringerLink</a:t>
            </a:r>
            <a:r>
              <a:rPr kumimoji="1" lang="en-US" altLang="ja-JP" sz="1200" kern="1200" dirty="0" smtClean="0">
                <a:solidFill>
                  <a:schemeClr val="tx1"/>
                </a:solidFill>
                <a:effectLst/>
                <a:latin typeface="Arial" charset="0"/>
                <a:ea typeface="ＭＳ Ｐ明朝" pitchFamily="18" charset="-128"/>
                <a:cs typeface="+mn-cs"/>
              </a:rPr>
              <a:t>.</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1686756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When you search paper in the electronic journal sites, you can read the contents if the journal is subscribed by Gifu University.</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110084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This page is only written in Japanese but this information is crucially important.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Please do not open too many PDF files in short time while using electronic journals.</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It will impose too much burden on the server and cause the whole system to stop working temporarily.</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It is also prohibited to give PDF to people other than Gifu University.</a:t>
            </a:r>
            <a:endParaRPr kumimoji="1" lang="ja-JP" altLang="ja-JP" sz="1200" kern="1200" dirty="0" smtClean="0">
              <a:solidFill>
                <a:schemeClr val="tx1"/>
              </a:solidFill>
              <a:effectLst/>
              <a:latin typeface="Arial" charset="0"/>
              <a:ea typeface="ＭＳ Ｐ明朝" pitchFamily="18" charset="-128"/>
              <a:cs typeface="+mn-cs"/>
            </a:endParaRPr>
          </a:p>
          <a:p>
            <a:r>
              <a:rPr lang="en-US" altLang="ja-JP" dirty="0" smtClean="0"/>
              <a:t>If you do not comply with this rule, the whole university may be suspended.</a:t>
            </a:r>
            <a:endParaRPr lang="en-US" altLang="ja-JP" dirty="0"/>
          </a:p>
        </p:txBody>
      </p:sp>
    </p:spTree>
    <p:extLst>
      <p:ext uri="{BB962C8B-B14F-4D97-AF65-F5344CB8AC3E}">
        <p14:creationId xmlns:p14="http://schemas.microsoft.com/office/powerpoint/2010/main" val="16867563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Scopus can be used via the university, whereas </a:t>
            </a:r>
            <a:r>
              <a:rPr kumimoji="1" lang="en-US" altLang="ja-JP" sz="1200" kern="1200" dirty="0" err="1" smtClean="0">
                <a:solidFill>
                  <a:schemeClr val="tx1"/>
                </a:solidFill>
                <a:effectLst/>
                <a:latin typeface="Arial" charset="0"/>
                <a:ea typeface="ＭＳ Ｐ明朝" pitchFamily="18" charset="-128"/>
                <a:cs typeface="+mn-cs"/>
              </a:rPr>
              <a:t>GoogleScholar</a:t>
            </a:r>
            <a:r>
              <a:rPr kumimoji="1" lang="en-US" altLang="ja-JP" sz="1200" kern="1200" dirty="0" smtClean="0">
                <a:solidFill>
                  <a:schemeClr val="tx1"/>
                </a:solidFill>
                <a:effectLst/>
                <a:latin typeface="Arial" charset="0"/>
                <a:ea typeface="ＭＳ Ｐ明朝" pitchFamily="18" charset="-128"/>
                <a:cs typeface="+mn-cs"/>
              </a:rPr>
              <a:t> can be used outside the university and it’s free of charge.</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The way of using it is the same as using Google, for searching by advanced options like author, journal or published year the </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Advanced Scholar Search</a:t>
            </a:r>
            <a:r>
              <a:rPr kumimoji="1" lang="ja-JP" altLang="ja-JP" sz="1200" kern="1200" dirty="0" smtClean="0">
                <a:solidFill>
                  <a:schemeClr val="tx1"/>
                </a:solidFill>
                <a:effectLst/>
                <a:latin typeface="Arial" charset="0"/>
                <a:ea typeface="ＭＳ Ｐ明朝" pitchFamily="18" charset="-128"/>
                <a:cs typeface="+mn-cs"/>
              </a:rPr>
              <a:t>」</a:t>
            </a:r>
            <a:r>
              <a:rPr kumimoji="1" lang="en-US" altLang="ja-JP" sz="1200" kern="1200" dirty="0" smtClean="0">
                <a:solidFill>
                  <a:schemeClr val="tx1"/>
                </a:solidFill>
                <a:effectLst/>
                <a:latin typeface="Arial" charset="0"/>
                <a:ea typeface="ＭＳ Ｐ明朝" pitchFamily="18" charset="-128"/>
                <a:cs typeface="+mn-cs"/>
              </a:rPr>
              <a:t>can be used.</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3141645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When there is a PDF version you may read it freely, but be aware that it can be an invalid copy for quotation.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Please get a publisher copy to avoid copyright issue.</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3352899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We would like you all to start practicing how to find out the source of research papers by using the information provided. Printed version or digital version will do.</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3337556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r>
              <a:rPr kumimoji="1" lang="en-US" altLang="ja-JP" sz="1200" kern="1200" dirty="0" smtClean="0">
                <a:solidFill>
                  <a:schemeClr val="tx1"/>
                </a:solidFill>
                <a:effectLst/>
                <a:latin typeface="Arial" charset="0"/>
                <a:ea typeface="ＭＳ Ｐ明朝" pitchFamily="18" charset="-128"/>
                <a:cs typeface="+mn-cs"/>
              </a:rPr>
              <a:t>It's possible to get papers which cannot be found neither through library of Gifu University nor through electronic journal sites.</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Information and references of library other than Gifu University can be obtained through </a:t>
            </a:r>
            <a:r>
              <a:rPr kumimoji="1" lang="en-US" altLang="ja-JP" sz="1200" kern="1200" dirty="0" err="1" smtClean="0">
                <a:solidFill>
                  <a:schemeClr val="tx1"/>
                </a:solidFill>
                <a:effectLst/>
                <a:latin typeface="Arial" charset="0"/>
                <a:ea typeface="ＭＳ Ｐ明朝" pitchFamily="18" charset="-128"/>
                <a:cs typeface="+mn-cs"/>
              </a:rPr>
              <a:t>CiNiiBooks</a:t>
            </a:r>
            <a:r>
              <a:rPr kumimoji="1" lang="en-US" altLang="ja-JP" sz="1200" kern="1200" dirty="0" smtClean="0">
                <a:solidFill>
                  <a:schemeClr val="tx1"/>
                </a:solidFill>
                <a:effectLst/>
                <a:latin typeface="Arial" charset="0"/>
                <a:ea typeface="ＭＳ Ｐ明朝" pitchFamily="18" charset="-128"/>
                <a:cs typeface="+mn-cs"/>
              </a:rPr>
              <a:t>.</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In the case of books, you can request the actual books or not more than half of the photocopies of the book.</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Only not more than half of the photocopies can be taken because copies of more than half or the book requires the consent from the author.</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In the case of journal, most of them cannot be borrowed out of the library thus it is impossible to get the actual journal through the library, but you are allowed to request the photocopies of desired research papers.</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135393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From the homepage of library, click the photocopy request (ILL) which is located under My Library.</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In the case of accessing through OPAC, click the My Library log in and key in the username and password as usual.</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3011112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You can apply for request through this page. Key in the actual information, click the "confirm" button to complete the request.</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4926006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The status of request can be checked through request list. Message like the arrival of photocopies or cancellation of request will be uploaded on this page.</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Please check the page frequently to keep yourself updated to the status of request.</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To get the reference, in the case of personal expense, pay the fees at the library before you get it. For medical faculty's students, please pay at library of medical faculty.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In the case of public expense, the reference will be sent directly to the teaching supervisor.</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83309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ln/>
        </p:spPr>
      </p:sp>
      <p:sp>
        <p:nvSpPr>
          <p:cNvPr id="37891" name="ノート プレースホルダー 2"/>
          <p:cNvSpPr>
            <a:spLocks noGrp="1"/>
          </p:cNvSpPr>
          <p:nvPr>
            <p:ph type="body" idx="1"/>
          </p:nvPr>
        </p:nvSpPr>
        <p:spPr>
          <a:noFill/>
        </p:spPr>
        <p:txBody>
          <a:bodyPr/>
          <a:lstStyle/>
          <a:p>
            <a:r>
              <a:rPr kumimoji="1" lang="en-US" altLang="ja-JP" sz="1200" kern="1200" dirty="0" smtClean="0">
                <a:solidFill>
                  <a:schemeClr val="tx1"/>
                </a:solidFill>
                <a:effectLst/>
                <a:latin typeface="Arial" charset="0"/>
                <a:ea typeface="ＭＳ Ｐ明朝" pitchFamily="18" charset="-128"/>
                <a:cs typeface="+mn-cs"/>
              </a:rPr>
              <a:t>Understanding the notation of reference is necessary when looking for research papers.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Usually it is written in order of the author, title of paper, journal, year of publishing, volume, issue and page.</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On the 1st example of this page all information are listed in the correct order.</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Usually the name of author comes first and sometimes the title of paper is not noted.</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Journal title is often be shortened and the initial of each term are written in capital letters.</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b="1" kern="1200" dirty="0" smtClean="0">
                <a:solidFill>
                  <a:schemeClr val="tx1"/>
                </a:solidFill>
                <a:effectLst/>
                <a:latin typeface="Arial" charset="0"/>
                <a:ea typeface="ＭＳ Ｐ明朝" pitchFamily="18" charset="-128"/>
                <a:cs typeface="+mn-cs"/>
              </a:rPr>
              <a:t>For examples, the full journal title in the 1st example is Cancer Research, the 2nd is Journal of American Chemical Society, and the 3rd is Molecular biology of the cell.</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Journal title might be italic or other fonts.</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Simple notation also exists which only contain the short term of journal title, volume, page and year.</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Et al. is Latin word which means "and others" in English.</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24712481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r>
              <a:rPr kumimoji="1" lang="en-US" altLang="ja-JP" sz="1200" kern="1200" dirty="0" smtClean="0">
                <a:solidFill>
                  <a:schemeClr val="tx1"/>
                </a:solidFill>
                <a:effectLst/>
                <a:latin typeface="Arial" charset="0"/>
                <a:ea typeface="ＭＳ Ｐ明朝" pitchFamily="18" charset="-128"/>
                <a:cs typeface="+mn-cs"/>
              </a:rPr>
              <a:t>This is the end of this course. If there is any enquiry please feel free to ask our staffs about it.</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1810947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When you search papers in library, first we use the OPAC database system and search for the journal title.</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It will be easier to find if you also know the ISSN.</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ISSN stands for International Standard Serial Number, for journal and newspaper there are given the fixed 8 numbers.</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Next, make sure that library holds the volume and issue of journal which the paper is posted, and you may proceed to the bookshelf.</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If you know more information such as author, journal title, volume and page number, it will be much easier to specify the paper.</a:t>
            </a:r>
            <a:endParaRPr kumimoji="1" lang="ja-JP" altLang="en-US" dirty="0"/>
          </a:p>
        </p:txBody>
      </p:sp>
    </p:spTree>
    <p:extLst>
      <p:ext uri="{BB962C8B-B14F-4D97-AF65-F5344CB8AC3E}">
        <p14:creationId xmlns:p14="http://schemas.microsoft.com/office/powerpoint/2010/main" val="2390240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Now we are showing an example of the search result on Scopus. Scopus is one of the database search engine that subscribed by Gifu University.</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In this page we can see some details such as the paper title, author, journal title and page number.</a:t>
            </a:r>
            <a:endParaRPr kumimoji="1" lang="ja-JP" altLang="en-US" dirty="0"/>
          </a:p>
        </p:txBody>
      </p:sp>
    </p:spTree>
    <p:extLst>
      <p:ext uri="{BB962C8B-B14F-4D97-AF65-F5344CB8AC3E}">
        <p14:creationId xmlns:p14="http://schemas.microsoft.com/office/powerpoint/2010/main" val="150333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a:ln/>
        </p:spPr>
      </p:sp>
      <p:sp>
        <p:nvSpPr>
          <p:cNvPr id="37891" name="ノート プレースホルダー 2"/>
          <p:cNvSpPr>
            <a:spLocks noGrp="1"/>
          </p:cNvSpPr>
          <p:nvPr>
            <p:ph type="body" idx="1"/>
          </p:nvPr>
        </p:nvSpPr>
        <p:spPr>
          <a:noFill/>
        </p:spPr>
        <p:txBody>
          <a:bodyPr/>
          <a:lstStyle/>
          <a:p>
            <a:r>
              <a:rPr kumimoji="1" lang="en-US" altLang="ja-JP" sz="1200" kern="1200" dirty="0" smtClean="0">
                <a:solidFill>
                  <a:schemeClr val="tx1"/>
                </a:solidFill>
                <a:effectLst/>
                <a:latin typeface="Arial" charset="0"/>
                <a:ea typeface="ＭＳ Ｐ明朝" pitchFamily="18" charset="-128"/>
                <a:cs typeface="+mn-cs"/>
              </a:rPr>
              <a:t>Nowadays there are a few of electronic journals posting research papers before they get published such as </a:t>
            </a:r>
            <a:r>
              <a:rPr kumimoji="1" lang="en-US" altLang="ja-JP" sz="1200" kern="1200" dirty="0" err="1" smtClean="0">
                <a:solidFill>
                  <a:schemeClr val="tx1"/>
                </a:solidFill>
                <a:effectLst/>
                <a:latin typeface="Arial" charset="0"/>
                <a:ea typeface="ＭＳ Ｐ明朝" pitchFamily="18" charset="-128"/>
                <a:cs typeface="+mn-cs"/>
              </a:rPr>
              <a:t>Epub</a:t>
            </a:r>
            <a:r>
              <a:rPr kumimoji="1" lang="en-US" altLang="ja-JP" sz="1200" kern="1200" dirty="0" smtClean="0">
                <a:solidFill>
                  <a:schemeClr val="tx1"/>
                </a:solidFill>
                <a:effectLst/>
                <a:latin typeface="Arial" charset="0"/>
                <a:ea typeface="ＭＳ Ｐ明朝" pitchFamily="18" charset="-128"/>
                <a:cs typeface="+mn-cs"/>
              </a:rPr>
              <a:t> and ahead of print.</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Please note that no information about the page number of papers, and these papers can only be read on electronic journals.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 </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If fail to use the electronic journals, try to make a photocopy request to the library which we will be explaining the procedure later on.</a:t>
            </a:r>
            <a:endParaRPr kumimoji="1" lang="ja-JP" altLang="ja-JP" sz="1200" kern="1200" dirty="0" smtClean="0">
              <a:solidFill>
                <a:schemeClr val="tx1"/>
              </a:solidFill>
              <a:effectLst/>
              <a:latin typeface="Arial" charset="0"/>
              <a:ea typeface="ＭＳ Ｐ明朝" pitchFamily="18" charset="-128"/>
              <a:cs typeface="+mn-cs"/>
            </a:endParaRPr>
          </a:p>
          <a:p>
            <a:r>
              <a:rPr kumimoji="1" lang="en-US" altLang="ja-JP" sz="1200" kern="1200" dirty="0" smtClean="0">
                <a:solidFill>
                  <a:schemeClr val="tx1"/>
                </a:solidFill>
                <a:effectLst/>
                <a:latin typeface="Arial" charset="0"/>
                <a:ea typeface="ＭＳ Ｐ明朝" pitchFamily="18" charset="-128"/>
                <a:cs typeface="+mn-cs"/>
              </a:rPr>
              <a:t>This kind of research paper will be also published in the journal after a couple months.</a:t>
            </a:r>
            <a:endParaRPr lang="en-US" altLang="ja-JP" sz="2000" dirty="0">
              <a:latin typeface="Arial"/>
              <a:cs typeface="Arial"/>
            </a:endParaRPr>
          </a:p>
        </p:txBody>
      </p:sp>
    </p:spTree>
    <p:extLst>
      <p:ext uri="{BB962C8B-B14F-4D97-AF65-F5344CB8AC3E}">
        <p14:creationId xmlns:p14="http://schemas.microsoft.com/office/powerpoint/2010/main" val="3469518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Arial" charset="0"/>
                <a:ea typeface="ＭＳ Ｐ明朝" pitchFamily="18" charset="-128"/>
                <a:cs typeface="+mn-cs"/>
              </a:rPr>
              <a:t>Next we will talk about searching method.</a:t>
            </a:r>
            <a:endParaRPr kumimoji="1" lang="ja-JP" altLang="ja-JP" sz="1200" kern="1200" dirty="0">
              <a:solidFill>
                <a:schemeClr val="tx1"/>
              </a:solidFill>
              <a:effectLst/>
              <a:latin typeface="Arial" charset="0"/>
              <a:ea typeface="ＭＳ Ｐ明朝" pitchFamily="18" charset="-128"/>
              <a:cs typeface="+mn-cs"/>
            </a:endParaRPr>
          </a:p>
        </p:txBody>
      </p:sp>
    </p:spTree>
    <p:extLst>
      <p:ext uri="{BB962C8B-B14F-4D97-AF65-F5344CB8AC3E}">
        <p14:creationId xmlns:p14="http://schemas.microsoft.com/office/powerpoint/2010/main" val="4178918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a:ln/>
        </p:spPr>
      </p:sp>
      <p:sp>
        <p:nvSpPr>
          <p:cNvPr id="35843" name="ノート プレースホルダー 2"/>
          <p:cNvSpPr>
            <a:spLocks noGrp="1"/>
          </p:cNvSpPr>
          <p:nvPr>
            <p:ph type="body" idx="1"/>
          </p:nvPr>
        </p:nvSpPr>
        <p:spPr>
          <a:noFill/>
        </p:spPr>
        <p:txBody>
          <a:bodyPr/>
          <a:lstStyle/>
          <a:p>
            <a:pPr eaLnBrk="1" hangingPunct="1"/>
            <a:r>
              <a:rPr kumimoji="1" lang="en-US" altLang="ja-JP" sz="1200" kern="1200" dirty="0" smtClean="0">
                <a:solidFill>
                  <a:schemeClr val="tx1"/>
                </a:solidFill>
                <a:effectLst/>
                <a:latin typeface="Arial" charset="0"/>
                <a:ea typeface="ＭＳ Ｐ明朝" pitchFamily="18" charset="-128"/>
                <a:cs typeface="+mn-cs"/>
              </a:rPr>
              <a:t>There are 3 ways to look for desired papers which is using of reference, browsing and database search.</a:t>
            </a:r>
            <a:endParaRPr lang="ja-JP" altLang="en-US" sz="2000" dirty="0">
              <a:latin typeface="Arial"/>
              <a:ea typeface="+mj-ea"/>
              <a:cs typeface="Arial"/>
            </a:endParaRPr>
          </a:p>
        </p:txBody>
      </p:sp>
    </p:spTree>
    <p:extLst>
      <p:ext uri="{BB962C8B-B14F-4D97-AF65-F5344CB8AC3E}">
        <p14:creationId xmlns:p14="http://schemas.microsoft.com/office/powerpoint/2010/main" val="345435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92F1B39B-C99E-4B68-95F9-E2099D7E4E78}" type="slidenum">
              <a:rPr lang="en-US" altLang="ja-JP" smtClean="0"/>
              <a:pPr>
                <a:defRPr/>
              </a:pPr>
              <a:t>‹#›</a:t>
            </a:fld>
            <a:endParaRPr lang="en-US" altLang="ja-JP" dirty="0"/>
          </a:p>
        </p:txBody>
      </p:sp>
    </p:spTree>
    <p:extLst>
      <p:ext uri="{BB962C8B-B14F-4D97-AF65-F5344CB8AC3E}">
        <p14:creationId xmlns:p14="http://schemas.microsoft.com/office/powerpoint/2010/main" val="1049430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71DDE6E5-4129-4216-BBA9-D1297502F5B2}" type="slidenum">
              <a:rPr lang="en-US" altLang="ja-JP" smtClean="0"/>
              <a:pPr>
                <a:defRPr/>
              </a:pPr>
              <a:t>‹#›</a:t>
            </a:fld>
            <a:endParaRPr lang="en-US" altLang="ja-JP" dirty="0"/>
          </a:p>
        </p:txBody>
      </p:sp>
    </p:spTree>
    <p:extLst>
      <p:ext uri="{BB962C8B-B14F-4D97-AF65-F5344CB8AC3E}">
        <p14:creationId xmlns:p14="http://schemas.microsoft.com/office/powerpoint/2010/main" val="229725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9C573AFA-D8AD-4A03-81D4-102A302F36E9}" type="slidenum">
              <a:rPr lang="en-US" altLang="ja-JP" smtClean="0"/>
              <a:pPr>
                <a:defRPr/>
              </a:pPr>
              <a:t>‹#›</a:t>
            </a:fld>
            <a:endParaRPr lang="en-US" altLang="ja-JP" dirty="0"/>
          </a:p>
        </p:txBody>
      </p:sp>
    </p:spTree>
    <p:extLst>
      <p:ext uri="{BB962C8B-B14F-4D97-AF65-F5344CB8AC3E}">
        <p14:creationId xmlns:p14="http://schemas.microsoft.com/office/powerpoint/2010/main" val="280280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5D6E6A09-49F5-4D9A-B844-CBEB92E368D4}" type="slidenum">
              <a:rPr lang="en-US" altLang="ja-JP" smtClean="0"/>
              <a:pPr>
                <a:defRPr/>
              </a:pPr>
              <a:t>‹#›</a:t>
            </a:fld>
            <a:endParaRPr lang="en-US" altLang="ja-JP" dirty="0"/>
          </a:p>
        </p:txBody>
      </p:sp>
    </p:spTree>
    <p:extLst>
      <p:ext uri="{BB962C8B-B14F-4D97-AF65-F5344CB8AC3E}">
        <p14:creationId xmlns:p14="http://schemas.microsoft.com/office/powerpoint/2010/main" val="248462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dirty="0"/>
          </a:p>
        </p:txBody>
      </p:sp>
      <p:sp>
        <p:nvSpPr>
          <p:cNvPr id="5" name="フッター プレースホルダー 4"/>
          <p:cNvSpPr>
            <a:spLocks noGrp="1"/>
          </p:cNvSpPr>
          <p:nvPr>
            <p:ph type="ftr" sz="quarter" idx="11"/>
          </p:nvPr>
        </p:nvSpPr>
        <p:spPr/>
        <p:txBody>
          <a:bodyPr/>
          <a:lstStyle/>
          <a:p>
            <a:pPr>
              <a:defRPr/>
            </a:pPr>
            <a:endParaRPr lang="en-US" altLang="ja-JP" dirty="0"/>
          </a:p>
        </p:txBody>
      </p:sp>
      <p:sp>
        <p:nvSpPr>
          <p:cNvPr id="6" name="スライド番号プレースホルダー 5"/>
          <p:cNvSpPr>
            <a:spLocks noGrp="1"/>
          </p:cNvSpPr>
          <p:nvPr>
            <p:ph type="sldNum" sz="quarter" idx="12"/>
          </p:nvPr>
        </p:nvSpPr>
        <p:spPr/>
        <p:txBody>
          <a:bodyPr/>
          <a:lstStyle/>
          <a:p>
            <a:pPr>
              <a:defRPr/>
            </a:pPr>
            <a:fld id="{B25BC99F-A9D3-47EE-A1E4-A9D49C8DD810}" type="slidenum">
              <a:rPr lang="en-US" altLang="ja-JP" smtClean="0"/>
              <a:pPr>
                <a:defRPr/>
              </a:pPr>
              <a:t>‹#›</a:t>
            </a:fld>
            <a:endParaRPr lang="en-US" altLang="ja-JP" dirty="0"/>
          </a:p>
        </p:txBody>
      </p:sp>
    </p:spTree>
    <p:extLst>
      <p:ext uri="{BB962C8B-B14F-4D97-AF65-F5344CB8AC3E}">
        <p14:creationId xmlns:p14="http://schemas.microsoft.com/office/powerpoint/2010/main" val="1491868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7" name="スライド番号プレースホルダー 6"/>
          <p:cNvSpPr>
            <a:spLocks noGrp="1"/>
          </p:cNvSpPr>
          <p:nvPr>
            <p:ph type="sldNum" sz="quarter" idx="12"/>
          </p:nvPr>
        </p:nvSpPr>
        <p:spPr/>
        <p:txBody>
          <a:bodyPr/>
          <a:lstStyle/>
          <a:p>
            <a:pPr>
              <a:defRPr/>
            </a:pPr>
            <a:fld id="{40858892-BEB6-4749-9979-ACA260469093}" type="slidenum">
              <a:rPr lang="en-US" altLang="ja-JP" smtClean="0"/>
              <a:pPr>
                <a:defRPr/>
              </a:pPr>
              <a:t>‹#›</a:t>
            </a:fld>
            <a:endParaRPr lang="en-US" altLang="ja-JP" dirty="0"/>
          </a:p>
        </p:txBody>
      </p:sp>
    </p:spTree>
    <p:extLst>
      <p:ext uri="{BB962C8B-B14F-4D97-AF65-F5344CB8AC3E}">
        <p14:creationId xmlns:p14="http://schemas.microsoft.com/office/powerpoint/2010/main" val="110599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pPr>
              <a:defRPr/>
            </a:pPr>
            <a:endParaRPr lang="en-US" altLang="ja-JP" dirty="0"/>
          </a:p>
        </p:txBody>
      </p:sp>
      <p:sp>
        <p:nvSpPr>
          <p:cNvPr id="8" name="フッター プレースホルダー 7"/>
          <p:cNvSpPr>
            <a:spLocks noGrp="1"/>
          </p:cNvSpPr>
          <p:nvPr>
            <p:ph type="ftr" sz="quarter" idx="11"/>
          </p:nvPr>
        </p:nvSpPr>
        <p:spPr/>
        <p:txBody>
          <a:bodyPr/>
          <a:lstStyle/>
          <a:p>
            <a:pPr>
              <a:defRPr/>
            </a:pPr>
            <a:endParaRPr lang="en-US" altLang="ja-JP" dirty="0"/>
          </a:p>
        </p:txBody>
      </p:sp>
      <p:sp>
        <p:nvSpPr>
          <p:cNvPr id="9" name="スライド番号プレースホルダー 8"/>
          <p:cNvSpPr>
            <a:spLocks noGrp="1"/>
          </p:cNvSpPr>
          <p:nvPr>
            <p:ph type="sldNum" sz="quarter" idx="12"/>
          </p:nvPr>
        </p:nvSpPr>
        <p:spPr/>
        <p:txBody>
          <a:bodyPr/>
          <a:lstStyle/>
          <a:p>
            <a:pPr>
              <a:defRPr/>
            </a:pPr>
            <a:fld id="{262544AA-DC9C-48A7-B672-4DF99F1E773B}" type="slidenum">
              <a:rPr lang="en-US" altLang="ja-JP" smtClean="0"/>
              <a:pPr>
                <a:defRPr/>
              </a:pPr>
              <a:t>‹#›</a:t>
            </a:fld>
            <a:endParaRPr lang="en-US" altLang="ja-JP" dirty="0"/>
          </a:p>
        </p:txBody>
      </p:sp>
    </p:spTree>
    <p:extLst>
      <p:ext uri="{BB962C8B-B14F-4D97-AF65-F5344CB8AC3E}">
        <p14:creationId xmlns:p14="http://schemas.microsoft.com/office/powerpoint/2010/main" val="3643996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endParaRPr lang="en-US" altLang="ja-JP" dirty="0"/>
          </a:p>
        </p:txBody>
      </p:sp>
      <p:sp>
        <p:nvSpPr>
          <p:cNvPr id="4" name="フッター プレースホルダー 3"/>
          <p:cNvSpPr>
            <a:spLocks noGrp="1"/>
          </p:cNvSpPr>
          <p:nvPr>
            <p:ph type="ftr" sz="quarter" idx="11"/>
          </p:nvPr>
        </p:nvSpPr>
        <p:spPr/>
        <p:txBody>
          <a:bodyPr/>
          <a:lstStyle/>
          <a:p>
            <a:pPr>
              <a:defRPr/>
            </a:pPr>
            <a:endParaRPr lang="en-US" altLang="ja-JP" dirty="0"/>
          </a:p>
        </p:txBody>
      </p:sp>
      <p:sp>
        <p:nvSpPr>
          <p:cNvPr id="5" name="スライド番号プレースホルダー 4"/>
          <p:cNvSpPr>
            <a:spLocks noGrp="1"/>
          </p:cNvSpPr>
          <p:nvPr>
            <p:ph type="sldNum" sz="quarter" idx="12"/>
          </p:nvPr>
        </p:nvSpPr>
        <p:spPr/>
        <p:txBody>
          <a:bodyPr/>
          <a:lstStyle/>
          <a:p>
            <a:pPr>
              <a:defRPr/>
            </a:pPr>
            <a:fld id="{78D04885-028A-41FC-81A5-85D317ADA197}" type="slidenum">
              <a:rPr lang="en-US" altLang="ja-JP" smtClean="0"/>
              <a:pPr>
                <a:defRPr/>
              </a:pPr>
              <a:t>‹#›</a:t>
            </a:fld>
            <a:endParaRPr lang="en-US" altLang="ja-JP" dirty="0"/>
          </a:p>
        </p:txBody>
      </p:sp>
    </p:spTree>
    <p:extLst>
      <p:ext uri="{BB962C8B-B14F-4D97-AF65-F5344CB8AC3E}">
        <p14:creationId xmlns:p14="http://schemas.microsoft.com/office/powerpoint/2010/main" val="385604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dirty="0"/>
          </a:p>
        </p:txBody>
      </p:sp>
      <p:sp>
        <p:nvSpPr>
          <p:cNvPr id="3" name="フッター プレースホルダー 2"/>
          <p:cNvSpPr>
            <a:spLocks noGrp="1"/>
          </p:cNvSpPr>
          <p:nvPr>
            <p:ph type="ftr" sz="quarter" idx="11"/>
          </p:nvPr>
        </p:nvSpPr>
        <p:spPr/>
        <p:txBody>
          <a:bodyPr/>
          <a:lstStyle/>
          <a:p>
            <a:pPr>
              <a:defRPr/>
            </a:pPr>
            <a:endParaRPr lang="en-US" altLang="ja-JP" dirty="0"/>
          </a:p>
        </p:txBody>
      </p:sp>
      <p:sp>
        <p:nvSpPr>
          <p:cNvPr id="4" name="スライド番号プレースホルダー 3"/>
          <p:cNvSpPr>
            <a:spLocks noGrp="1"/>
          </p:cNvSpPr>
          <p:nvPr>
            <p:ph type="sldNum" sz="quarter" idx="12"/>
          </p:nvPr>
        </p:nvSpPr>
        <p:spPr/>
        <p:txBody>
          <a:bodyPr/>
          <a:lstStyle/>
          <a:p>
            <a:pPr>
              <a:defRPr/>
            </a:pPr>
            <a:fld id="{7E4C2F0D-65AB-46FF-9AEF-B0D8A4C6738D}" type="slidenum">
              <a:rPr lang="en-US" altLang="ja-JP" smtClean="0"/>
              <a:pPr>
                <a:defRPr/>
              </a:pPr>
              <a:t>‹#›</a:t>
            </a:fld>
            <a:endParaRPr lang="en-US" altLang="ja-JP" dirty="0"/>
          </a:p>
        </p:txBody>
      </p:sp>
    </p:spTree>
    <p:extLst>
      <p:ext uri="{BB962C8B-B14F-4D97-AF65-F5344CB8AC3E}">
        <p14:creationId xmlns:p14="http://schemas.microsoft.com/office/powerpoint/2010/main" val="278225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7" name="スライド番号プレースホルダー 6"/>
          <p:cNvSpPr>
            <a:spLocks noGrp="1"/>
          </p:cNvSpPr>
          <p:nvPr>
            <p:ph type="sldNum" sz="quarter" idx="12"/>
          </p:nvPr>
        </p:nvSpPr>
        <p:spPr/>
        <p:txBody>
          <a:bodyPr/>
          <a:lstStyle/>
          <a:p>
            <a:pPr>
              <a:defRPr/>
            </a:pPr>
            <a:fld id="{3095450C-4774-42FD-BB70-6A4D5203AB99}" type="slidenum">
              <a:rPr lang="en-US" altLang="ja-JP" smtClean="0"/>
              <a:pPr>
                <a:defRPr/>
              </a:pPr>
              <a:t>‹#›</a:t>
            </a:fld>
            <a:endParaRPr lang="en-US" altLang="ja-JP" dirty="0"/>
          </a:p>
        </p:txBody>
      </p:sp>
    </p:spTree>
    <p:extLst>
      <p:ext uri="{BB962C8B-B14F-4D97-AF65-F5344CB8AC3E}">
        <p14:creationId xmlns:p14="http://schemas.microsoft.com/office/powerpoint/2010/main" val="224555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dirty="0"/>
          </a:p>
        </p:txBody>
      </p:sp>
      <p:sp>
        <p:nvSpPr>
          <p:cNvPr id="6" name="フッター プレースホルダー 5"/>
          <p:cNvSpPr>
            <a:spLocks noGrp="1"/>
          </p:cNvSpPr>
          <p:nvPr>
            <p:ph type="ftr" sz="quarter" idx="11"/>
          </p:nvPr>
        </p:nvSpPr>
        <p:spPr/>
        <p:txBody>
          <a:bodyPr/>
          <a:lstStyle/>
          <a:p>
            <a:pPr>
              <a:defRPr/>
            </a:pPr>
            <a:endParaRPr lang="en-US" altLang="ja-JP" dirty="0"/>
          </a:p>
        </p:txBody>
      </p:sp>
      <p:sp>
        <p:nvSpPr>
          <p:cNvPr id="7" name="スライド番号プレースホルダー 6"/>
          <p:cNvSpPr>
            <a:spLocks noGrp="1"/>
          </p:cNvSpPr>
          <p:nvPr>
            <p:ph type="sldNum" sz="quarter" idx="12"/>
          </p:nvPr>
        </p:nvSpPr>
        <p:spPr/>
        <p:txBody>
          <a:bodyPr/>
          <a:lstStyle/>
          <a:p>
            <a:pPr>
              <a:defRPr/>
            </a:pPr>
            <a:fld id="{26FCD79A-1E41-4B14-9636-AAE62FF870F1}" type="slidenum">
              <a:rPr lang="en-US" altLang="ja-JP" smtClean="0"/>
              <a:pPr>
                <a:defRPr/>
              </a:pPr>
              <a:t>‹#›</a:t>
            </a:fld>
            <a:endParaRPr lang="en-US" altLang="ja-JP" dirty="0"/>
          </a:p>
        </p:txBody>
      </p:sp>
    </p:spTree>
    <p:extLst>
      <p:ext uri="{BB962C8B-B14F-4D97-AF65-F5344CB8AC3E}">
        <p14:creationId xmlns:p14="http://schemas.microsoft.com/office/powerpoint/2010/main" val="2334048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DA610CB-CE8E-44C9-9C58-4D28AE1BFEBE}" type="slidenum">
              <a:rPr lang="en-US" altLang="ja-JP" smtClean="0"/>
              <a:pPr>
                <a:defRPr/>
              </a:pPr>
              <a:t>‹#›</a:t>
            </a:fld>
            <a:endParaRPr lang="en-US" altLang="ja-JP" dirty="0"/>
          </a:p>
        </p:txBody>
      </p:sp>
    </p:spTree>
    <p:extLst>
      <p:ext uri="{BB962C8B-B14F-4D97-AF65-F5344CB8AC3E}">
        <p14:creationId xmlns:p14="http://schemas.microsoft.com/office/powerpoint/2010/main" val="3391936137"/>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520" y="980728"/>
            <a:ext cx="8640960" cy="1894362"/>
          </a:xfrm>
        </p:spPr>
        <p:txBody>
          <a:bodyPr>
            <a:normAutofit/>
          </a:bodyPr>
          <a:lstStyle/>
          <a:p>
            <a:pPr eaLnBrk="1" hangingPunct="1"/>
            <a:r>
              <a:rPr lang="en-US" altLang="ja-JP" sz="4900" dirty="0"/>
              <a:t> How to search for English papers</a:t>
            </a:r>
            <a:endParaRPr lang="en-US" altLang="ja-JP" sz="4900" dirty="0">
              <a:solidFill>
                <a:schemeClr val="tx1"/>
              </a:solidFill>
            </a:endParaRPr>
          </a:p>
        </p:txBody>
      </p:sp>
      <p:sp>
        <p:nvSpPr>
          <p:cNvPr id="3075" name="Rectangle 1"/>
          <p:cNvSpPr txBox="1">
            <a:spLocks noChangeArrowheads="1"/>
          </p:cNvSpPr>
          <p:nvPr/>
        </p:nvSpPr>
        <p:spPr bwMode="auto">
          <a:xfrm>
            <a:off x="4788024" y="5041397"/>
            <a:ext cx="3961061" cy="1272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1">
                <a:solidFill>
                  <a:schemeClr val="tx1"/>
                </a:solidFill>
                <a:latin typeface="Arial" pitchFamily="34" charset="0"/>
                <a:ea typeface="ＭＳ Ｐゴシック" pitchFamily="50" charset="-128"/>
              </a:defRPr>
            </a:lvl9pPr>
          </a:lstStyle>
          <a:p>
            <a:pPr algn="l" eaLnBrk="1" hangingPunct="1"/>
            <a:r>
              <a:rPr lang="en-US" altLang="ja-JP" sz="2800" dirty="0" smtClean="0">
                <a:solidFill>
                  <a:srgbClr val="000000"/>
                </a:solidFill>
                <a:latin typeface="HGS創英角ｺﾞｼｯｸUB" pitchFamily="50" charset="-128"/>
                <a:ea typeface="HGS創英角ｺﾞｼｯｸUB" pitchFamily="50" charset="-128"/>
              </a:rPr>
              <a:t>Gifu University Library</a:t>
            </a:r>
            <a:endParaRPr lang="en-US" altLang="ja-JP" sz="2800" dirty="0">
              <a:solidFill>
                <a:srgbClr val="000000"/>
              </a:solidFill>
              <a:latin typeface="HGS創英角ｺﾞｼｯｸUB" pitchFamily="50" charset="-128"/>
              <a:ea typeface="HGS創英角ｺﾞｼｯｸUB"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pPr>
              <a:defRPr/>
            </a:pPr>
            <a:fld id="{7E4C2F0D-65AB-46FF-9AEF-B0D8A4C6738D}" type="slidenum">
              <a:rPr lang="en-US" altLang="ja-JP" smtClean="0"/>
              <a:pPr>
                <a:defRPr/>
              </a:pPr>
              <a:t>10</a:t>
            </a:fld>
            <a:endParaRPr lang="en-US" altLang="ja-JP" dirty="0"/>
          </a:p>
        </p:txBody>
      </p:sp>
      <p:sp>
        <p:nvSpPr>
          <p:cNvPr id="5122" name="Rectangle 2"/>
          <p:cNvSpPr>
            <a:spLocks noGrp="1" noChangeArrowheads="1"/>
          </p:cNvSpPr>
          <p:nvPr>
            <p:ph type="title" idx="4294967295"/>
          </p:nvPr>
        </p:nvSpPr>
        <p:spPr>
          <a:xfrm>
            <a:off x="0" y="122238"/>
            <a:ext cx="7543800" cy="1295400"/>
          </a:xfrm>
        </p:spPr>
        <p:txBody>
          <a:bodyPr anchor="ctr"/>
          <a:lstStyle/>
          <a:p>
            <a:pPr eaLnBrk="1" hangingPunct="1"/>
            <a:r>
              <a:rPr lang="en-US" altLang="ja-JP" dirty="0"/>
              <a:t>(1) Using of reference</a:t>
            </a:r>
          </a:p>
        </p:txBody>
      </p:sp>
      <p:pic>
        <p:nvPicPr>
          <p:cNvPr id="5123" name="Picture 2"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0" y="2879725"/>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3"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6213" y="2946400"/>
            <a:ext cx="9556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4127500"/>
            <a:ext cx="935038"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5"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5" y="5341938"/>
            <a:ext cx="9366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右矢印 2"/>
          <p:cNvSpPr/>
          <p:nvPr/>
        </p:nvSpPr>
        <p:spPr bwMode="auto">
          <a:xfrm rot="20451012">
            <a:off x="4332288" y="3422650"/>
            <a:ext cx="876300"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sp>
        <p:nvSpPr>
          <p:cNvPr id="11" name="右矢印 10"/>
          <p:cNvSpPr/>
          <p:nvPr/>
        </p:nvSpPr>
        <p:spPr bwMode="auto">
          <a:xfrm rot="1252682">
            <a:off x="4375150" y="5321300"/>
            <a:ext cx="939800"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sp>
        <p:nvSpPr>
          <p:cNvPr id="12" name="右矢印 11"/>
          <p:cNvSpPr/>
          <p:nvPr/>
        </p:nvSpPr>
        <p:spPr bwMode="auto">
          <a:xfrm>
            <a:off x="4500563" y="4338638"/>
            <a:ext cx="874712"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sp>
        <p:nvSpPr>
          <p:cNvPr id="5130" name="メモ 3"/>
          <p:cNvSpPr>
            <a:spLocks noChangeArrowheads="1"/>
          </p:cNvSpPr>
          <p:nvPr/>
        </p:nvSpPr>
        <p:spPr bwMode="auto">
          <a:xfrm>
            <a:off x="2163763" y="3649663"/>
            <a:ext cx="1743075" cy="2159000"/>
          </a:xfrm>
          <a:prstGeom prst="foldedCorner">
            <a:avLst>
              <a:gd name="adj" fmla="val 16667"/>
            </a:avLst>
          </a:prstGeom>
          <a:solidFill>
            <a:schemeClr val="bg1"/>
          </a:solidFill>
          <a:ln w="9525" algn="ctr">
            <a:solidFill>
              <a:schemeClr val="tx1"/>
            </a:solidFill>
            <a:round/>
            <a:headEnd/>
            <a:tailEnd/>
          </a:ln>
          <a:effectLst>
            <a:outerShdw dist="35921" dir="2700000" algn="ctr" rotWithShape="0">
              <a:schemeClr val="bg2"/>
            </a:outerShdw>
          </a:effectLst>
        </p:spPr>
        <p:txBody>
          <a:bodyPr wrap="none"/>
          <a:lstStyle/>
          <a:p>
            <a:pPr algn="l"/>
            <a:r>
              <a:rPr lang="ja-JP" altLang="en-US" dirty="0"/>
              <a:t>＜</a:t>
            </a:r>
            <a:r>
              <a:rPr lang="en-US" altLang="ja-JP" dirty="0"/>
              <a:t>References</a:t>
            </a:r>
            <a:r>
              <a:rPr lang="ja-JP" altLang="en-US" dirty="0"/>
              <a:t>＞</a:t>
            </a:r>
            <a:endParaRPr lang="en-US" altLang="ja-JP" dirty="0"/>
          </a:p>
          <a:p>
            <a:pPr algn="l"/>
            <a:endParaRPr lang="en-US" altLang="ja-JP" dirty="0"/>
          </a:p>
          <a:p>
            <a:pPr algn="l"/>
            <a:r>
              <a:rPr lang="ja-JP" altLang="en-US" dirty="0"/>
              <a:t>・</a:t>
            </a:r>
            <a:r>
              <a:rPr lang="en-US" altLang="ja-JP" dirty="0"/>
              <a:t>……</a:t>
            </a:r>
          </a:p>
          <a:p>
            <a:pPr algn="l"/>
            <a:endParaRPr lang="en-US" altLang="ja-JP" dirty="0"/>
          </a:p>
          <a:p>
            <a:pPr algn="l"/>
            <a:r>
              <a:rPr lang="ja-JP" altLang="en-US" dirty="0"/>
              <a:t>・</a:t>
            </a:r>
            <a:r>
              <a:rPr lang="en-US" altLang="ja-JP" dirty="0"/>
              <a:t>……</a:t>
            </a:r>
          </a:p>
          <a:p>
            <a:pPr algn="l"/>
            <a:endParaRPr lang="en-US" altLang="ja-JP" dirty="0"/>
          </a:p>
          <a:p>
            <a:pPr algn="l"/>
            <a:r>
              <a:rPr lang="ja-JP" altLang="en-US" dirty="0"/>
              <a:t>・</a:t>
            </a:r>
            <a:r>
              <a:rPr lang="en-US" altLang="ja-JP" dirty="0"/>
              <a:t>……</a:t>
            </a:r>
          </a:p>
        </p:txBody>
      </p:sp>
      <p:sp>
        <p:nvSpPr>
          <p:cNvPr id="5131" name="Rectangle 3"/>
          <p:cNvSpPr txBox="1">
            <a:spLocks noChangeArrowheads="1"/>
          </p:cNvSpPr>
          <p:nvPr/>
        </p:nvSpPr>
        <p:spPr bwMode="auto">
          <a:xfrm>
            <a:off x="535076" y="1298335"/>
            <a:ext cx="8285396" cy="102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marL="342900" indent="-34290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lnSpc>
                <a:spcPts val="3200"/>
              </a:lnSpc>
              <a:spcBef>
                <a:spcPct val="20000"/>
              </a:spcBef>
              <a:buClr>
                <a:schemeClr val="bg2"/>
              </a:buClr>
              <a:buSzPct val="75000"/>
            </a:pPr>
            <a:r>
              <a:rPr lang="ja-JP" altLang="en-US" sz="3200" dirty="0">
                <a:latin typeface="ＭＳ Ｐゴシック"/>
              </a:rPr>
              <a:t>Based on </a:t>
            </a:r>
            <a:r>
              <a:rPr lang="en-US" altLang="ja-JP" sz="3200" dirty="0">
                <a:latin typeface="ＭＳ Ｐゴシック"/>
              </a:rPr>
              <a:t>you</a:t>
            </a:r>
            <a:r>
              <a:rPr lang="ja-JP" altLang="en-US" sz="3200" dirty="0">
                <a:latin typeface="ＭＳ Ｐゴシック"/>
              </a:rPr>
              <a:t> </a:t>
            </a:r>
            <a:r>
              <a:rPr lang="en-US" altLang="ja-JP" sz="3200" dirty="0">
                <a:latin typeface="ＭＳ Ｐゴシック"/>
              </a:rPr>
              <a:t>had</a:t>
            </a:r>
            <a:r>
              <a:rPr lang="ja-JP" altLang="en-US" sz="3200" dirty="0">
                <a:latin typeface="ＭＳ Ｐゴシック"/>
              </a:rPr>
              <a:t> </a:t>
            </a:r>
            <a:r>
              <a:rPr lang="en-US" altLang="ja-JP" sz="3200" dirty="0">
                <a:latin typeface="ＭＳ Ｐゴシック"/>
              </a:rPr>
              <a:t>on</a:t>
            </a:r>
            <a:r>
              <a:rPr lang="ja-JP" altLang="en-US" sz="3200" dirty="0">
                <a:latin typeface="ＭＳ Ｐゴシック"/>
              </a:rPr>
              <a:t> </a:t>
            </a:r>
            <a:r>
              <a:rPr lang="en-US" altLang="ja-JP" sz="3200" dirty="0">
                <a:latin typeface="ＭＳ Ｐゴシック"/>
              </a:rPr>
              <a:t>hand</a:t>
            </a:r>
            <a:r>
              <a:rPr lang="ja-JP" altLang="en-US" sz="3200" dirty="0">
                <a:latin typeface="ＭＳ Ｐゴシック"/>
              </a:rPr>
              <a:t> </a:t>
            </a:r>
            <a:r>
              <a:rPr lang="en-US" altLang="ja-JP" sz="3200" dirty="0">
                <a:latin typeface="ＭＳ Ｐゴシック"/>
              </a:rPr>
              <a:t>to</a:t>
            </a:r>
            <a:r>
              <a:rPr lang="ja-JP" altLang="en-US" sz="3200" dirty="0">
                <a:latin typeface="ＭＳ Ｐゴシック"/>
              </a:rPr>
              <a:t> </a:t>
            </a:r>
            <a:r>
              <a:rPr lang="en-US" altLang="ja-JP" sz="3200" dirty="0">
                <a:latin typeface="ＭＳ Ｐゴシック"/>
              </a:rPr>
              <a:t>look</a:t>
            </a:r>
            <a:r>
              <a:rPr lang="ja-JP" altLang="en-US" sz="3200" dirty="0">
                <a:latin typeface="ＭＳ Ｐゴシック"/>
              </a:rPr>
              <a:t> </a:t>
            </a:r>
            <a:r>
              <a:rPr lang="en-US" altLang="ja-JP" sz="3200" dirty="0">
                <a:latin typeface="ＭＳ Ｐゴシック"/>
              </a:rPr>
              <a:t>for</a:t>
            </a:r>
            <a:r>
              <a:rPr lang="ja-JP" altLang="en-US" sz="3200" dirty="0">
                <a:latin typeface="ＭＳ Ｐゴシック"/>
              </a:rPr>
              <a:t> </a:t>
            </a:r>
            <a:endParaRPr lang="en-US" altLang="ja-JP" sz="3200" dirty="0" smtClean="0">
              <a:latin typeface="ＭＳ Ｐゴシック"/>
            </a:endParaRPr>
          </a:p>
          <a:p>
            <a:pPr algn="l" eaLnBrk="1" hangingPunct="1">
              <a:lnSpc>
                <a:spcPts val="3200"/>
              </a:lnSpc>
              <a:spcBef>
                <a:spcPct val="20000"/>
              </a:spcBef>
              <a:buClr>
                <a:schemeClr val="bg2"/>
              </a:buClr>
              <a:buSzPct val="75000"/>
            </a:pPr>
            <a:r>
              <a:rPr lang="en-US" altLang="ja-JP" sz="3200" dirty="0" smtClean="0">
                <a:latin typeface="ＭＳ Ｐゴシック"/>
              </a:rPr>
              <a:t>more sources</a:t>
            </a:r>
            <a:endParaRPr lang="en-US" altLang="ja-JP" sz="3200" dirty="0"/>
          </a:p>
          <a:p>
            <a:pPr algn="l" eaLnBrk="1" hangingPunct="1">
              <a:spcBef>
                <a:spcPct val="20000"/>
              </a:spcBef>
              <a:buClr>
                <a:schemeClr val="bg2"/>
              </a:buClr>
              <a:buSzPct val="75000"/>
              <a:buFont typeface="Wingdings" pitchFamily="2" charset="2"/>
              <a:buNone/>
            </a:pPr>
            <a:endParaRPr lang="en-US" altLang="ja-JP" sz="3200" dirty="0"/>
          </a:p>
        </p:txBody>
      </p:sp>
      <p:pic>
        <p:nvPicPr>
          <p:cNvPr id="55308" name="Picture 3"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700" y="1844675"/>
            <a:ext cx="9556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右矢印 21"/>
          <p:cNvSpPr/>
          <p:nvPr/>
        </p:nvSpPr>
        <p:spPr bwMode="auto">
          <a:xfrm rot="20451012">
            <a:off x="6454775" y="2320925"/>
            <a:ext cx="876300"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pic>
        <p:nvPicPr>
          <p:cNvPr id="55310" name="Picture 4"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163" y="2635250"/>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右矢印 23"/>
          <p:cNvSpPr/>
          <p:nvPr/>
        </p:nvSpPr>
        <p:spPr bwMode="auto">
          <a:xfrm>
            <a:off x="6515100" y="2847975"/>
            <a:ext cx="874713"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pic>
        <p:nvPicPr>
          <p:cNvPr id="55312" name="Picture 5"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163" y="3478213"/>
            <a:ext cx="9366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右矢印 25"/>
          <p:cNvSpPr/>
          <p:nvPr/>
        </p:nvSpPr>
        <p:spPr bwMode="auto">
          <a:xfrm rot="1252682">
            <a:off x="6483350" y="3457575"/>
            <a:ext cx="938213"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pic>
        <p:nvPicPr>
          <p:cNvPr id="55314" name="Picture 3"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4292600"/>
            <a:ext cx="9556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右矢印 21"/>
          <p:cNvSpPr/>
          <p:nvPr/>
        </p:nvSpPr>
        <p:spPr bwMode="auto">
          <a:xfrm rot="20451012">
            <a:off x="6581775" y="4768850"/>
            <a:ext cx="876300"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pic>
        <p:nvPicPr>
          <p:cNvPr id="55316" name="Picture 4"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163" y="5083175"/>
            <a:ext cx="9366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右矢印 23"/>
          <p:cNvSpPr/>
          <p:nvPr/>
        </p:nvSpPr>
        <p:spPr bwMode="auto">
          <a:xfrm>
            <a:off x="6642100" y="5295900"/>
            <a:ext cx="874713"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pic>
        <p:nvPicPr>
          <p:cNvPr id="55318" name="Picture 5" descr="C:\Users\mc708\AppData\Local\Microsoft\Windows\Temporary Internet Files\Low\Content.IE5\738MZUYJ\MC90043264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0163" y="5926138"/>
            <a:ext cx="936625"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右矢印 25"/>
          <p:cNvSpPr/>
          <p:nvPr/>
        </p:nvSpPr>
        <p:spPr bwMode="auto">
          <a:xfrm rot="1252682">
            <a:off x="6610350" y="5905500"/>
            <a:ext cx="938213" cy="511175"/>
          </a:xfrm>
          <a:prstGeom prst="rightArrow">
            <a:avLst/>
          </a:prstGeom>
          <a:solidFill>
            <a:schemeClr val="accent6">
              <a:lumMod val="60000"/>
              <a:lumOff val="40000"/>
            </a:schemeClr>
          </a:solidFill>
          <a:ln w="9525" cap="flat" cmpd="sng" algn="ctr">
            <a:noFill/>
            <a:prstDash val="solid"/>
            <a:round/>
            <a:headEnd type="none" w="med" len="med"/>
            <a:tailEnd type="none" w="med" len="med"/>
          </a:ln>
          <a:effectLst/>
        </p:spPr>
        <p:txBody>
          <a:bodyPr wrap="none" anchor="ctr"/>
          <a:lstStyle/>
          <a:p>
            <a:pPr>
              <a:defRPr/>
            </a:pPr>
            <a:endParaRPr lang="ja-JP" altLang="en-US" dirty="0">
              <a:latin typeface="Arial" charset="0"/>
            </a:endParaRPr>
          </a:p>
        </p:txBody>
      </p:sp>
      <p:sp>
        <p:nvSpPr>
          <p:cNvPr id="6" name="テキスト ボックス 5"/>
          <p:cNvSpPr txBox="1"/>
          <p:nvPr/>
        </p:nvSpPr>
        <p:spPr>
          <a:xfrm>
            <a:off x="280131" y="6276975"/>
            <a:ext cx="5228494" cy="369332"/>
          </a:xfrm>
          <a:prstGeom prst="rect">
            <a:avLst/>
          </a:prstGeom>
          <a:noFill/>
        </p:spPr>
        <p:txBody>
          <a:bodyPr wrap="square" rtlCol="0" anchor="t">
            <a:spAutoFit/>
          </a:bodyPr>
          <a:lstStyle/>
          <a:p>
            <a:r>
              <a:rPr kumimoji="1" lang="ja-JP" altLang="en-US" dirty="0">
                <a:latin typeface="ＭＳ Ｐゴシック"/>
              </a:rPr>
              <a:t>Q</a:t>
            </a:r>
            <a:r>
              <a:rPr kumimoji="1" lang="en-US" altLang="ja-JP" dirty="0">
                <a:latin typeface="ＭＳ Ｐゴシック"/>
              </a:rPr>
              <a:t>uoted</a:t>
            </a:r>
            <a:r>
              <a:rPr kumimoji="1" lang="ja-JP" altLang="en-US" dirty="0">
                <a:latin typeface="ＭＳ Ｐゴシック"/>
              </a:rPr>
              <a:t> </a:t>
            </a:r>
            <a:r>
              <a:rPr kumimoji="1" lang="en-US" altLang="ja-JP" dirty="0">
                <a:latin typeface="ＭＳ Ｐゴシック"/>
              </a:rPr>
              <a:t>reference</a:t>
            </a:r>
            <a:r>
              <a:rPr kumimoji="1" lang="ja-JP" altLang="en-US" dirty="0">
                <a:latin typeface="ＭＳ Ｐゴシック"/>
              </a:rPr>
              <a:t>= V</a:t>
            </a:r>
            <a:r>
              <a:rPr kumimoji="1" lang="en-US" altLang="ja-JP" dirty="0">
                <a:latin typeface="ＭＳ Ｐゴシック"/>
              </a:rPr>
              <a:t>aluable</a:t>
            </a:r>
            <a:r>
              <a:rPr kumimoji="1" lang="ja-JP" altLang="en-US" dirty="0">
                <a:latin typeface="ＭＳ Ｐゴシック"/>
              </a:rPr>
              <a:t> </a:t>
            </a:r>
            <a:r>
              <a:rPr kumimoji="1" lang="en-US" altLang="ja-JP" dirty="0">
                <a:latin typeface="ＭＳ Ｐゴシック"/>
              </a:rPr>
              <a:t>source</a:t>
            </a:r>
            <a:r>
              <a:rPr kumimoji="1" lang="ja-JP" altLang="en-US" dirty="0">
                <a:latin typeface="ＭＳ Ｐゴシック"/>
              </a:rPr>
              <a:t> </a:t>
            </a:r>
            <a:r>
              <a:rPr kumimoji="1" lang="en-US" altLang="ja-JP" dirty="0">
                <a:latin typeface="ＭＳ Ｐゴシック"/>
              </a:rPr>
              <a:t>of</a:t>
            </a:r>
            <a:r>
              <a:rPr kumimoji="1" lang="ja-JP" altLang="en-US" dirty="0">
                <a:latin typeface="ＭＳ Ｐゴシック"/>
              </a:rPr>
              <a:t> </a:t>
            </a:r>
            <a:r>
              <a:rPr kumimoji="1" lang="en-US" altLang="ja-JP" dirty="0">
                <a:latin typeface="ＭＳ Ｐゴシック"/>
              </a:rPr>
              <a:t>reference</a:t>
            </a:r>
            <a:endParaRPr kumimoji="1" lang="en-US" altLang="ja-JP"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11</a:t>
            </a:fld>
            <a:endParaRPr lang="en-US" altLang="ja-JP" dirty="0"/>
          </a:p>
        </p:txBody>
      </p:sp>
      <p:sp>
        <p:nvSpPr>
          <p:cNvPr id="7170" name="Rectangle 2"/>
          <p:cNvSpPr>
            <a:spLocks noGrp="1" noChangeArrowheads="1"/>
          </p:cNvSpPr>
          <p:nvPr>
            <p:ph type="title" idx="4294967295"/>
          </p:nvPr>
        </p:nvSpPr>
        <p:spPr>
          <a:xfrm>
            <a:off x="0" y="122238"/>
            <a:ext cx="7543800" cy="1295400"/>
          </a:xfrm>
        </p:spPr>
        <p:txBody>
          <a:bodyPr anchor="ctr"/>
          <a:lstStyle/>
          <a:p>
            <a:pPr eaLnBrk="1" hangingPunct="1"/>
            <a:r>
              <a:rPr lang="en-US" altLang="ja-JP" dirty="0"/>
              <a:t>(2) Browsing</a:t>
            </a:r>
          </a:p>
        </p:txBody>
      </p:sp>
      <p:sp>
        <p:nvSpPr>
          <p:cNvPr id="7171" name="Rectangle 3"/>
          <p:cNvSpPr txBox="1">
            <a:spLocks noChangeArrowheads="1"/>
          </p:cNvSpPr>
          <p:nvPr/>
        </p:nvSpPr>
        <p:spPr bwMode="auto">
          <a:xfrm>
            <a:off x="457200" y="1773238"/>
            <a:ext cx="8507288" cy="108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marL="342900" indent="-34290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algn="l" eaLnBrk="1" hangingPunct="1">
              <a:spcBef>
                <a:spcPct val="20000"/>
              </a:spcBef>
              <a:buClr>
                <a:schemeClr val="bg2"/>
              </a:buClr>
              <a:buSzPct val="75000"/>
            </a:pPr>
            <a:r>
              <a:rPr lang="ja-JP" altLang="en-US" sz="3200" dirty="0">
                <a:latin typeface="ＭＳ Ｐゴシック"/>
              </a:rPr>
              <a:t>B</a:t>
            </a:r>
            <a:r>
              <a:rPr lang="en-US" altLang="ja-JP" sz="3200" dirty="0">
                <a:latin typeface="ＭＳ Ｐゴシック"/>
              </a:rPr>
              <a:t>oo</a:t>
            </a:r>
            <a:r>
              <a:rPr lang="ja-JP" altLang="en-US" sz="3200" dirty="0">
                <a:latin typeface="ＭＳ Ｐゴシック"/>
              </a:rPr>
              <a:t>ks and journals a</a:t>
            </a:r>
            <a:r>
              <a:rPr lang="en-US" altLang="ja-JP" sz="3200" dirty="0">
                <a:latin typeface="ＭＳ Ｐゴシック"/>
              </a:rPr>
              <a:t>re</a:t>
            </a:r>
            <a:r>
              <a:rPr lang="ja-JP" altLang="en-US" sz="3200" dirty="0">
                <a:latin typeface="ＭＳ Ｐゴシック"/>
              </a:rPr>
              <a:t> </a:t>
            </a:r>
            <a:r>
              <a:rPr lang="en-US" altLang="ja-JP" sz="3200" dirty="0">
                <a:latin typeface="ＭＳ Ｐゴシック"/>
              </a:rPr>
              <a:t>placed</a:t>
            </a:r>
            <a:r>
              <a:rPr lang="ja-JP" altLang="en-US" sz="3200" dirty="0">
                <a:latin typeface="ＭＳ Ｐゴシック"/>
              </a:rPr>
              <a:t> </a:t>
            </a:r>
            <a:r>
              <a:rPr lang="en-US" altLang="ja-JP" sz="3200" dirty="0" smtClean="0">
                <a:latin typeface="ＭＳ Ｐゴシック"/>
              </a:rPr>
              <a:t>separately</a:t>
            </a:r>
            <a:r>
              <a:rPr lang="ja-JP" altLang="en-US" sz="3200" dirty="0">
                <a:latin typeface="ＭＳ Ｐゴシック"/>
              </a:rPr>
              <a:t>　</a:t>
            </a:r>
            <a:r>
              <a:rPr lang="en-US" altLang="ja-JP" sz="3200" dirty="0" smtClean="0">
                <a:latin typeface="ＭＳ Ｐゴシック"/>
              </a:rPr>
              <a:t>according</a:t>
            </a:r>
            <a:r>
              <a:rPr lang="ja-JP" altLang="en-US" sz="3200" dirty="0" smtClean="0">
                <a:latin typeface="ＭＳ Ｐゴシック"/>
              </a:rPr>
              <a:t> </a:t>
            </a:r>
            <a:r>
              <a:rPr lang="en-US" altLang="ja-JP" sz="3200" dirty="0">
                <a:latin typeface="ＭＳ Ｐゴシック"/>
              </a:rPr>
              <a:t>to</a:t>
            </a:r>
            <a:r>
              <a:rPr lang="ja-JP" altLang="en-US" sz="3200" dirty="0">
                <a:latin typeface="ＭＳ Ｐゴシック"/>
              </a:rPr>
              <a:t> </a:t>
            </a:r>
            <a:r>
              <a:rPr lang="en-US" altLang="ja-JP" sz="3200" dirty="0">
                <a:latin typeface="ＭＳ Ｐゴシック"/>
              </a:rPr>
              <a:t>categories</a:t>
            </a: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653135"/>
            <a:ext cx="2232173" cy="2081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3"/>
          <p:cNvSpPr txBox="1">
            <a:spLocks noChangeArrowheads="1"/>
          </p:cNvSpPr>
          <p:nvPr/>
        </p:nvSpPr>
        <p:spPr bwMode="auto">
          <a:xfrm>
            <a:off x="6161915" y="3143250"/>
            <a:ext cx="2802698" cy="1214438"/>
          </a:xfrm>
          <a:prstGeom prst="wedgeRoundRectCallout">
            <a:avLst>
              <a:gd name="adj1" fmla="val 4382"/>
              <a:gd name="adj2" fmla="val 72200"/>
              <a:gd name="adj3" fmla="val 16667"/>
            </a:avLst>
          </a:prstGeom>
          <a:solidFill>
            <a:srgbClr val="FFFF99"/>
          </a:solidFill>
          <a:ln w="9525">
            <a:solidFill>
              <a:schemeClr val="tx1"/>
            </a:solidFill>
            <a:miter lim="800000"/>
            <a:headEnd/>
            <a:tailEnd/>
          </a:ln>
          <a:effectLst>
            <a:outerShdw blurRad="50800" dist="38100" dir="2700000" algn="tl" rotWithShape="0">
              <a:prstClr val="black">
                <a:alpha val="40000"/>
              </a:prstClr>
            </a:outerShdw>
          </a:effectLst>
        </p:spPr>
        <p:txBody>
          <a:bodyPr anchor="t"/>
          <a:lstStyle>
            <a:lvl1pPr marL="342900" indent="-342900" algn="l" rtl="0" fontAlgn="base">
              <a:spcBef>
                <a:spcPct val="20000"/>
              </a:spcBef>
              <a:spcAft>
                <a:spcPct val="0"/>
              </a:spcAft>
              <a:buClr>
                <a:schemeClr val="bg2"/>
              </a:buClr>
              <a:buSzPct val="75000"/>
              <a:buFont typeface="Wingdings" pitchFamily="2" charset="2"/>
              <a:buChar char="n"/>
              <a:defRPr kumimoji="1"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kumimoji="1" sz="2800">
                <a:solidFill>
                  <a:schemeClr val="tx1"/>
                </a:solidFill>
                <a:latin typeface="+mn-lt"/>
                <a:ea typeface="+mn-ea"/>
              </a:defRPr>
            </a:lvl2pPr>
            <a:lvl3pPr marL="1143000" indent="-228600" algn="l" rtl="0" fontAlgn="base">
              <a:spcBef>
                <a:spcPct val="20000"/>
              </a:spcBef>
              <a:spcAft>
                <a:spcPct val="0"/>
              </a:spcAft>
              <a:buClr>
                <a:schemeClr val="bg2"/>
              </a:buClr>
              <a:buSzPct val="65000"/>
              <a:buFont typeface="Wingdings" pitchFamily="2" charset="2"/>
              <a:buChar char="n"/>
              <a:defRPr kumimoji="1" sz="2400">
                <a:solidFill>
                  <a:schemeClr val="tx1"/>
                </a:solidFill>
                <a:latin typeface="+mn-lt"/>
                <a:ea typeface="+mn-ea"/>
              </a:defRPr>
            </a:lvl3pPr>
            <a:lvl4pPr marL="1600200" indent="-228600" algn="l" rtl="0" fontAlgn="base">
              <a:spcBef>
                <a:spcPct val="20000"/>
              </a:spcBef>
              <a:spcAft>
                <a:spcPct val="0"/>
              </a:spcAft>
              <a:buClr>
                <a:schemeClr val="accent2"/>
              </a:buClr>
              <a:buSzPct val="70000"/>
              <a:buFont typeface="Wingdings" pitchFamily="2" charset="2"/>
              <a:buChar char="¨"/>
              <a:defRPr kumimoji="1" sz="2000">
                <a:solidFill>
                  <a:schemeClr val="tx1"/>
                </a:solidFill>
                <a:latin typeface="+mn-lt"/>
                <a:ea typeface="+mn-ea"/>
              </a:defRPr>
            </a:lvl4pPr>
            <a:lvl5pPr marL="20574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marL="0" indent="0">
              <a:buNone/>
              <a:defRPr/>
            </a:pPr>
            <a:r>
              <a:rPr lang="en-US" altLang="ja-JP" sz="1600" dirty="0" smtClean="0">
                <a:latin typeface="ＭＳ Ｐゴシック"/>
              </a:rPr>
              <a:t>By</a:t>
            </a:r>
            <a:r>
              <a:rPr lang="ja-JP" altLang="en-US" sz="1600" dirty="0" smtClean="0">
                <a:latin typeface="ＭＳ Ｐゴシック"/>
              </a:rPr>
              <a:t> </a:t>
            </a:r>
            <a:r>
              <a:rPr lang="en-US" altLang="ja-JP" sz="1600" dirty="0">
                <a:latin typeface="ＭＳ Ｐゴシック"/>
              </a:rPr>
              <a:t>looking</a:t>
            </a:r>
            <a:r>
              <a:rPr lang="ja-JP" altLang="en-US" sz="1600" dirty="0">
                <a:latin typeface="ＭＳ Ｐゴシック"/>
              </a:rPr>
              <a:t> </a:t>
            </a:r>
            <a:r>
              <a:rPr lang="en-US" altLang="ja-JP" sz="1600" dirty="0">
                <a:latin typeface="ＭＳ Ｐゴシック"/>
              </a:rPr>
              <a:t>on</a:t>
            </a:r>
            <a:r>
              <a:rPr lang="ja-JP" altLang="en-US" sz="1600" dirty="0">
                <a:latin typeface="ＭＳ Ｐゴシック"/>
              </a:rPr>
              <a:t> </a:t>
            </a:r>
            <a:r>
              <a:rPr lang="en-US" altLang="ja-JP" sz="1600" dirty="0" smtClean="0">
                <a:latin typeface="ＭＳ Ｐゴシック"/>
              </a:rPr>
              <a:t>the</a:t>
            </a:r>
            <a:r>
              <a:rPr lang="ja-JP" altLang="en-US" sz="1600" dirty="0" smtClean="0">
                <a:latin typeface="ＭＳ Ｐゴシック"/>
              </a:rPr>
              <a:t>　</a:t>
            </a:r>
            <a:r>
              <a:rPr lang="en-US" altLang="ja-JP" sz="1600" dirty="0" smtClean="0">
                <a:latin typeface="ＭＳ Ｐゴシック"/>
              </a:rPr>
              <a:t>surrounding’s</a:t>
            </a:r>
            <a:r>
              <a:rPr lang="ja-JP" altLang="en-US" sz="1600" dirty="0" smtClean="0">
                <a:latin typeface="ＭＳ Ｐゴシック"/>
              </a:rPr>
              <a:t>　book</a:t>
            </a:r>
            <a:r>
              <a:rPr lang="en-US" altLang="ja-JP" sz="1600" dirty="0" smtClean="0">
                <a:latin typeface="ＭＳ Ｐゴシック"/>
              </a:rPr>
              <a:t>shelves, </a:t>
            </a:r>
            <a:r>
              <a:rPr lang="ja-JP" altLang="en-US" sz="1600" dirty="0" smtClean="0">
                <a:latin typeface="ＭＳ Ｐゴシック"/>
              </a:rPr>
              <a:t>you </a:t>
            </a:r>
            <a:r>
              <a:rPr lang="en-US" altLang="ja-JP" sz="1600" dirty="0" smtClean="0">
                <a:latin typeface="ＭＳ Ｐゴシック"/>
              </a:rPr>
              <a:t>may have</a:t>
            </a:r>
            <a:r>
              <a:rPr lang="ja-JP" altLang="en-US" sz="1600" dirty="0" smtClean="0">
                <a:latin typeface="ＭＳ Ｐゴシック"/>
              </a:rPr>
              <a:t> </a:t>
            </a:r>
            <a:r>
              <a:rPr lang="en-US" altLang="ja-JP" sz="1600" dirty="0">
                <a:latin typeface="ＭＳ Ｐゴシック"/>
              </a:rPr>
              <a:t>new</a:t>
            </a:r>
            <a:r>
              <a:rPr lang="ja-JP" altLang="en-US" sz="1600" dirty="0">
                <a:latin typeface="ＭＳ Ｐゴシック"/>
              </a:rPr>
              <a:t> </a:t>
            </a:r>
            <a:r>
              <a:rPr lang="en-US" altLang="ja-JP" sz="1600" dirty="0" smtClean="0">
                <a:latin typeface="ＭＳ Ｐゴシック"/>
              </a:rPr>
              <a:t>discovery </a:t>
            </a:r>
            <a:r>
              <a:rPr lang="ja-JP" altLang="en-US" sz="1600" dirty="0" smtClean="0">
                <a:latin typeface="ＭＳ Ｐゴシック"/>
              </a:rPr>
              <a:t>!</a:t>
            </a:r>
            <a:endParaRPr lang="en-US" altLang="ja-JP" sz="1600" dirty="0"/>
          </a:p>
        </p:txBody>
      </p:sp>
      <p:grpSp>
        <p:nvGrpSpPr>
          <p:cNvPr id="5" name="グループ化 4"/>
          <p:cNvGrpSpPr/>
          <p:nvPr/>
        </p:nvGrpSpPr>
        <p:grpSpPr>
          <a:xfrm>
            <a:off x="457200" y="3213330"/>
            <a:ext cx="2456159" cy="3232260"/>
            <a:chOff x="603673" y="3069145"/>
            <a:chExt cx="2456159" cy="3232260"/>
          </a:xfrm>
        </p:grpSpPr>
        <p:sp>
          <p:nvSpPr>
            <p:cNvPr id="2" name="正方形/長方形 1"/>
            <p:cNvSpPr/>
            <p:nvPr/>
          </p:nvSpPr>
          <p:spPr bwMode="auto">
            <a:xfrm>
              <a:off x="603673" y="3500638"/>
              <a:ext cx="2456159" cy="2800767"/>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NDC</a:t>
              </a: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rPr>
                <a:t>（</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excerpt</a:t>
              </a: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rPr>
                <a:t>）</a:t>
              </a:r>
              <a:endPar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endParaRPr>
            </a:p>
            <a:p>
              <a:pPr marL="0" marR="0" indent="0" algn="l" defTabSz="914400" rtl="0" eaLnBrk="1" fontAlgn="base" latinLnBrk="0" hangingPunct="1">
                <a:lnSpc>
                  <a:spcPct val="100000"/>
                </a:lnSpc>
                <a:spcBef>
                  <a:spcPct val="0"/>
                </a:spcBef>
                <a:spcAft>
                  <a:spcPct val="0"/>
                </a:spcAft>
                <a:buClrTx/>
                <a:buSzTx/>
                <a:buFontTx/>
                <a:buNone/>
                <a:tabLst/>
              </a:pPr>
              <a:r>
                <a:rPr lang="en-US" altLang="ja-JP" sz="1600" b="1" dirty="0" smtClean="0">
                  <a:latin typeface="ＭＳ ゴシック" pitchFamily="49" charset="-128"/>
                  <a:ea typeface="ＭＳ ゴシック" pitchFamily="49" charset="-128"/>
                </a:rPr>
                <a:t>000</a:t>
              </a:r>
              <a:r>
                <a:rPr lang="ja-JP" altLang="en-US" sz="1600" b="1" dirty="0" smtClean="0">
                  <a:latin typeface="ＭＳ ゴシック" pitchFamily="49" charset="-128"/>
                  <a:ea typeface="ＭＳ ゴシック" pitchFamily="49" charset="-128"/>
                </a:rPr>
                <a:t>　</a:t>
              </a:r>
              <a:r>
                <a:rPr lang="en-US" altLang="ja-JP" sz="1600" b="1" dirty="0" smtClean="0">
                  <a:latin typeface="ＭＳ ゴシック" pitchFamily="49" charset="-128"/>
                  <a:ea typeface="ＭＳ ゴシック" pitchFamily="49" charset="-128"/>
                </a:rPr>
                <a:t>General works</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100</a:t>
              </a: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Philosophy</a:t>
              </a:r>
            </a:p>
            <a:p>
              <a:pPr marL="0" marR="0" indent="0" algn="l" defTabSz="914400" rtl="0" eaLnBrk="1" fontAlgn="base" latinLnBrk="0" hangingPunct="1">
                <a:lnSpc>
                  <a:spcPct val="100000"/>
                </a:lnSpc>
                <a:spcBef>
                  <a:spcPct val="0"/>
                </a:spcBef>
                <a:spcAft>
                  <a:spcPct val="0"/>
                </a:spcAft>
                <a:buClrTx/>
                <a:buSzTx/>
                <a:buFontTx/>
                <a:buNone/>
                <a:tabLst/>
              </a:pPr>
              <a:r>
                <a:rPr lang="en-US" altLang="ja-JP" sz="1600" b="1" dirty="0" smtClean="0">
                  <a:latin typeface="ＭＳ ゴシック" pitchFamily="49" charset="-128"/>
                  <a:ea typeface="ＭＳ ゴシック" pitchFamily="49" charset="-128"/>
                </a:rPr>
                <a:t>200</a:t>
              </a:r>
              <a:r>
                <a:rPr lang="ja-JP" altLang="en-US" sz="1600" b="1" dirty="0" smtClean="0">
                  <a:latin typeface="ＭＳ ゴシック" pitchFamily="49" charset="-128"/>
                  <a:ea typeface="ＭＳ ゴシック" pitchFamily="49" charset="-128"/>
                </a:rPr>
                <a:t>　</a:t>
              </a:r>
              <a:r>
                <a:rPr lang="en-US" altLang="ja-JP" sz="1600" b="1" dirty="0" smtClean="0">
                  <a:latin typeface="ＭＳ ゴシック" pitchFamily="49" charset="-128"/>
                  <a:ea typeface="ＭＳ ゴシック" pitchFamily="49" charset="-128"/>
                </a:rPr>
                <a:t>General history</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300</a:t>
              </a: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Social science</a:t>
              </a:r>
            </a:p>
            <a:p>
              <a:pPr marL="0" marR="0" indent="0" algn="l" defTabSz="914400" rtl="0" eaLnBrk="1" fontAlgn="base" latinLnBrk="0" hangingPunct="1">
                <a:lnSpc>
                  <a:spcPct val="100000"/>
                </a:lnSpc>
                <a:spcBef>
                  <a:spcPct val="0"/>
                </a:spcBef>
                <a:spcAft>
                  <a:spcPct val="0"/>
                </a:spcAft>
                <a:buClrTx/>
                <a:buSzTx/>
                <a:buFontTx/>
                <a:buNone/>
                <a:tabLst/>
              </a:pPr>
              <a:r>
                <a:rPr lang="en-US" altLang="ja-JP" sz="1600" b="1" dirty="0" smtClean="0">
                  <a:latin typeface="ＭＳ ゴシック" pitchFamily="49" charset="-128"/>
                  <a:ea typeface="ＭＳ ゴシック" pitchFamily="49" charset="-128"/>
                </a:rPr>
                <a:t>400</a:t>
              </a:r>
              <a:r>
                <a:rPr lang="ja-JP" altLang="en-US" sz="1600" b="1" dirty="0" smtClean="0">
                  <a:latin typeface="ＭＳ ゴシック" pitchFamily="49" charset="-128"/>
                  <a:ea typeface="ＭＳ ゴシック" pitchFamily="49" charset="-128"/>
                </a:rPr>
                <a:t>　</a:t>
              </a:r>
              <a:r>
                <a:rPr lang="en-US" altLang="ja-JP" sz="1600" b="1" dirty="0" smtClean="0">
                  <a:latin typeface="ＭＳ ゴシック" pitchFamily="49" charset="-128"/>
                  <a:ea typeface="ＭＳ ゴシック" pitchFamily="49" charset="-128"/>
                </a:rPr>
                <a:t>Natural science</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500</a:t>
              </a: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en-US" altLang="ja-JP" sz="1200" b="1" i="0" u="none" strike="noStrike" cap="none" normalizeH="0" baseline="0" dirty="0" smtClean="0">
                  <a:ln>
                    <a:noFill/>
                  </a:ln>
                  <a:solidFill>
                    <a:schemeClr val="tx1"/>
                  </a:solidFill>
                  <a:effectLst/>
                  <a:latin typeface="ＭＳ ゴシック" pitchFamily="49" charset="-128"/>
                  <a:ea typeface="ＭＳ ゴシック" pitchFamily="49" charset="-128"/>
                </a:rPr>
                <a:t>Technology. Engineering</a:t>
              </a:r>
            </a:p>
            <a:p>
              <a:pPr marL="0" marR="0" indent="0" algn="l" defTabSz="914400" rtl="0" eaLnBrk="1" fontAlgn="base" latinLnBrk="0" hangingPunct="1">
                <a:lnSpc>
                  <a:spcPct val="100000"/>
                </a:lnSpc>
                <a:spcBef>
                  <a:spcPct val="0"/>
                </a:spcBef>
                <a:spcAft>
                  <a:spcPct val="0"/>
                </a:spcAft>
                <a:buClrTx/>
                <a:buSzTx/>
                <a:buFontTx/>
                <a:buNone/>
                <a:tabLst/>
              </a:pPr>
              <a:r>
                <a:rPr lang="en-US" altLang="ja-JP" sz="1600" b="1" dirty="0" smtClean="0">
                  <a:latin typeface="ＭＳ ゴシック" pitchFamily="49" charset="-128"/>
                  <a:ea typeface="ＭＳ ゴシック" pitchFamily="49" charset="-128"/>
                </a:rPr>
                <a:t>600</a:t>
              </a:r>
              <a:r>
                <a:rPr lang="ja-JP" altLang="en-US" sz="1600" b="1" dirty="0" smtClean="0">
                  <a:latin typeface="ＭＳ ゴシック" pitchFamily="49" charset="-128"/>
                  <a:ea typeface="ＭＳ ゴシック" pitchFamily="49" charset="-128"/>
                </a:rPr>
                <a:t>　</a:t>
              </a:r>
              <a:r>
                <a:rPr lang="en-US" altLang="ja-JP" sz="1200" b="1" dirty="0" smtClean="0">
                  <a:latin typeface="ＭＳ ゴシック" pitchFamily="49" charset="-128"/>
                  <a:ea typeface="ＭＳ ゴシック" pitchFamily="49" charset="-128"/>
                </a:rPr>
                <a:t>Industry and commerce</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700</a:t>
              </a: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rPr>
                <a:t>　</a:t>
              </a:r>
              <a:r>
                <a:rPr kumimoji="1" lang="en-US" altLang="ja-JP" sz="1400" b="1" i="0" u="none" strike="noStrike" cap="none" normalizeH="0" baseline="0" dirty="0" smtClean="0">
                  <a:ln>
                    <a:noFill/>
                  </a:ln>
                  <a:solidFill>
                    <a:schemeClr val="tx1"/>
                  </a:solidFill>
                  <a:effectLst/>
                  <a:latin typeface="ＭＳ ゴシック" pitchFamily="49" charset="-128"/>
                  <a:ea typeface="ＭＳ ゴシック" pitchFamily="49" charset="-128"/>
                </a:rPr>
                <a:t>The arts.</a:t>
              </a:r>
              <a:r>
                <a:rPr kumimoji="1" lang="en-US" altLang="ja-JP" sz="1400" b="1" i="0" u="none" strike="noStrike" cap="none" normalizeH="0" dirty="0" smtClean="0">
                  <a:ln>
                    <a:noFill/>
                  </a:ln>
                  <a:solidFill>
                    <a:schemeClr val="tx1"/>
                  </a:solidFill>
                  <a:effectLst/>
                  <a:latin typeface="ＭＳ ゴシック" pitchFamily="49" charset="-128"/>
                  <a:ea typeface="ＭＳ ゴシック" pitchFamily="49" charset="-128"/>
                </a:rPr>
                <a:t> Fine arts</a:t>
              </a:r>
              <a:endParaRPr kumimoji="1" lang="en-US" altLang="ja-JP" sz="1400" b="1" i="0" u="none" strike="noStrike" cap="none" normalizeH="0" baseline="0" dirty="0" smtClean="0">
                <a:ln>
                  <a:noFill/>
                </a:ln>
                <a:solidFill>
                  <a:schemeClr val="tx1"/>
                </a:solidFill>
                <a:effectLst/>
                <a:latin typeface="ＭＳ ゴシック" pitchFamily="49" charset="-128"/>
                <a:ea typeface="ＭＳ ゴシック" pitchFamily="49" charset="-128"/>
              </a:endParaRPr>
            </a:p>
            <a:p>
              <a:pPr marL="0" marR="0" indent="0" algn="l" defTabSz="914400" rtl="0" eaLnBrk="1" fontAlgn="base" latinLnBrk="0" hangingPunct="1">
                <a:lnSpc>
                  <a:spcPct val="100000"/>
                </a:lnSpc>
                <a:spcBef>
                  <a:spcPct val="0"/>
                </a:spcBef>
                <a:spcAft>
                  <a:spcPct val="0"/>
                </a:spcAft>
                <a:buClrTx/>
                <a:buSzTx/>
                <a:buFontTx/>
                <a:buNone/>
                <a:tabLst/>
              </a:pPr>
              <a:r>
                <a:rPr lang="en-US" altLang="ja-JP" sz="1600" b="1" dirty="0" smtClean="0">
                  <a:latin typeface="ＭＳ ゴシック" pitchFamily="49" charset="-128"/>
                  <a:ea typeface="ＭＳ ゴシック" pitchFamily="49" charset="-128"/>
                </a:rPr>
                <a:t>800</a:t>
              </a:r>
              <a:r>
                <a:rPr lang="ja-JP" altLang="en-US" sz="1600" b="1" dirty="0" smtClean="0">
                  <a:latin typeface="ＭＳ ゴシック" pitchFamily="49" charset="-128"/>
                  <a:ea typeface="ＭＳ ゴシック" pitchFamily="49" charset="-128"/>
                </a:rPr>
                <a:t>　</a:t>
              </a:r>
              <a:r>
                <a:rPr lang="en-US" altLang="ja-JP" sz="1600" b="1" dirty="0" smtClean="0">
                  <a:latin typeface="ＭＳ ゴシック" pitchFamily="49" charset="-128"/>
                  <a:ea typeface="ＭＳ ゴシック" pitchFamily="49" charset="-128"/>
                </a:rPr>
                <a:t>Language</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900</a:t>
              </a:r>
              <a:r>
                <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rPr>
                <a:t>　</a:t>
              </a:r>
              <a:r>
                <a:rPr lang="en-US" altLang="ja-JP" sz="1600" b="1" dirty="0" smtClean="0">
                  <a:latin typeface="ＭＳ ゴシック" pitchFamily="49" charset="-128"/>
                  <a:ea typeface="ＭＳ ゴシック" pitchFamily="49" charset="-128"/>
                </a:rPr>
                <a:t>Literature</a:t>
              </a:r>
              <a:endPar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endParaRPr>
            </a:p>
          </p:txBody>
        </p:sp>
        <p:sp>
          <p:nvSpPr>
            <p:cNvPr id="4" name="正方形/長方形 3"/>
            <p:cNvSpPr/>
            <p:nvPr/>
          </p:nvSpPr>
          <p:spPr bwMode="auto">
            <a:xfrm>
              <a:off x="1291692" y="3069145"/>
              <a:ext cx="1080120" cy="287662"/>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Books</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grpSp>
        <p:nvGrpSpPr>
          <p:cNvPr id="10" name="グループ化 9"/>
          <p:cNvGrpSpPr/>
          <p:nvPr/>
        </p:nvGrpSpPr>
        <p:grpSpPr>
          <a:xfrm>
            <a:off x="3122464" y="3213330"/>
            <a:ext cx="2889696" cy="3232263"/>
            <a:chOff x="603673" y="3069145"/>
            <a:chExt cx="2889696" cy="3232263"/>
          </a:xfrm>
        </p:grpSpPr>
        <p:sp>
          <p:nvSpPr>
            <p:cNvPr id="11" name="正方形/長方形 10"/>
            <p:cNvSpPr/>
            <p:nvPr/>
          </p:nvSpPr>
          <p:spPr bwMode="auto">
            <a:xfrm>
              <a:off x="603673" y="3500641"/>
              <a:ext cx="2889696" cy="2800767"/>
            </a:xfrm>
            <a:prstGeom prst="rect">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r>
                <a:rPr lang="en-US" altLang="ja-JP" sz="1600" b="1" dirty="0" smtClean="0">
                  <a:latin typeface="ＭＳ ゴシック" pitchFamily="49" charset="-128"/>
                  <a:ea typeface="ＭＳ ゴシック" pitchFamily="49" charset="-128"/>
                </a:rPr>
                <a:t>Discipline</a:t>
              </a:r>
              <a:endParaRPr lang="en-US" altLang="ja-JP" sz="1600" b="1" dirty="0">
                <a:latin typeface="ＭＳ ゴシック" pitchFamily="49" charset="-128"/>
                <a:ea typeface="ＭＳ ゴシック" pitchFamily="49"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ja-JP" sz="1600" b="1" dirty="0">
                <a:latin typeface="ＭＳ ゴシック" pitchFamily="49" charset="-128"/>
                <a:ea typeface="ＭＳ ゴシック" pitchFamily="49" charset="-128"/>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endParaRPr>
            </a:p>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Natu</a:t>
              </a:r>
              <a:r>
                <a:rPr lang="en-US" altLang="ja-JP" sz="1600" b="1" dirty="0" smtClean="0">
                  <a:latin typeface="ＭＳ ゴシック" pitchFamily="49" charset="-128"/>
                  <a:ea typeface="ＭＳ ゴシック" pitchFamily="49" charset="-128"/>
                </a:rPr>
                <a:t>ral science</a:t>
              </a:r>
              <a:endPar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ja-JP" sz="1600" b="1" dirty="0" smtClean="0">
                <a:latin typeface="ＭＳ ゴシック" pitchFamily="49" charset="-128"/>
                <a:ea typeface="ＭＳ ゴシック" pitchFamily="49" charset="-128"/>
              </a:endParaRPr>
            </a:p>
            <a:p>
              <a:pPr algn="l"/>
              <a:r>
                <a:rPr lang="en-US" altLang="ja-JP" sz="1600" b="1" dirty="0" smtClean="0">
                  <a:latin typeface="ＭＳ ゴシック" pitchFamily="49" charset="-128"/>
                  <a:ea typeface="ＭＳ ゴシック" pitchFamily="49" charset="-128"/>
                </a:rPr>
                <a:t>Human </a:t>
              </a:r>
              <a:r>
                <a:rPr lang="en-US" altLang="ja-JP" sz="1600" b="1" dirty="0">
                  <a:latin typeface="ＭＳ ゴシック" pitchFamily="49" charset="-128"/>
                  <a:ea typeface="ＭＳ ゴシック" pitchFamily="49" charset="-128"/>
                </a:rPr>
                <a:t>and social </a:t>
              </a:r>
              <a:r>
                <a:rPr lang="en-US" altLang="ja-JP" sz="1600" b="1" dirty="0" smtClean="0">
                  <a:latin typeface="ＭＳ ゴシック" pitchFamily="49" charset="-128"/>
                  <a:ea typeface="ＭＳ ゴシック" pitchFamily="49" charset="-128"/>
                </a:rPr>
                <a:t>sciences </a:t>
              </a:r>
              <a:endParaRPr lang="en-US" altLang="ja-JP" sz="1600" b="1" dirty="0">
                <a:latin typeface="ＭＳ ゴシック" pitchFamily="49" charset="-128"/>
                <a:ea typeface="ＭＳ ゴシック" pitchFamily="49" charset="-128"/>
              </a:endParaRPr>
            </a:p>
            <a:p>
              <a:pPr algn="l"/>
              <a:endParaRPr lang="en-US" altLang="ja-JP" sz="1600" b="1" dirty="0">
                <a:latin typeface="ＭＳ ゴシック" pitchFamily="49" charset="-128"/>
                <a:ea typeface="ＭＳ ゴシック" pitchFamily="49" charset="-128"/>
              </a:endParaRPr>
            </a:p>
            <a:p>
              <a:pPr algn="l"/>
              <a:r>
                <a:rPr lang="en-US" altLang="ja-JP" sz="1600" b="1" dirty="0" smtClean="0">
                  <a:latin typeface="ＭＳ ゴシック" pitchFamily="49" charset="-128"/>
                  <a:ea typeface="ＭＳ ゴシック" pitchFamily="49" charset="-128"/>
                </a:rPr>
                <a:t>Bulletin and report</a:t>
              </a:r>
              <a:endParaRPr lang="ja-JP" altLang="en-US" sz="1600" b="1" dirty="0" smtClean="0">
                <a:latin typeface="ＭＳ ゴシック" pitchFamily="49" charset="-128"/>
                <a:ea typeface="ＭＳ ゴシック" pitchFamily="49" charset="-128"/>
              </a:endParaRPr>
            </a:p>
            <a:p>
              <a:pPr marL="0" marR="0" indent="0" algn="r" defTabSz="9144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rPr>
                <a:t>etc.</a:t>
              </a:r>
            </a:p>
            <a:p>
              <a:pPr marL="0" marR="0" indent="0" algn="r" defTabSz="914400" rtl="0" eaLnBrk="1" fontAlgn="base" latinLnBrk="0" hangingPunct="1">
                <a:lnSpc>
                  <a:spcPct val="100000"/>
                </a:lnSpc>
                <a:spcBef>
                  <a:spcPct val="0"/>
                </a:spcBef>
                <a:spcAft>
                  <a:spcPct val="0"/>
                </a:spcAft>
                <a:buClrTx/>
                <a:buSzTx/>
                <a:buFontTx/>
                <a:buNone/>
                <a:tabLst/>
              </a:pPr>
              <a:endParaRPr kumimoji="1" lang="en-US" altLang="ja-JP" sz="1600" b="1" i="0" u="none" strike="noStrike" cap="none" normalizeH="0" baseline="0" dirty="0" smtClean="0">
                <a:ln>
                  <a:noFill/>
                </a:ln>
                <a:solidFill>
                  <a:schemeClr val="tx1"/>
                </a:solidFill>
                <a:effectLst/>
                <a:latin typeface="ＭＳ ゴシック" pitchFamily="49" charset="-128"/>
                <a:ea typeface="ＭＳ ゴシック" pitchFamily="49" charset="-128"/>
              </a:endParaRPr>
            </a:p>
            <a:p>
              <a:pPr marL="0" marR="0" indent="0" algn="r"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smtClean="0">
                <a:ln>
                  <a:noFill/>
                </a:ln>
                <a:solidFill>
                  <a:schemeClr val="tx1"/>
                </a:solidFill>
                <a:effectLst/>
                <a:latin typeface="ＭＳ ゴシック" pitchFamily="49" charset="-128"/>
                <a:ea typeface="ＭＳ ゴシック" pitchFamily="49" charset="-128"/>
              </a:endParaRPr>
            </a:p>
          </p:txBody>
        </p:sp>
        <p:sp>
          <p:nvSpPr>
            <p:cNvPr id="12" name="正方形/長方形 11"/>
            <p:cNvSpPr/>
            <p:nvPr/>
          </p:nvSpPr>
          <p:spPr bwMode="auto">
            <a:xfrm>
              <a:off x="1291692" y="3069145"/>
              <a:ext cx="1080120" cy="287662"/>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Serials</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sp>
        <p:nvSpPr>
          <p:cNvPr id="14" name="Rectangle 2"/>
          <p:cNvSpPr>
            <a:spLocks noChangeArrowheads="1"/>
          </p:cNvSpPr>
          <p:nvPr/>
        </p:nvSpPr>
        <p:spPr bwMode="auto">
          <a:xfrm>
            <a:off x="4467225"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E4C2F0D-65AB-46FF-9AEF-B0D8A4C6738D}" type="slidenum">
              <a:rPr lang="en-US" altLang="ja-JP" smtClean="0"/>
              <a:pPr>
                <a:defRPr/>
              </a:pPr>
              <a:t>12</a:t>
            </a:fld>
            <a:endParaRPr lang="en-US" altLang="ja-JP" dirty="0"/>
          </a:p>
        </p:txBody>
      </p:sp>
      <p:sp>
        <p:nvSpPr>
          <p:cNvPr id="8194" name="Rectangle 2"/>
          <p:cNvSpPr>
            <a:spLocks noGrp="1" noChangeArrowheads="1"/>
          </p:cNvSpPr>
          <p:nvPr>
            <p:ph type="title" idx="4294967295"/>
          </p:nvPr>
        </p:nvSpPr>
        <p:spPr>
          <a:xfrm>
            <a:off x="0" y="260350"/>
            <a:ext cx="7739063" cy="936625"/>
          </a:xfrm>
        </p:spPr>
        <p:txBody>
          <a:bodyPr anchor="ctr">
            <a:normAutofit fontScale="90000"/>
          </a:bodyPr>
          <a:lstStyle/>
          <a:p>
            <a:pPr eaLnBrk="1" hangingPunct="1"/>
            <a:r>
              <a:rPr lang="en-US" altLang="ja-JP" dirty="0"/>
              <a:t>(3) Database search (index + text)</a:t>
            </a:r>
            <a:endParaRPr lang="en-US" altLang="ja-JP" dirty="0">
              <a:latin typeface="Calibri"/>
            </a:endParaRPr>
          </a:p>
        </p:txBody>
      </p:sp>
      <p:sp>
        <p:nvSpPr>
          <p:cNvPr id="8195" name="Rectangle 3"/>
          <p:cNvSpPr txBox="1">
            <a:spLocks noChangeArrowheads="1"/>
          </p:cNvSpPr>
          <p:nvPr/>
        </p:nvSpPr>
        <p:spPr bwMode="auto">
          <a:xfrm>
            <a:off x="373236" y="1772816"/>
            <a:ext cx="8397529" cy="192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marL="342900" indent="-34290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algn="l" eaLnBrk="1" hangingPunct="1">
              <a:spcBef>
                <a:spcPct val="20000"/>
              </a:spcBef>
              <a:buClr>
                <a:schemeClr val="bg2"/>
              </a:buClr>
              <a:buSzPct val="75000"/>
            </a:pPr>
            <a:r>
              <a:rPr lang="ja-JP" altLang="en-US" sz="2400" dirty="0">
                <a:latin typeface="ＭＳ Ｐゴシック"/>
              </a:rPr>
              <a:t>In</a:t>
            </a:r>
            <a:r>
              <a:rPr lang="en-US" altLang="ja-JP" sz="2400" dirty="0">
                <a:latin typeface="ＭＳ Ｐゴシック"/>
              </a:rPr>
              <a:t>formation</a:t>
            </a:r>
            <a:r>
              <a:rPr lang="ja-JP" altLang="en-US" sz="2400" dirty="0">
                <a:latin typeface="ＭＳ Ｐゴシック"/>
              </a:rPr>
              <a:t> </a:t>
            </a:r>
            <a:r>
              <a:rPr lang="en-US" altLang="ja-JP" sz="2400" dirty="0">
                <a:latin typeface="ＭＳ Ｐゴシック"/>
              </a:rPr>
              <a:t>like </a:t>
            </a:r>
            <a:r>
              <a:rPr lang="en-US" altLang="ja-JP" sz="2400" dirty="0" smtClean="0">
                <a:latin typeface="ＭＳ Ｐゴシック"/>
              </a:rPr>
              <a:t>title,</a:t>
            </a:r>
            <a:r>
              <a:rPr lang="ja-JP" altLang="en-US" sz="2400" dirty="0" smtClean="0">
                <a:latin typeface="ＭＳ Ｐゴシック"/>
              </a:rPr>
              <a:t> </a:t>
            </a:r>
            <a:r>
              <a:rPr lang="ja-JP" altLang="en-US" sz="2400" dirty="0">
                <a:latin typeface="ＭＳ Ｐゴシック"/>
              </a:rPr>
              <a:t>author, </a:t>
            </a:r>
            <a:r>
              <a:rPr lang="en-US" altLang="ja-JP" sz="2400" dirty="0" smtClean="0">
                <a:latin typeface="ＭＳ Ｐゴシック"/>
              </a:rPr>
              <a:t>journal,</a:t>
            </a:r>
            <a:r>
              <a:rPr lang="ja-JP" altLang="en-US" sz="2400" dirty="0" smtClean="0">
                <a:latin typeface="ＭＳ Ｐゴシック"/>
              </a:rPr>
              <a:t> </a:t>
            </a:r>
            <a:r>
              <a:rPr lang="ja-JP" altLang="en-US" sz="2400" dirty="0">
                <a:latin typeface="ＭＳ Ｐゴシック"/>
              </a:rPr>
              <a:t>volume, page can </a:t>
            </a:r>
            <a:r>
              <a:rPr lang="en-US" altLang="ja-JP" sz="2400" dirty="0">
                <a:latin typeface="ＭＳ Ｐゴシック"/>
              </a:rPr>
              <a:t>be</a:t>
            </a:r>
            <a:r>
              <a:rPr lang="ja-JP" altLang="en-US" sz="2400" dirty="0">
                <a:latin typeface="ＭＳ Ｐゴシック"/>
              </a:rPr>
              <a:t> </a:t>
            </a:r>
            <a:r>
              <a:rPr lang="en-US" altLang="ja-JP" sz="2400" dirty="0">
                <a:latin typeface="ＭＳ Ｐゴシック"/>
              </a:rPr>
              <a:t>found</a:t>
            </a:r>
            <a:r>
              <a:rPr lang="ja-JP" altLang="en-US" sz="2400" dirty="0">
                <a:latin typeface="ＭＳ Ｐゴシック"/>
              </a:rPr>
              <a:t> </a:t>
            </a:r>
            <a:r>
              <a:rPr lang="en-US" altLang="ja-JP" sz="2400" dirty="0">
                <a:latin typeface="ＭＳ Ｐゴシック"/>
              </a:rPr>
              <a:t>in</a:t>
            </a:r>
            <a:r>
              <a:rPr lang="ja-JP" altLang="en-US" sz="2400" dirty="0">
                <a:latin typeface="ＭＳ Ｐゴシック"/>
              </a:rPr>
              <a:t> </a:t>
            </a:r>
            <a:r>
              <a:rPr lang="en-US" altLang="ja-JP" sz="2400" dirty="0">
                <a:latin typeface="ＭＳ Ｐゴシック"/>
              </a:rPr>
              <a:t>database</a:t>
            </a:r>
            <a:r>
              <a:rPr lang="ja-JP" altLang="en-US" sz="2400" dirty="0">
                <a:latin typeface="ＭＳ Ｐゴシック"/>
              </a:rPr>
              <a:t>.</a:t>
            </a:r>
            <a:endParaRPr lang="en-US" altLang="en-US" sz="2400" dirty="0">
              <a:latin typeface="ＭＳ Ｐゴシック"/>
            </a:endParaRPr>
          </a:p>
          <a:p>
            <a:pPr marL="0" indent="0" algn="l" eaLnBrk="1" hangingPunct="1">
              <a:spcBef>
                <a:spcPct val="20000"/>
              </a:spcBef>
              <a:buClr>
                <a:schemeClr val="bg2"/>
              </a:buClr>
              <a:buSzPct val="75000"/>
            </a:pPr>
            <a:r>
              <a:rPr lang="ja-JP" altLang="en-US" sz="2400" dirty="0">
                <a:latin typeface="ＭＳ Ｐゴシック"/>
              </a:rPr>
              <a:t>By </a:t>
            </a:r>
            <a:r>
              <a:rPr lang="en-US" altLang="ja-JP" sz="2400" dirty="0">
                <a:latin typeface="ＭＳ Ｐゴシック"/>
              </a:rPr>
              <a:t>keying </a:t>
            </a:r>
            <a:r>
              <a:rPr lang="ja-JP" altLang="en-US" sz="2400" dirty="0">
                <a:latin typeface="ＭＳ Ｐゴシック"/>
              </a:rPr>
              <a:t>in the keyw</a:t>
            </a:r>
            <a:r>
              <a:rPr lang="en-US" altLang="ja-JP" sz="2400" dirty="0">
                <a:latin typeface="ＭＳ Ｐゴシック"/>
              </a:rPr>
              <a:t>ords</a:t>
            </a:r>
            <a:r>
              <a:rPr lang="ja-JP" altLang="en-US" sz="2400" dirty="0">
                <a:latin typeface="ＭＳ Ｐゴシック"/>
              </a:rPr>
              <a:t>, </a:t>
            </a:r>
            <a:r>
              <a:rPr lang="en-US" altLang="ja-JP" sz="2400" dirty="0">
                <a:latin typeface="ＭＳ Ｐゴシック"/>
              </a:rPr>
              <a:t>you</a:t>
            </a:r>
            <a:r>
              <a:rPr lang="ja-JP" altLang="en-US" sz="2400" dirty="0">
                <a:latin typeface="ＭＳ Ｐゴシック"/>
              </a:rPr>
              <a:t> </a:t>
            </a:r>
            <a:r>
              <a:rPr lang="en-US" altLang="ja-JP" sz="2400" dirty="0" smtClean="0">
                <a:latin typeface="ＭＳ Ｐゴシック"/>
              </a:rPr>
              <a:t>can </a:t>
            </a:r>
            <a:r>
              <a:rPr lang="ja-JP" altLang="en-US" sz="2400" dirty="0" smtClean="0">
                <a:latin typeface="ＭＳ Ｐゴシック"/>
              </a:rPr>
              <a:t>find </a:t>
            </a:r>
            <a:r>
              <a:rPr lang="ja-JP" altLang="en-US" sz="2400" dirty="0">
                <a:latin typeface="ＭＳ Ｐゴシック"/>
              </a:rPr>
              <a:t>out </a:t>
            </a:r>
            <a:r>
              <a:rPr lang="en-US" altLang="en-US" sz="2400" dirty="0">
                <a:latin typeface="ＭＳ Ｐゴシック"/>
              </a:rPr>
              <a:t>what</a:t>
            </a:r>
            <a:r>
              <a:rPr lang="ja-JP" altLang="en-US" sz="2400" dirty="0">
                <a:latin typeface="ＭＳ Ｐゴシック"/>
              </a:rPr>
              <a:t> </a:t>
            </a:r>
            <a:r>
              <a:rPr lang="en-US" altLang="en-US" sz="2400" dirty="0">
                <a:latin typeface="ＭＳ Ｐゴシック"/>
              </a:rPr>
              <a:t>kind</a:t>
            </a:r>
            <a:r>
              <a:rPr lang="ja-JP" altLang="en-US" sz="2400" dirty="0">
                <a:latin typeface="ＭＳ Ｐゴシック"/>
              </a:rPr>
              <a:t> </a:t>
            </a:r>
            <a:r>
              <a:rPr lang="en-US" altLang="en-US" sz="2400" dirty="0">
                <a:latin typeface="ＭＳ Ｐゴシック"/>
              </a:rPr>
              <a:t>of</a:t>
            </a:r>
            <a:r>
              <a:rPr lang="ja-JP" altLang="en-US" sz="2400" dirty="0">
                <a:latin typeface="ＭＳ Ｐゴシック"/>
              </a:rPr>
              <a:t> </a:t>
            </a:r>
            <a:r>
              <a:rPr lang="en-US" altLang="en-US" sz="2400" dirty="0">
                <a:latin typeface="ＭＳ Ｐゴシック"/>
              </a:rPr>
              <a:t>pa</a:t>
            </a:r>
            <a:r>
              <a:rPr lang="ja-JP" altLang="en-US" sz="2400" dirty="0">
                <a:latin typeface="ＭＳ Ｐゴシック"/>
              </a:rPr>
              <a:t>pers they ha</a:t>
            </a:r>
            <a:r>
              <a:rPr lang="en-US" altLang="ja-JP" sz="2400" dirty="0">
                <a:latin typeface="ＭＳ Ｐゴシック"/>
              </a:rPr>
              <a:t>ve</a:t>
            </a:r>
            <a:r>
              <a:rPr lang="ja-JP" altLang="en-US" sz="2400" dirty="0">
                <a:latin typeface="ＭＳ Ｐゴシック"/>
              </a:rPr>
              <a:t> </a:t>
            </a:r>
            <a:r>
              <a:rPr lang="en-US" altLang="ja-JP" sz="2400" dirty="0">
                <a:latin typeface="ＭＳ Ｐゴシック"/>
              </a:rPr>
              <a:t>in</a:t>
            </a:r>
            <a:r>
              <a:rPr lang="ja-JP" altLang="en-US" sz="2400" dirty="0">
                <a:latin typeface="ＭＳ Ｐゴシック"/>
              </a:rPr>
              <a:t> </a:t>
            </a:r>
            <a:r>
              <a:rPr lang="en-US" altLang="ja-JP" sz="2400" dirty="0" smtClean="0">
                <a:latin typeface="ＭＳ Ｐゴシック"/>
              </a:rPr>
              <a:t>database</a:t>
            </a:r>
            <a:r>
              <a:rPr lang="en-US" altLang="ja-JP" sz="2400" dirty="0">
                <a:latin typeface="ＭＳ Ｐゴシック"/>
              </a:rPr>
              <a:t>,</a:t>
            </a:r>
            <a:r>
              <a:rPr lang="ja-JP" altLang="en-US" sz="2400" dirty="0" smtClean="0">
                <a:latin typeface="ＭＳ Ｐゴシック"/>
              </a:rPr>
              <a:t> </a:t>
            </a:r>
            <a:r>
              <a:rPr lang="ja-JP" altLang="en-US" sz="2400" dirty="0">
                <a:latin typeface="ＭＳ Ｐゴシック"/>
              </a:rPr>
              <a:t>and </a:t>
            </a:r>
            <a:r>
              <a:rPr lang="en-US" altLang="ja-JP" sz="2400" dirty="0">
                <a:latin typeface="ＭＳ Ｐゴシック"/>
              </a:rPr>
              <a:t>information</a:t>
            </a:r>
            <a:r>
              <a:rPr lang="ja-JP" altLang="en-US" sz="2400" dirty="0">
                <a:latin typeface="ＭＳ Ｐゴシック"/>
              </a:rPr>
              <a:t> </a:t>
            </a:r>
            <a:r>
              <a:rPr lang="en-US" altLang="ja-JP" sz="2400" dirty="0">
                <a:latin typeface="ＭＳ Ｐゴシック"/>
              </a:rPr>
              <a:t>needed</a:t>
            </a:r>
            <a:r>
              <a:rPr lang="ja-JP" altLang="en-US" sz="2400" dirty="0">
                <a:latin typeface="ＭＳ Ｐゴシック"/>
              </a:rPr>
              <a:t> </a:t>
            </a:r>
            <a:r>
              <a:rPr lang="en-US" altLang="ja-JP" sz="2400" dirty="0">
                <a:latin typeface="ＭＳ Ｐゴシック"/>
              </a:rPr>
              <a:t>when</a:t>
            </a:r>
            <a:r>
              <a:rPr lang="ja-JP" altLang="en-US" sz="2400" dirty="0">
                <a:latin typeface="ＭＳ Ｐゴシック"/>
              </a:rPr>
              <a:t> </a:t>
            </a:r>
            <a:r>
              <a:rPr lang="en-US" altLang="ja-JP" sz="2400" dirty="0">
                <a:latin typeface="ＭＳ Ｐゴシック"/>
              </a:rPr>
              <a:t>searching</a:t>
            </a:r>
            <a:r>
              <a:rPr lang="ja-JP" altLang="en-US" sz="2400" dirty="0">
                <a:latin typeface="ＭＳ Ｐゴシック"/>
              </a:rPr>
              <a:t> </a:t>
            </a:r>
            <a:r>
              <a:rPr lang="en-US" altLang="ja-JP" sz="2400" dirty="0">
                <a:latin typeface="ＭＳ Ｐゴシック"/>
              </a:rPr>
              <a:t>for</a:t>
            </a:r>
            <a:r>
              <a:rPr lang="ja-JP" altLang="en-US" sz="2400" dirty="0">
                <a:latin typeface="ＭＳ Ｐゴシック"/>
              </a:rPr>
              <a:t> </a:t>
            </a:r>
            <a:r>
              <a:rPr lang="en-US" altLang="ja-JP" sz="2400" dirty="0">
                <a:latin typeface="ＭＳ Ｐゴシック"/>
              </a:rPr>
              <a:t>desired</a:t>
            </a:r>
            <a:r>
              <a:rPr lang="ja-JP" altLang="en-US" sz="2400" dirty="0">
                <a:latin typeface="ＭＳ Ｐゴシック"/>
              </a:rPr>
              <a:t> </a:t>
            </a:r>
            <a:r>
              <a:rPr lang="en-US" altLang="ja-JP" sz="2400" dirty="0">
                <a:latin typeface="ＭＳ Ｐゴシック"/>
              </a:rPr>
              <a:t>pa</a:t>
            </a:r>
            <a:r>
              <a:rPr lang="ja-JP" altLang="en-US" sz="2400" dirty="0">
                <a:latin typeface="ＭＳ Ｐゴシック"/>
              </a:rPr>
              <a:t>per.</a:t>
            </a:r>
          </a:p>
          <a:p>
            <a:pPr algn="l" eaLnBrk="1" hangingPunct="1">
              <a:spcBef>
                <a:spcPct val="20000"/>
              </a:spcBef>
              <a:buClr>
                <a:schemeClr val="bg2"/>
              </a:buClr>
              <a:buSzPct val="75000"/>
              <a:buFont typeface="Wingdings" pitchFamily="2" charset="2"/>
              <a:buNone/>
            </a:pPr>
            <a:endParaRPr lang="ja-JP" altLang="en-US" sz="2000" dirty="0">
              <a:latin typeface="ＭＳ Ｐゴシック"/>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040462"/>
            <a:ext cx="4007182" cy="230425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028318"/>
            <a:ext cx="2944942" cy="22992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3552813" y="1467843"/>
            <a:ext cx="5420018" cy="4468948"/>
          </a:xfrm>
          <a:prstGeom prst="rect">
            <a:avLst/>
          </a:prstGeom>
          <a:ln>
            <a:solidFill>
              <a:sysClr val="windowText" lastClr="000000"/>
            </a:solidFill>
          </a:ln>
        </p:spPr>
      </p:pic>
      <p:sp>
        <p:nvSpPr>
          <p:cNvPr id="2" name="スライド番号プレースホルダー 1"/>
          <p:cNvSpPr>
            <a:spLocks noGrp="1"/>
          </p:cNvSpPr>
          <p:nvPr>
            <p:ph type="sldNum" sz="quarter" idx="12"/>
          </p:nvPr>
        </p:nvSpPr>
        <p:spPr/>
        <p:txBody>
          <a:bodyPr/>
          <a:lstStyle/>
          <a:p>
            <a:pPr>
              <a:defRPr/>
            </a:pPr>
            <a:fld id="{7E4C2F0D-65AB-46FF-9AEF-B0D8A4C6738D}" type="slidenum">
              <a:rPr lang="en-US" altLang="ja-JP" smtClean="0"/>
              <a:pPr>
                <a:defRPr/>
              </a:pPr>
              <a:t>13</a:t>
            </a:fld>
            <a:endParaRPr lang="en-US" altLang="ja-JP" dirty="0"/>
          </a:p>
        </p:txBody>
      </p:sp>
      <p:sp>
        <p:nvSpPr>
          <p:cNvPr id="3" name="Rectangle 2"/>
          <p:cNvSpPr txBox="1">
            <a:spLocks noChangeArrowheads="1"/>
          </p:cNvSpPr>
          <p:nvPr/>
        </p:nvSpPr>
        <p:spPr bwMode="auto">
          <a:xfrm>
            <a:off x="457200" y="260648"/>
            <a:ext cx="8075240"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ja-JP" altLang="en-US" sz="4000" b="0" dirty="0">
                <a:solidFill>
                  <a:schemeClr val="tx1"/>
                </a:solidFill>
              </a:rPr>
              <a:t>Databases avail</a:t>
            </a:r>
            <a:r>
              <a:rPr lang="en-US" altLang="ja-JP" sz="4000" b="0" dirty="0">
                <a:solidFill>
                  <a:schemeClr val="tx1"/>
                </a:solidFill>
              </a:rPr>
              <a:t>able</a:t>
            </a:r>
            <a:r>
              <a:rPr lang="ja-JP" altLang="en-US" sz="4000" b="0" dirty="0">
                <a:solidFill>
                  <a:schemeClr val="tx1"/>
                </a:solidFill>
              </a:rPr>
              <a:t> </a:t>
            </a:r>
            <a:r>
              <a:rPr lang="en-US" altLang="ja-JP" sz="4000" b="0" dirty="0">
                <a:solidFill>
                  <a:schemeClr val="tx1"/>
                </a:solidFill>
              </a:rPr>
              <a:t>in</a:t>
            </a:r>
            <a:r>
              <a:rPr lang="ja-JP" altLang="en-US" sz="4000" b="0" dirty="0">
                <a:solidFill>
                  <a:schemeClr val="tx1"/>
                </a:solidFill>
              </a:rPr>
              <a:t> </a:t>
            </a:r>
            <a:r>
              <a:rPr lang="en-US" altLang="ja-JP" sz="4000" b="0" dirty="0">
                <a:solidFill>
                  <a:schemeClr val="tx1"/>
                </a:solidFill>
              </a:rPr>
              <a:t>Gifu</a:t>
            </a:r>
            <a:r>
              <a:rPr lang="ja-JP" altLang="en-US" sz="4000" b="0" dirty="0">
                <a:solidFill>
                  <a:schemeClr val="tx1"/>
                </a:solidFill>
              </a:rPr>
              <a:t> </a:t>
            </a:r>
            <a:r>
              <a:rPr lang="en-US" altLang="ja-JP" sz="4000" b="0" dirty="0">
                <a:solidFill>
                  <a:schemeClr val="tx1"/>
                </a:solidFill>
              </a:rPr>
              <a:t>university</a:t>
            </a:r>
          </a:p>
        </p:txBody>
      </p:sp>
      <p:sp>
        <p:nvSpPr>
          <p:cNvPr id="6" name="Rectangle 3"/>
          <p:cNvSpPr txBox="1">
            <a:spLocks noChangeArrowheads="1"/>
          </p:cNvSpPr>
          <p:nvPr/>
        </p:nvSpPr>
        <p:spPr bwMode="auto">
          <a:xfrm>
            <a:off x="335298" y="2131786"/>
            <a:ext cx="3217515" cy="446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marL="342900" indent="-342900"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indent="0" algn="l" eaLnBrk="1" hangingPunct="1">
              <a:spcBef>
                <a:spcPct val="20000"/>
              </a:spcBef>
              <a:buClr>
                <a:schemeClr val="bg2"/>
              </a:buClr>
              <a:buSzPct val="75000"/>
            </a:pPr>
            <a:r>
              <a:rPr lang="en-US" altLang="ja-JP" sz="2400" dirty="0" smtClean="0"/>
              <a:t>Databases</a:t>
            </a:r>
            <a:r>
              <a:rPr lang="ja-JP" altLang="en-US" sz="2400" dirty="0" smtClean="0"/>
              <a:t> </a:t>
            </a:r>
            <a:r>
              <a:rPr lang="en-US" altLang="ja-JP" sz="2400" dirty="0" smtClean="0"/>
              <a:t>available</a:t>
            </a:r>
          </a:p>
          <a:p>
            <a:pPr marL="0" indent="0" algn="l" eaLnBrk="1" hangingPunct="1">
              <a:spcBef>
                <a:spcPct val="20000"/>
              </a:spcBef>
              <a:buClr>
                <a:schemeClr val="bg2"/>
              </a:buClr>
              <a:buSzPct val="75000"/>
            </a:pPr>
            <a:r>
              <a:rPr lang="ja-JP" altLang="en-US" sz="2400" dirty="0" smtClean="0"/>
              <a:t> </a:t>
            </a:r>
            <a:r>
              <a:rPr lang="en-US" altLang="ja-JP" sz="2400" dirty="0"/>
              <a:t>within</a:t>
            </a:r>
            <a:r>
              <a:rPr lang="ja-JP" altLang="en-US" sz="2400" dirty="0"/>
              <a:t> </a:t>
            </a:r>
            <a:r>
              <a:rPr lang="en-US" altLang="ja-JP" sz="2400" dirty="0"/>
              <a:t>university</a:t>
            </a:r>
          </a:p>
          <a:p>
            <a:pPr algn="l" eaLnBrk="1" hangingPunct="1">
              <a:spcBef>
                <a:spcPct val="20000"/>
              </a:spcBef>
              <a:buClr>
                <a:schemeClr val="bg2"/>
              </a:buClr>
              <a:buSzPct val="75000"/>
              <a:buFont typeface="Wingdings" pitchFamily="2" charset="2"/>
              <a:buNone/>
            </a:pPr>
            <a:r>
              <a:rPr lang="ja-JP" altLang="en-US" sz="2400" dirty="0" smtClean="0"/>
              <a:t>・</a:t>
            </a:r>
            <a:r>
              <a:rPr lang="en-US" altLang="ja-JP" sz="2400" dirty="0" err="1"/>
              <a:t>SciFinder</a:t>
            </a:r>
            <a:r>
              <a:rPr lang="en-US" altLang="ja-JP" sz="2400" dirty="0"/>
              <a:t> </a:t>
            </a:r>
            <a:r>
              <a:rPr lang="en-US" altLang="ja-JP" sz="2400" dirty="0" smtClean="0"/>
              <a:t>Scholar</a:t>
            </a:r>
          </a:p>
          <a:p>
            <a:pPr algn="l" eaLnBrk="1" hangingPunct="1">
              <a:spcBef>
                <a:spcPct val="20000"/>
              </a:spcBef>
              <a:buClr>
                <a:schemeClr val="bg2"/>
              </a:buClr>
              <a:buSzPct val="75000"/>
              <a:buFont typeface="Wingdings" pitchFamily="2" charset="2"/>
              <a:buNone/>
            </a:pPr>
            <a:r>
              <a:rPr lang="ja-JP" altLang="en-US" sz="2400" dirty="0" smtClean="0"/>
              <a:t>・</a:t>
            </a:r>
            <a:r>
              <a:rPr lang="en-US" altLang="ja-JP" sz="2400" dirty="0" smtClean="0"/>
              <a:t>Scopus</a:t>
            </a:r>
          </a:p>
          <a:p>
            <a:pPr algn="l" eaLnBrk="1" hangingPunct="1">
              <a:spcBef>
                <a:spcPct val="20000"/>
              </a:spcBef>
              <a:buClr>
                <a:schemeClr val="bg2"/>
              </a:buClr>
              <a:buSzPct val="75000"/>
              <a:buFont typeface="Wingdings" pitchFamily="2" charset="2"/>
              <a:buNone/>
            </a:pPr>
            <a:r>
              <a:rPr lang="ja-JP" altLang="en-US" sz="2400" dirty="0" smtClean="0"/>
              <a:t>・</a:t>
            </a:r>
            <a:r>
              <a:rPr lang="en-US" altLang="ja-JP" sz="2400" dirty="0"/>
              <a:t>MathSciNet</a:t>
            </a:r>
          </a:p>
          <a:p>
            <a:pPr algn="l" eaLnBrk="1" hangingPunct="1">
              <a:spcBef>
                <a:spcPct val="20000"/>
              </a:spcBef>
              <a:buClr>
                <a:schemeClr val="bg2"/>
              </a:buClr>
              <a:buSzPct val="75000"/>
              <a:buFont typeface="Wingdings" pitchFamily="2" charset="2"/>
              <a:buNone/>
            </a:pPr>
            <a:r>
              <a:rPr lang="en-US" altLang="ja-JP" sz="2400" dirty="0" smtClean="0"/>
              <a:t>Databases</a:t>
            </a:r>
            <a:r>
              <a:rPr lang="ja-JP" altLang="en-US" sz="2400" dirty="0" smtClean="0"/>
              <a:t> </a:t>
            </a:r>
            <a:r>
              <a:rPr lang="en-US" altLang="ja-JP" sz="2400" dirty="0" smtClean="0"/>
              <a:t>available</a:t>
            </a:r>
          </a:p>
          <a:p>
            <a:pPr algn="l" eaLnBrk="1" hangingPunct="1">
              <a:spcBef>
                <a:spcPct val="20000"/>
              </a:spcBef>
              <a:buClr>
                <a:schemeClr val="bg2"/>
              </a:buClr>
              <a:buSzPct val="75000"/>
              <a:buFont typeface="Wingdings" pitchFamily="2" charset="2"/>
              <a:buNone/>
            </a:pPr>
            <a:r>
              <a:rPr lang="en-US" altLang="ja-JP" sz="2400" dirty="0" smtClean="0"/>
              <a:t> </a:t>
            </a:r>
            <a:r>
              <a:rPr lang="en-US" altLang="ja-JP" sz="2400" dirty="0"/>
              <a:t>outside</a:t>
            </a:r>
            <a:r>
              <a:rPr lang="ja-JP" altLang="en-US" sz="2400" dirty="0"/>
              <a:t> </a:t>
            </a:r>
            <a:r>
              <a:rPr lang="en-US" altLang="ja-JP" sz="2400" dirty="0"/>
              <a:t>the</a:t>
            </a:r>
            <a:r>
              <a:rPr lang="ja-JP" altLang="en-US" sz="2400" dirty="0"/>
              <a:t> </a:t>
            </a:r>
            <a:r>
              <a:rPr lang="en-US" altLang="ja-JP" sz="2400" dirty="0"/>
              <a:t>university</a:t>
            </a:r>
            <a:endParaRPr lang="ja-JP" altLang="en-US" sz="2400" dirty="0"/>
          </a:p>
          <a:p>
            <a:pPr algn="l" eaLnBrk="1" hangingPunct="1">
              <a:spcBef>
                <a:spcPct val="20000"/>
              </a:spcBef>
              <a:buClr>
                <a:schemeClr val="bg2"/>
              </a:buClr>
              <a:buSzPct val="75000"/>
              <a:buFont typeface="Wingdings" pitchFamily="2" charset="2"/>
              <a:buNone/>
            </a:pPr>
            <a:r>
              <a:rPr lang="ja-JP" altLang="en-US" sz="2400" dirty="0" smtClean="0"/>
              <a:t>・</a:t>
            </a:r>
            <a:r>
              <a:rPr lang="en-US" altLang="ja-JP" sz="2400" dirty="0"/>
              <a:t>Google Scholar</a:t>
            </a:r>
          </a:p>
          <a:p>
            <a:pPr algn="l" eaLnBrk="1" hangingPunct="1">
              <a:spcBef>
                <a:spcPct val="20000"/>
              </a:spcBef>
              <a:buClr>
                <a:schemeClr val="bg2"/>
              </a:buClr>
              <a:buSzPct val="75000"/>
              <a:buFont typeface="Wingdings" pitchFamily="2" charset="2"/>
              <a:buNone/>
            </a:pPr>
            <a:r>
              <a:rPr lang="ja-JP" altLang="en-US" sz="2400" dirty="0" smtClean="0"/>
              <a:t>・</a:t>
            </a:r>
            <a:r>
              <a:rPr lang="en-US" altLang="ja-JP" sz="2400" dirty="0"/>
              <a:t>PubMed</a:t>
            </a:r>
          </a:p>
          <a:p>
            <a:pPr algn="l" eaLnBrk="1" hangingPunct="1">
              <a:spcBef>
                <a:spcPct val="20000"/>
              </a:spcBef>
              <a:buClr>
                <a:schemeClr val="bg2"/>
              </a:buClr>
              <a:buSzPct val="75000"/>
              <a:buFont typeface="Wingdings" pitchFamily="2" charset="2"/>
              <a:buNone/>
            </a:pPr>
            <a:r>
              <a:rPr lang="en-US" altLang="ja-JP" sz="2400" dirty="0" smtClean="0"/>
              <a:t>and </a:t>
            </a:r>
            <a:r>
              <a:rPr lang="ja-JP" altLang="en-US" sz="2400" dirty="0"/>
              <a:t>et</a:t>
            </a:r>
            <a:r>
              <a:rPr lang="en-US" altLang="ja-JP" sz="2400" dirty="0"/>
              <a:t>c.</a:t>
            </a:r>
            <a:endParaRPr lang="ja-JP" altLang="en-US" sz="2400" dirty="0"/>
          </a:p>
        </p:txBody>
      </p:sp>
      <p:grpSp>
        <p:nvGrpSpPr>
          <p:cNvPr id="4" name="グループ化 3"/>
          <p:cNvGrpSpPr/>
          <p:nvPr/>
        </p:nvGrpSpPr>
        <p:grpSpPr>
          <a:xfrm>
            <a:off x="251520" y="1164454"/>
            <a:ext cx="3450847" cy="840802"/>
            <a:chOff x="1039394" y="1302862"/>
            <a:chExt cx="3450847" cy="840802"/>
          </a:xfrm>
        </p:grpSpPr>
        <p:sp>
          <p:nvSpPr>
            <p:cNvPr id="5" name="角丸四角形 4"/>
            <p:cNvSpPr/>
            <p:nvPr/>
          </p:nvSpPr>
          <p:spPr bwMode="auto">
            <a:xfrm>
              <a:off x="1039394" y="1302862"/>
              <a:ext cx="3096344" cy="725158"/>
            </a:xfrm>
            <a:prstGeom prst="roundRect">
              <a:avLst/>
            </a:prstGeom>
            <a:solidFill>
              <a:srgbClr val="CCFFCC"/>
            </a:solidFill>
            <a:ln w="25400" cap="flat" cmpd="sng" algn="ctr">
              <a:solidFill>
                <a:srgbClr val="CCFFCC"/>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Arial" pitchFamily="34" charset="0"/>
                  <a:ea typeface="ＭＳ Ｐゴシック" pitchFamily="50" charset="-128"/>
                </a:rPr>
                <a:t>Library’s Website</a:t>
              </a:r>
              <a:endParaRPr kumimoji="1" lang="ja-JP" altLang="en-US" sz="2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7" name="右矢印 6"/>
            <p:cNvSpPr/>
            <p:nvPr/>
          </p:nvSpPr>
          <p:spPr bwMode="auto">
            <a:xfrm>
              <a:off x="3986185" y="1796114"/>
              <a:ext cx="504056" cy="347550"/>
            </a:xfrm>
            <a:prstGeom prst="rightArrow">
              <a:avLst/>
            </a:prstGeom>
            <a:solidFill>
              <a:srgbClr val="CCFFCC"/>
            </a:solidFill>
            <a:ln w="25400" cap="flat" cmpd="sng" algn="ctr">
              <a:solidFill>
                <a:srgbClr val="65FF65"/>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sp>
        <p:nvSpPr>
          <p:cNvPr id="9" name="AutoShape 7"/>
          <p:cNvSpPr>
            <a:spLocks noChangeArrowheads="1"/>
          </p:cNvSpPr>
          <p:nvPr/>
        </p:nvSpPr>
        <p:spPr bwMode="auto">
          <a:xfrm>
            <a:off x="5004048" y="2909167"/>
            <a:ext cx="3816424" cy="2680073"/>
          </a:xfrm>
          <a:prstGeom prst="roundRect">
            <a:avLst>
              <a:gd name="adj" fmla="val 16667"/>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2" name="円/楕円 7"/>
          <p:cNvSpPr/>
          <p:nvPr/>
        </p:nvSpPr>
        <p:spPr>
          <a:xfrm>
            <a:off x="3677777" y="2909167"/>
            <a:ext cx="936104" cy="32848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円/楕円 10"/>
          <p:cNvSpPr/>
          <p:nvPr/>
        </p:nvSpPr>
        <p:spPr>
          <a:xfrm>
            <a:off x="6865181" y="1916832"/>
            <a:ext cx="875171" cy="257868"/>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4" name="直線矢印コネクタ 13"/>
          <p:cNvCxnSpPr>
            <a:stCxn id="13" idx="2"/>
          </p:cNvCxnSpPr>
          <p:nvPr/>
        </p:nvCxnSpPr>
        <p:spPr>
          <a:xfrm flipH="1">
            <a:off x="4850499" y="2045766"/>
            <a:ext cx="2014682" cy="9196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4427984" y="3181423"/>
            <a:ext cx="576064" cy="1237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6788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14</a:t>
            </a:fld>
            <a:endParaRPr lang="en-US" altLang="ja-JP" dirty="0"/>
          </a:p>
        </p:txBody>
      </p:sp>
      <p:sp>
        <p:nvSpPr>
          <p:cNvPr id="12290" name="Rectangle 2"/>
          <p:cNvSpPr>
            <a:spLocks noGrp="1" noChangeArrowheads="1"/>
          </p:cNvSpPr>
          <p:nvPr>
            <p:ph type="title" idx="4294967295"/>
          </p:nvPr>
        </p:nvSpPr>
        <p:spPr>
          <a:xfrm>
            <a:off x="0" y="122238"/>
            <a:ext cx="7543800" cy="1295400"/>
          </a:xfrm>
        </p:spPr>
        <p:txBody>
          <a:bodyPr anchor="ctr">
            <a:normAutofit/>
          </a:bodyPr>
          <a:lstStyle/>
          <a:p>
            <a:pPr eaLnBrk="1" hangingPunct="1"/>
            <a:r>
              <a:rPr lang="en-US" altLang="ja-JP" dirty="0"/>
              <a:t>Now try to use </a:t>
            </a:r>
            <a:r>
              <a:rPr lang="en-US" altLang="ja-JP" dirty="0" smtClean="0"/>
              <a:t>Scopus</a:t>
            </a:r>
            <a:endParaRPr lang="en-US" altLang="ja-JP" dirty="0"/>
          </a:p>
        </p:txBody>
      </p:sp>
      <p:sp>
        <p:nvSpPr>
          <p:cNvPr id="12291" name="Rectangle 3"/>
          <p:cNvSpPr>
            <a:spLocks noGrp="1" noChangeArrowheads="1"/>
          </p:cNvSpPr>
          <p:nvPr>
            <p:ph type="body" idx="4294967295"/>
          </p:nvPr>
        </p:nvSpPr>
        <p:spPr>
          <a:xfrm>
            <a:off x="179512" y="1441525"/>
            <a:ext cx="8676456" cy="3139603"/>
          </a:xfrm>
        </p:spPr>
        <p:txBody>
          <a:bodyPr vert="horz" lIns="91440" tIns="45720" rIns="91440" bIns="45720" rtlCol="0" anchor="t">
            <a:normAutofit/>
          </a:bodyPr>
          <a:lstStyle/>
          <a:p>
            <a:pPr marL="0" indent="0" eaLnBrk="1" hangingPunct="1">
              <a:lnSpc>
                <a:spcPct val="80000"/>
              </a:lnSpc>
              <a:buNone/>
            </a:pPr>
            <a:endParaRPr lang="en-US" altLang="ja-JP" sz="3600" dirty="0"/>
          </a:p>
          <a:p>
            <a:pPr marL="0" indent="0">
              <a:lnSpc>
                <a:spcPts val="2880"/>
              </a:lnSpc>
              <a:buNone/>
            </a:pPr>
            <a:r>
              <a:rPr lang="ja-JP" altLang="en-US" sz="2200" dirty="0" smtClean="0"/>
              <a:t>・</a:t>
            </a:r>
            <a:r>
              <a:rPr lang="en-US" altLang="ja-JP" sz="2400" dirty="0" smtClean="0"/>
              <a:t>Scopus </a:t>
            </a:r>
            <a:r>
              <a:rPr lang="en-US" altLang="ja-JP" sz="2400" dirty="0"/>
              <a:t>is the world’s largest abstract and citation </a:t>
            </a:r>
            <a:r>
              <a:rPr lang="en-US" altLang="ja-JP" sz="2400" dirty="0" smtClean="0"/>
              <a:t>database, covering </a:t>
            </a:r>
            <a:r>
              <a:rPr lang="en-US" altLang="ja-JP" sz="2400" dirty="0"/>
              <a:t>research topics across all scientific and technical disciplines, ranging from medicine and social sciences to arts and humanities.</a:t>
            </a:r>
            <a:r>
              <a:rPr lang="ja-JP" altLang="en-US" sz="2400" dirty="0" smtClean="0"/>
              <a:t/>
            </a:r>
            <a:br>
              <a:rPr lang="ja-JP" altLang="en-US" sz="2400" dirty="0" smtClean="0"/>
            </a:br>
            <a:endParaRPr lang="en-US" altLang="ja-JP" sz="2400" dirty="0" smtClean="0"/>
          </a:p>
          <a:p>
            <a:pPr marL="0" indent="0">
              <a:lnSpc>
                <a:spcPts val="2880"/>
              </a:lnSpc>
              <a:buNone/>
            </a:pPr>
            <a:r>
              <a:rPr lang="ja-JP" altLang="en-US" sz="2400" dirty="0" smtClean="0"/>
              <a:t>・</a:t>
            </a:r>
            <a:r>
              <a:rPr lang="en-US" altLang="ja-JP" sz="2400" dirty="0" smtClean="0"/>
              <a:t>Scopus contains more than 22,000 title of Journal and 50,000 title of books.</a:t>
            </a:r>
            <a:endParaRPr lang="ja-JP" altLang="en-US" sz="2200" dirty="0"/>
          </a:p>
        </p:txBody>
      </p:sp>
      <p:sp>
        <p:nvSpPr>
          <p:cNvPr id="7" name="角丸四角形 6"/>
          <p:cNvSpPr/>
          <p:nvPr/>
        </p:nvSpPr>
        <p:spPr bwMode="auto">
          <a:xfrm>
            <a:off x="467544" y="1102953"/>
            <a:ext cx="4464496" cy="792088"/>
          </a:xfrm>
          <a:prstGeom prst="roundRect">
            <a:avLst/>
          </a:prstGeom>
          <a:solidFill>
            <a:srgbClr val="CCFFCC"/>
          </a:solidFill>
          <a:ln w="25400" cap="flat" cmpd="sng" algn="ctr">
            <a:solidFill>
              <a:srgbClr val="CCFFCC"/>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indent="0" algn="l" eaLnBrk="1" hangingPunct="1">
              <a:lnSpc>
                <a:spcPct val="80000"/>
              </a:lnSpc>
              <a:buNone/>
            </a:pPr>
            <a:r>
              <a:rPr lang="en-US" altLang="ja-JP" sz="2800" smtClean="0"/>
              <a:t>Scopus</a:t>
            </a:r>
            <a:endParaRPr lang="en-US" altLang="ja-JP" sz="2800"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6282" y="4184273"/>
            <a:ext cx="3182915" cy="248508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124744"/>
            <a:ext cx="7113747" cy="5265763"/>
          </a:xfrm>
          <a:prstGeom prst="rect">
            <a:avLst/>
          </a:prstGeom>
          <a:ln>
            <a:solidFill>
              <a:schemeClr val="tx1"/>
            </a:solidFill>
          </a:ln>
        </p:spPr>
      </p:pic>
      <p:sp>
        <p:nvSpPr>
          <p:cNvPr id="13" name="円/楕円 10"/>
          <p:cNvSpPr/>
          <p:nvPr/>
        </p:nvSpPr>
        <p:spPr>
          <a:xfrm>
            <a:off x="2627784" y="5258866"/>
            <a:ext cx="792088" cy="28803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4" name="図 13"/>
          <p:cNvPicPr>
            <a:picLocks noChangeAspect="1"/>
          </p:cNvPicPr>
          <p:nvPr/>
        </p:nvPicPr>
        <p:blipFill>
          <a:blip r:embed="rId4"/>
          <a:stretch>
            <a:fillRect/>
          </a:stretch>
        </p:blipFill>
        <p:spPr>
          <a:xfrm>
            <a:off x="4744282" y="2169176"/>
            <a:ext cx="4076190" cy="4247619"/>
          </a:xfrm>
          <a:prstGeom prst="rect">
            <a:avLst/>
          </a:prstGeom>
        </p:spPr>
      </p:pic>
      <p:sp>
        <p:nvSpPr>
          <p:cNvPr id="15" name="円/楕円 14"/>
          <p:cNvSpPr/>
          <p:nvPr/>
        </p:nvSpPr>
        <p:spPr>
          <a:xfrm>
            <a:off x="5004048" y="4758530"/>
            <a:ext cx="1203704" cy="398662"/>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6" name="直線矢印コネクタ 15"/>
          <p:cNvCxnSpPr>
            <a:stCxn id="13" idx="6"/>
          </p:cNvCxnSpPr>
          <p:nvPr/>
        </p:nvCxnSpPr>
        <p:spPr>
          <a:xfrm flipV="1">
            <a:off x="3419872" y="5072206"/>
            <a:ext cx="1455205" cy="3306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pPr>
              <a:defRPr/>
            </a:pPr>
            <a:fld id="{7E4C2F0D-65AB-46FF-9AEF-B0D8A4C6738D}" type="slidenum">
              <a:rPr lang="en-US" altLang="ja-JP" smtClean="0"/>
              <a:pPr>
                <a:defRPr/>
              </a:pPr>
              <a:t>15</a:t>
            </a:fld>
            <a:endParaRPr lang="en-US" altLang="ja-JP" dirty="0"/>
          </a:p>
        </p:txBody>
      </p:sp>
      <p:sp>
        <p:nvSpPr>
          <p:cNvPr id="14338" name="Rectangle 2"/>
          <p:cNvSpPr>
            <a:spLocks noGrp="1" noChangeArrowheads="1"/>
          </p:cNvSpPr>
          <p:nvPr>
            <p:ph type="title" idx="4294967295"/>
          </p:nvPr>
        </p:nvSpPr>
        <p:spPr>
          <a:xfrm>
            <a:off x="0" y="280988"/>
            <a:ext cx="7543800" cy="1003300"/>
          </a:xfrm>
        </p:spPr>
        <p:txBody>
          <a:bodyPr anchor="ctr"/>
          <a:lstStyle/>
          <a:p>
            <a:pPr eaLnBrk="1" hangingPunct="1"/>
            <a:r>
              <a:rPr lang="en-US" altLang="ja-JP" sz="3600" dirty="0"/>
              <a:t>Ways to access </a:t>
            </a:r>
            <a:r>
              <a:rPr lang="en-US" altLang="ja-JP" sz="3600" dirty="0" smtClean="0"/>
              <a:t>to Scopus</a:t>
            </a:r>
            <a:endParaRPr lang="en-US" altLang="ja-JP"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87" y="946059"/>
            <a:ext cx="7103813" cy="55463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437" name="Text Box 5"/>
          <p:cNvSpPr txBox="1">
            <a:spLocks noChangeArrowheads="1"/>
          </p:cNvSpPr>
          <p:nvPr/>
        </p:nvSpPr>
        <p:spPr bwMode="auto">
          <a:xfrm>
            <a:off x="2088596" y="2852936"/>
            <a:ext cx="4781660" cy="3062377"/>
          </a:xfrm>
          <a:prstGeom prst="rect">
            <a:avLst/>
          </a:prstGeom>
          <a:solidFill>
            <a:schemeClr val="bg1"/>
          </a:solidFill>
          <a:ln w="63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spcBef>
                <a:spcPct val="50000"/>
              </a:spcBef>
            </a:pPr>
            <a:r>
              <a:rPr lang="ja-JP" altLang="en-US" sz="1400" dirty="0">
                <a:latin typeface="ＭＳ Ｐゴシック"/>
              </a:rPr>
              <a:t>T</a:t>
            </a:r>
            <a:r>
              <a:rPr lang="en-US" altLang="ja-JP" sz="1400" dirty="0">
                <a:latin typeface="ＭＳ Ｐゴシック"/>
              </a:rPr>
              <a:t>he</a:t>
            </a:r>
            <a:r>
              <a:rPr lang="ja-JP" altLang="en-US" sz="1400" dirty="0">
                <a:latin typeface="ＭＳ Ｐゴシック"/>
              </a:rPr>
              <a:t> </a:t>
            </a:r>
            <a:r>
              <a:rPr lang="en-US" altLang="ja-JP" sz="1400" dirty="0">
                <a:latin typeface="ＭＳ Ｐゴシック"/>
              </a:rPr>
              <a:t>help</a:t>
            </a:r>
            <a:r>
              <a:rPr lang="ja-JP" altLang="en-US" sz="1400" dirty="0">
                <a:latin typeface="ＭＳ Ｐゴシック"/>
              </a:rPr>
              <a:t> </a:t>
            </a:r>
            <a:r>
              <a:rPr lang="en-US" altLang="ja-JP" sz="1400" dirty="0">
                <a:latin typeface="ＭＳ Ｐゴシック"/>
              </a:rPr>
              <a:t>desk</a:t>
            </a:r>
            <a:r>
              <a:rPr lang="ja-JP" altLang="en-US" sz="1400" dirty="0">
                <a:latin typeface="ＭＳ Ｐゴシック"/>
              </a:rPr>
              <a:t> </a:t>
            </a:r>
            <a:r>
              <a:rPr lang="en-US" altLang="ja-JP" sz="1400" dirty="0">
                <a:latin typeface="ＭＳ Ｐゴシック"/>
              </a:rPr>
              <a:t>contains</a:t>
            </a:r>
            <a:r>
              <a:rPr lang="ja-JP" altLang="en-US" sz="1400" dirty="0">
                <a:latin typeface="ＭＳ Ｐゴシック"/>
              </a:rPr>
              <a:t> </a:t>
            </a:r>
            <a:r>
              <a:rPr lang="en-US" altLang="ja-JP" sz="1400" dirty="0">
                <a:latin typeface="ＭＳ Ｐゴシック"/>
              </a:rPr>
              <a:t>information</a:t>
            </a:r>
            <a:r>
              <a:rPr lang="ja-JP" altLang="en-US" sz="1400" dirty="0">
                <a:latin typeface="ＭＳ Ｐゴシック"/>
              </a:rPr>
              <a:t> </a:t>
            </a:r>
            <a:r>
              <a:rPr lang="en-US" altLang="ja-JP" sz="1400" dirty="0" smtClean="0">
                <a:latin typeface="ＭＳ Ｐゴシック"/>
              </a:rPr>
              <a:t>about </a:t>
            </a:r>
            <a:r>
              <a:rPr lang="ja-JP" altLang="en-US" sz="1400" dirty="0" smtClean="0">
                <a:latin typeface="ＭＳ Ｐゴシック"/>
              </a:rPr>
              <a:t>methods </a:t>
            </a:r>
            <a:r>
              <a:rPr lang="en-US" altLang="ja-JP" sz="1400" dirty="0" smtClean="0">
                <a:latin typeface="ＭＳ Ｐゴシック"/>
              </a:rPr>
              <a:t>of</a:t>
            </a:r>
            <a:r>
              <a:rPr lang="ja-JP" altLang="en-US" sz="1400" dirty="0" smtClean="0">
                <a:latin typeface="ＭＳ Ｐゴシック"/>
              </a:rPr>
              <a:t> </a:t>
            </a:r>
            <a:r>
              <a:rPr lang="en-US" altLang="ja-JP" sz="1400" dirty="0">
                <a:latin typeface="ＭＳ Ｐゴシック"/>
              </a:rPr>
              <a:t>searching</a:t>
            </a:r>
            <a:r>
              <a:rPr lang="ja-JP" altLang="en-US" sz="1400" dirty="0">
                <a:latin typeface="ＭＳ Ｐゴシック"/>
              </a:rPr>
              <a:t>.</a:t>
            </a:r>
            <a:endParaRPr lang="en-US" altLang="ja-JP" sz="1400" dirty="0"/>
          </a:p>
          <a:p>
            <a:pPr algn="l" eaLnBrk="1" hangingPunct="1">
              <a:spcBef>
                <a:spcPct val="50000"/>
              </a:spcBef>
            </a:pPr>
            <a:r>
              <a:rPr lang="ja-JP" altLang="en-US" sz="1400" dirty="0">
                <a:latin typeface="ＭＳ Ｐゴシック"/>
              </a:rPr>
              <a:t>F</a:t>
            </a:r>
            <a:r>
              <a:rPr lang="en-US" altLang="ja-JP" sz="1400" dirty="0">
                <a:latin typeface="ＭＳ Ｐゴシック"/>
              </a:rPr>
              <a:t>or</a:t>
            </a:r>
            <a:r>
              <a:rPr lang="ja-JP" altLang="en-US" sz="1400" dirty="0">
                <a:latin typeface="ＭＳ Ｐゴシック"/>
              </a:rPr>
              <a:t> </a:t>
            </a:r>
            <a:r>
              <a:rPr lang="en-US" altLang="ja-JP" sz="1400" dirty="0">
                <a:latin typeface="ＭＳ Ｐゴシック"/>
              </a:rPr>
              <a:t>examples</a:t>
            </a:r>
            <a:r>
              <a:rPr lang="ja-JP" altLang="en-US" sz="1400" dirty="0">
                <a:latin typeface="ＭＳ Ｐゴシック"/>
              </a:rPr>
              <a:t>,</a:t>
            </a:r>
          </a:p>
          <a:p>
            <a:pPr algn="l" eaLnBrk="1" hangingPunct="1">
              <a:lnSpc>
                <a:spcPts val="1400"/>
              </a:lnSpc>
              <a:spcBef>
                <a:spcPct val="50000"/>
              </a:spcBef>
            </a:pPr>
            <a:r>
              <a:rPr lang="en-US" altLang="ja-JP" sz="1400" dirty="0"/>
              <a:t>【</a:t>
            </a:r>
            <a:r>
              <a:rPr lang="en-US" altLang="ja-JP" sz="1400" dirty="0">
                <a:latin typeface="Arial"/>
              </a:rPr>
              <a:t>OR </a:t>
            </a:r>
            <a:r>
              <a:rPr lang="en-US" altLang="ja-JP" sz="1400" dirty="0" smtClean="0">
                <a:latin typeface="Arial"/>
              </a:rPr>
              <a:t>search</a:t>
            </a:r>
            <a:r>
              <a:rPr lang="en-US" altLang="ja-JP" sz="1400" dirty="0" smtClean="0"/>
              <a:t>】</a:t>
            </a:r>
          </a:p>
          <a:p>
            <a:pPr algn="l" eaLnBrk="1" hangingPunct="1">
              <a:lnSpc>
                <a:spcPts val="1400"/>
              </a:lnSpc>
              <a:spcBef>
                <a:spcPct val="50000"/>
              </a:spcBef>
            </a:pPr>
            <a:r>
              <a:rPr lang="ja-JP" altLang="en-US" sz="1400" dirty="0" smtClean="0"/>
              <a:t>「</a:t>
            </a:r>
            <a:r>
              <a:rPr lang="ja-JP" altLang="en-US" sz="1400" dirty="0"/>
              <a:t>△</a:t>
            </a:r>
            <a:r>
              <a:rPr lang="en-US" altLang="ja-JP" sz="1400" dirty="0"/>
              <a:t>OR</a:t>
            </a:r>
            <a:r>
              <a:rPr lang="en-US" altLang="ja-JP" sz="1400" dirty="0">
                <a:latin typeface="Arial"/>
              </a:rPr>
              <a:t>△</a:t>
            </a:r>
            <a:r>
              <a:rPr lang="ja-JP" altLang="en-US" sz="1400" dirty="0"/>
              <a:t>」</a:t>
            </a:r>
            <a:r>
              <a:rPr lang="en-US" altLang="ja-JP" sz="1400" dirty="0"/>
              <a:t>(OR in half-width</a:t>
            </a:r>
            <a:r>
              <a:rPr lang="ja-JP" altLang="en-US" sz="1400" dirty="0" smtClean="0">
                <a:latin typeface="ＭＳ Ｐゴシック"/>
              </a:rPr>
              <a:t>・</a:t>
            </a:r>
            <a:r>
              <a:rPr lang="en-US" altLang="ja-JP" sz="1400" dirty="0" smtClean="0">
                <a:latin typeface="ＭＳ Ｐゴシック"/>
              </a:rPr>
              <a:t>capital</a:t>
            </a:r>
            <a:r>
              <a:rPr lang="ja-JP" altLang="en-US" sz="1400" dirty="0" smtClean="0">
                <a:latin typeface="ＭＳ Ｐゴシック"/>
              </a:rPr>
              <a:t> </a:t>
            </a:r>
            <a:r>
              <a:rPr lang="en-US" altLang="ja-JP" sz="1400" dirty="0">
                <a:latin typeface="ＭＳ Ｐゴシック"/>
              </a:rPr>
              <a:t>letter/small</a:t>
            </a:r>
            <a:r>
              <a:rPr lang="ja-JP" altLang="en-US" sz="1400" dirty="0">
                <a:latin typeface="ＭＳ Ｐゴシック"/>
              </a:rPr>
              <a:t> </a:t>
            </a:r>
            <a:r>
              <a:rPr lang="en-US" altLang="ja-JP" sz="1400" dirty="0">
                <a:latin typeface="ＭＳ Ｐゴシック"/>
              </a:rPr>
              <a:t>letter</a:t>
            </a:r>
            <a:r>
              <a:rPr lang="en-US" altLang="ja-JP" sz="1400" dirty="0" smtClean="0">
                <a:latin typeface="Arial"/>
              </a:rPr>
              <a:t>)</a:t>
            </a:r>
          </a:p>
          <a:p>
            <a:pPr algn="l" eaLnBrk="1" hangingPunct="1">
              <a:lnSpc>
                <a:spcPts val="1400"/>
              </a:lnSpc>
              <a:spcBef>
                <a:spcPct val="50000"/>
              </a:spcBef>
            </a:pPr>
            <a:endParaRPr lang="en-US" altLang="ja-JP" sz="1400" dirty="0"/>
          </a:p>
          <a:p>
            <a:pPr algn="l" eaLnBrk="1" hangingPunct="1">
              <a:lnSpc>
                <a:spcPts val="1200"/>
              </a:lnSpc>
              <a:spcBef>
                <a:spcPct val="50000"/>
              </a:spcBef>
            </a:pPr>
            <a:r>
              <a:rPr lang="en-US" altLang="ja-JP" sz="1400" dirty="0"/>
              <a:t>【</a:t>
            </a:r>
            <a:r>
              <a:rPr lang="en-US" altLang="ja-JP" sz="1400" dirty="0" smtClean="0">
                <a:latin typeface="Arial"/>
              </a:rPr>
              <a:t>NOT</a:t>
            </a:r>
            <a:r>
              <a:rPr lang="ja-JP" altLang="en-US" sz="1400" dirty="0" smtClean="0">
                <a:latin typeface="Arial"/>
              </a:rPr>
              <a:t> </a:t>
            </a:r>
            <a:r>
              <a:rPr lang="en-US" altLang="ja-JP" sz="1400" dirty="0" smtClean="0"/>
              <a:t>search】</a:t>
            </a:r>
          </a:p>
          <a:p>
            <a:pPr algn="l" eaLnBrk="1" hangingPunct="1">
              <a:lnSpc>
                <a:spcPts val="1200"/>
              </a:lnSpc>
              <a:spcBef>
                <a:spcPct val="50000"/>
              </a:spcBef>
            </a:pPr>
            <a:r>
              <a:rPr lang="en-US" altLang="ja-JP" dirty="0" smtClean="0"/>
              <a:t> </a:t>
            </a:r>
            <a:r>
              <a:rPr lang="ja-JP" altLang="en-US" sz="1400" dirty="0" smtClean="0"/>
              <a:t>「</a:t>
            </a:r>
            <a:r>
              <a:rPr lang="en-US" altLang="ja-JP" sz="1400" dirty="0" smtClean="0"/>
              <a:t>AND</a:t>
            </a:r>
            <a:r>
              <a:rPr lang="ja-JP" altLang="en-US" sz="1400" dirty="0" smtClean="0"/>
              <a:t>△</a:t>
            </a:r>
            <a:r>
              <a:rPr lang="en-US" altLang="ja-JP" sz="1400" dirty="0"/>
              <a:t>NOT△</a:t>
            </a:r>
            <a:r>
              <a:rPr lang="ja-JP" altLang="en-US" sz="1400" dirty="0"/>
              <a:t>」</a:t>
            </a:r>
            <a:r>
              <a:rPr lang="en-US" altLang="ja-JP" sz="1400" dirty="0" smtClean="0"/>
              <a:t>(AND</a:t>
            </a:r>
            <a:r>
              <a:rPr lang="ja-JP" altLang="en-US" sz="1400" dirty="0" smtClean="0"/>
              <a:t> </a:t>
            </a:r>
            <a:r>
              <a:rPr lang="en-US" altLang="ja-JP" sz="1400" dirty="0" smtClean="0"/>
              <a:t>NOT </a:t>
            </a:r>
            <a:r>
              <a:rPr lang="en-US" altLang="ja-JP" sz="1400" dirty="0"/>
              <a:t>in half-width</a:t>
            </a:r>
            <a:r>
              <a:rPr lang="ja-JP" altLang="en-US" sz="1400" dirty="0">
                <a:latin typeface="ＭＳ Ｐゴシック"/>
              </a:rPr>
              <a:t>・</a:t>
            </a:r>
            <a:r>
              <a:rPr lang="en-US" altLang="ja-JP" sz="1400" dirty="0">
                <a:latin typeface="ＭＳ Ｐゴシック"/>
              </a:rPr>
              <a:t>capital</a:t>
            </a:r>
            <a:r>
              <a:rPr lang="ja-JP" altLang="ja-JP" sz="1400" dirty="0">
                <a:latin typeface="ＭＳ Ｐゴシック"/>
              </a:rPr>
              <a:t> </a:t>
            </a:r>
            <a:r>
              <a:rPr lang="en-US" altLang="ja-JP" sz="1400" dirty="0">
                <a:latin typeface="ＭＳ Ｐゴシック"/>
              </a:rPr>
              <a:t>letter/small</a:t>
            </a:r>
            <a:r>
              <a:rPr lang="ja-JP" altLang="ja-JP" sz="1400" dirty="0">
                <a:latin typeface="ＭＳ Ｐゴシック"/>
              </a:rPr>
              <a:t> </a:t>
            </a:r>
            <a:r>
              <a:rPr lang="en-US" altLang="ja-JP" sz="1400" dirty="0">
                <a:latin typeface="ＭＳ Ｐゴシック"/>
              </a:rPr>
              <a:t>letter</a:t>
            </a:r>
            <a:r>
              <a:rPr lang="ja-JP" altLang="ja-JP" sz="1400" dirty="0">
                <a:latin typeface="Arial"/>
              </a:rPr>
              <a:t>)</a:t>
            </a:r>
            <a:endParaRPr lang="en-US" altLang="ja-JP" sz="1400" dirty="0">
              <a:latin typeface="Arial"/>
            </a:endParaRPr>
          </a:p>
          <a:p>
            <a:pPr algn="l" eaLnBrk="1" hangingPunct="1">
              <a:spcBef>
                <a:spcPct val="50000"/>
              </a:spcBef>
            </a:pPr>
            <a:r>
              <a:rPr lang="ja-JP" altLang="en-US" sz="1400" dirty="0">
                <a:latin typeface="ＭＳ Ｐゴシック"/>
              </a:rPr>
              <a:t>Search </a:t>
            </a:r>
            <a:r>
              <a:rPr lang="en-US" altLang="ja-JP" sz="1400" dirty="0">
                <a:latin typeface="ＭＳ Ｐゴシック"/>
              </a:rPr>
              <a:t>for</a:t>
            </a:r>
            <a:r>
              <a:rPr lang="ja-JP" altLang="en-US" sz="1400" dirty="0">
                <a:latin typeface="ＭＳ Ｐゴシック"/>
              </a:rPr>
              <a:t> </a:t>
            </a:r>
            <a:r>
              <a:rPr lang="en-US" altLang="ja-JP" sz="1400" dirty="0">
                <a:latin typeface="ＭＳ Ｐゴシック"/>
              </a:rPr>
              <a:t>name</a:t>
            </a:r>
            <a:r>
              <a:rPr lang="ja-JP" altLang="en-US" sz="1400" dirty="0">
                <a:latin typeface="ＭＳ Ｐゴシック"/>
              </a:rPr>
              <a:t> </a:t>
            </a:r>
            <a:r>
              <a:rPr lang="en-US" altLang="ja-JP" sz="1400" dirty="0" smtClean="0">
                <a:latin typeface="ＭＳ Ｐゴシック"/>
              </a:rPr>
              <a:t>of</a:t>
            </a:r>
            <a:r>
              <a:rPr lang="ja-JP" altLang="en-US" sz="1400" dirty="0" smtClean="0">
                <a:latin typeface="ＭＳ Ｐゴシック"/>
              </a:rPr>
              <a:t> author </a:t>
            </a:r>
            <a:r>
              <a:rPr lang="en-US" altLang="ja-JP" sz="1400" dirty="0" smtClean="0">
                <a:latin typeface="ＭＳ Ｐゴシック"/>
              </a:rPr>
              <a:t>by initials</a:t>
            </a:r>
            <a:endParaRPr lang="ja-JP" altLang="en-US" sz="1400" dirty="0">
              <a:latin typeface="ＭＳ Ｐゴシック"/>
            </a:endParaRPr>
          </a:p>
          <a:p>
            <a:pPr algn="l" eaLnBrk="1" hangingPunct="1">
              <a:spcBef>
                <a:spcPct val="50000"/>
              </a:spcBef>
            </a:pPr>
            <a:r>
              <a:rPr lang="ja-JP" altLang="en-US" sz="1400" dirty="0">
                <a:latin typeface="ＭＳ Ｐゴシック"/>
              </a:rPr>
              <a:t>F</a:t>
            </a:r>
            <a:r>
              <a:rPr lang="en-US" altLang="ja-JP" sz="1400" dirty="0" smtClean="0">
                <a:latin typeface="ＭＳ Ｐゴシック"/>
              </a:rPr>
              <a:t>or</a:t>
            </a:r>
            <a:r>
              <a:rPr lang="ja-JP" altLang="en-US" sz="1400" dirty="0" smtClean="0">
                <a:latin typeface="ＭＳ Ｐゴシック"/>
              </a:rPr>
              <a:t> prefix </a:t>
            </a:r>
            <a:r>
              <a:rPr lang="en-US" altLang="ja-JP" sz="1400" dirty="0" smtClean="0">
                <a:latin typeface="ＭＳ Ｐゴシック"/>
              </a:rPr>
              <a:t>search</a:t>
            </a:r>
            <a:r>
              <a:rPr lang="ja-JP" altLang="en-US" sz="1400" dirty="0" smtClean="0">
                <a:latin typeface="ＭＳ Ｐゴシック"/>
              </a:rPr>
              <a:t> </a:t>
            </a:r>
            <a:r>
              <a:rPr lang="en-US" altLang="ja-JP" sz="1400" dirty="0">
                <a:latin typeface="ＭＳ Ｐゴシック"/>
              </a:rPr>
              <a:t>use</a:t>
            </a:r>
            <a:r>
              <a:rPr lang="ja-JP" altLang="en-US" sz="1400" dirty="0"/>
              <a:t>＊</a:t>
            </a:r>
            <a:r>
              <a:rPr lang="ja-JP" altLang="en-US" sz="1400" dirty="0">
                <a:latin typeface="ＭＳ Ｐゴシック"/>
              </a:rPr>
              <a:t>(half</a:t>
            </a:r>
            <a:r>
              <a:rPr lang="en-US" altLang="ja-JP" sz="1400" dirty="0">
                <a:latin typeface="ＭＳ Ｐゴシック"/>
              </a:rPr>
              <a:t>-width</a:t>
            </a:r>
            <a:r>
              <a:rPr lang="ja-JP" altLang="en-US" sz="1400" dirty="0">
                <a:latin typeface="ＭＳ Ｐゴシック"/>
              </a:rPr>
              <a:t> </a:t>
            </a:r>
            <a:r>
              <a:rPr lang="en-US" altLang="ja-JP" sz="1400" dirty="0">
                <a:latin typeface="ＭＳ Ｐゴシック"/>
              </a:rPr>
              <a:t>asterisk)</a:t>
            </a:r>
            <a:endParaRPr lang="ja-JP" altLang="en-US" sz="1400" dirty="0">
              <a:latin typeface="ＭＳ Ｐゴシック"/>
            </a:endParaRPr>
          </a:p>
        </p:txBody>
      </p:sp>
      <p:sp>
        <p:nvSpPr>
          <p:cNvPr id="18438" name="AutoShape 6"/>
          <p:cNvSpPr>
            <a:spLocks noChangeArrowheads="1"/>
          </p:cNvSpPr>
          <p:nvPr/>
        </p:nvSpPr>
        <p:spPr bwMode="auto">
          <a:xfrm rot="17317554">
            <a:off x="5420363" y="2207795"/>
            <a:ext cx="2490406" cy="50244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alpha val="50195"/>
            </a:srgbClr>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18440" name="AutoShape 5"/>
          <p:cNvSpPr>
            <a:spLocks noChangeArrowheads="1"/>
          </p:cNvSpPr>
          <p:nvPr/>
        </p:nvSpPr>
        <p:spPr bwMode="auto">
          <a:xfrm>
            <a:off x="7085409" y="1020644"/>
            <a:ext cx="431849" cy="215900"/>
          </a:xfrm>
          <a:prstGeom prst="roundRect">
            <a:avLst>
              <a:gd name="adj" fmla="val 16667"/>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16</a:t>
            </a:fld>
            <a:endParaRPr lang="en-US" altLang="ja-JP" dirty="0"/>
          </a:p>
        </p:txBody>
      </p:sp>
      <p:sp>
        <p:nvSpPr>
          <p:cNvPr id="2" name="角丸四角形吹き出し 1"/>
          <p:cNvSpPr/>
          <p:nvPr/>
        </p:nvSpPr>
        <p:spPr bwMode="auto">
          <a:xfrm>
            <a:off x="2663690" y="6088002"/>
            <a:ext cx="4637644" cy="647784"/>
          </a:xfrm>
          <a:prstGeom prst="wedgeRoundRectCallout">
            <a:avLst>
              <a:gd name="adj1" fmla="val -34393"/>
              <a:gd name="adj2" fmla="val -92102"/>
              <a:gd name="adj3" fmla="val 16667"/>
            </a:avLst>
          </a:prstGeom>
          <a:solidFill>
            <a:schemeClr val="bg1"/>
          </a:solidFill>
          <a:ln w="63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l"/>
            <a:r>
              <a:rPr lang="ja-JP" altLang="en-US" sz="1400" dirty="0">
                <a:latin typeface="ＭＳ Ｐゴシック"/>
              </a:rPr>
              <a:t>To </a:t>
            </a:r>
            <a:r>
              <a:rPr lang="en-US" altLang="ja-JP" sz="1400" dirty="0" smtClean="0">
                <a:latin typeface="ＭＳ Ｐゴシック"/>
              </a:rPr>
              <a:t>search </a:t>
            </a:r>
            <a:r>
              <a:rPr lang="ja-JP" altLang="en-US" sz="1400" dirty="0" smtClean="0">
                <a:latin typeface="ＭＳ Ｐゴシック"/>
              </a:rPr>
              <a:t>by </a:t>
            </a:r>
            <a:r>
              <a:rPr lang="en-US" altLang="ja-JP" sz="1400" dirty="0">
                <a:latin typeface="ＭＳ Ｐゴシック"/>
              </a:rPr>
              <a:t>author</a:t>
            </a:r>
            <a:r>
              <a:rPr lang="ja-JP" altLang="en-US" sz="1400" dirty="0">
                <a:latin typeface="ＭＳ Ｐゴシック"/>
              </a:rPr>
              <a:t> </a:t>
            </a:r>
            <a:r>
              <a:rPr lang="en-US" altLang="ja-JP" sz="1400" dirty="0">
                <a:latin typeface="ＭＳ Ｐゴシック"/>
              </a:rPr>
              <a:t>name</a:t>
            </a:r>
            <a:r>
              <a:rPr lang="ja-JP" altLang="en-US" sz="1400" dirty="0">
                <a:latin typeface="ＭＳ Ｐゴシック"/>
              </a:rPr>
              <a:t> </a:t>
            </a:r>
            <a:r>
              <a:rPr lang="en-US" altLang="ja-JP" sz="1400" dirty="0">
                <a:latin typeface="ＭＳ Ｐゴシック"/>
              </a:rPr>
              <a:t>in</a:t>
            </a:r>
            <a:r>
              <a:rPr lang="ja-JP" altLang="en-US" sz="1400" dirty="0">
                <a:latin typeface="ＭＳ Ｐゴシック"/>
              </a:rPr>
              <a:t> </a:t>
            </a:r>
            <a:r>
              <a:rPr lang="en-US" altLang="ja-JP" sz="1400" dirty="0">
                <a:latin typeface="ＭＳ Ｐゴシック"/>
              </a:rPr>
              <a:t>initial</a:t>
            </a:r>
            <a:r>
              <a:rPr lang="ja-JP" altLang="en-US" sz="1400" dirty="0">
                <a:latin typeface="ＭＳ Ｐゴシック"/>
              </a:rPr>
              <a:t> </a:t>
            </a:r>
            <a:r>
              <a:rPr lang="en-US" altLang="ja-JP" sz="1400" dirty="0">
                <a:latin typeface="ＭＳ Ｐゴシック"/>
              </a:rPr>
              <a:t>only</a:t>
            </a:r>
            <a:r>
              <a:rPr lang="ja-JP" altLang="en-US" sz="1400" dirty="0">
                <a:latin typeface="ＭＳ Ｐゴシック"/>
              </a:rPr>
              <a:t>, </a:t>
            </a:r>
            <a:r>
              <a:rPr lang="en-US" altLang="ja-JP" sz="1400" dirty="0">
                <a:latin typeface="ＭＳ Ｐゴシック"/>
              </a:rPr>
              <a:t>and</a:t>
            </a:r>
            <a:r>
              <a:rPr lang="ja-JP" altLang="en-US" sz="1400" dirty="0">
                <a:latin typeface="ＭＳ Ｐゴシック"/>
              </a:rPr>
              <a:t> </a:t>
            </a:r>
            <a:r>
              <a:rPr lang="en-US" altLang="ja-JP" sz="1400" dirty="0">
                <a:latin typeface="ＭＳ Ｐゴシック"/>
              </a:rPr>
              <a:t>term</a:t>
            </a:r>
            <a:r>
              <a:rPr lang="ja-JP" altLang="en-US" sz="1400" dirty="0">
                <a:latin typeface="ＭＳ Ｐゴシック"/>
              </a:rPr>
              <a:t> </a:t>
            </a:r>
            <a:r>
              <a:rPr lang="en-US" altLang="ja-JP" sz="1400" dirty="0">
                <a:latin typeface="ＭＳ Ｐゴシック"/>
              </a:rPr>
              <a:t>in</a:t>
            </a:r>
            <a:r>
              <a:rPr lang="ja-JP" altLang="en-US" sz="1400" dirty="0">
                <a:latin typeface="ＭＳ Ｐゴシック"/>
              </a:rPr>
              <a:t> </a:t>
            </a:r>
            <a:r>
              <a:rPr lang="en-US" altLang="ja-JP" sz="1400" dirty="0">
                <a:latin typeface="ＭＳ Ｐゴシック"/>
              </a:rPr>
              <a:t>singular/plural</a:t>
            </a:r>
            <a:r>
              <a:rPr lang="ja-JP" altLang="en-US" sz="1400" dirty="0">
                <a:latin typeface="ＭＳ Ｐゴシック"/>
              </a:rPr>
              <a:t> </a:t>
            </a:r>
            <a:r>
              <a:rPr lang="en-US" altLang="ja-JP" sz="1400" dirty="0">
                <a:latin typeface="ＭＳ Ｐゴシック"/>
              </a:rPr>
              <a:t>form</a:t>
            </a:r>
            <a:r>
              <a:rPr lang="ja-JP" altLang="en-US" sz="1400" dirty="0">
                <a:latin typeface="ＭＳ Ｐゴシック"/>
              </a:rPr>
              <a:t>   </a:t>
            </a:r>
            <a:r>
              <a:rPr lang="en-US" altLang="ja-JP" sz="1400" dirty="0" smtClean="0">
                <a:latin typeface="ＭＳ Ｐゴシック"/>
              </a:rPr>
              <a:t>ex.</a:t>
            </a:r>
            <a:r>
              <a:rPr lang="ja-JP" altLang="en-US" sz="1400" dirty="0" smtClean="0">
                <a:latin typeface="ＭＳ Ｐゴシック"/>
              </a:rPr>
              <a:t> </a:t>
            </a:r>
            <a:r>
              <a:rPr lang="en-US" altLang="ja-JP" sz="1400" dirty="0"/>
              <a:t>Yamada</a:t>
            </a:r>
            <a:r>
              <a:rPr lang="ja-JP" altLang="en-US" sz="1400" dirty="0"/>
              <a:t> </a:t>
            </a:r>
            <a:r>
              <a:rPr lang="en-US" altLang="ja-JP" sz="1400" dirty="0"/>
              <a:t>T*</a:t>
            </a:r>
            <a:r>
              <a:rPr lang="ja-JP" altLang="en-US" sz="1400" dirty="0"/>
              <a:t> </a:t>
            </a:r>
            <a:r>
              <a:rPr lang="en-US" altLang="ja-JP" sz="1400" dirty="0"/>
              <a:t>and</a:t>
            </a:r>
            <a:r>
              <a:rPr lang="ja-JP" altLang="en-US" sz="1400" dirty="0"/>
              <a:t> </a:t>
            </a:r>
            <a:r>
              <a:rPr lang="en-US" altLang="ja-JP" sz="1400" dirty="0"/>
              <a:t>cell* </a:t>
            </a:r>
            <a:r>
              <a:rPr lang="en-US" altLang="ja-JP" sz="1400" dirty="0" smtClean="0"/>
              <a:t>etc.</a:t>
            </a:r>
            <a:endParaRPr kumimoji="1" lang="en-US" altLang="ja-JP" sz="1400" b="0" i="0" u="none" strike="noStrike" cap="none" normalizeH="0" baseline="0" dirty="0">
              <a:ln>
                <a:noFill/>
              </a:ln>
              <a:solidFill>
                <a:schemeClr val="tx1"/>
              </a:solidFill>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02" y="1222312"/>
            <a:ext cx="8398133" cy="53030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スライド番号プレースホルダー 2"/>
          <p:cNvSpPr>
            <a:spLocks noGrp="1"/>
          </p:cNvSpPr>
          <p:nvPr>
            <p:ph type="sldNum" sz="quarter" idx="12"/>
          </p:nvPr>
        </p:nvSpPr>
        <p:spPr/>
        <p:txBody>
          <a:bodyPr/>
          <a:lstStyle/>
          <a:p>
            <a:pPr>
              <a:defRPr/>
            </a:pPr>
            <a:fld id="{5D6E6A09-49F5-4D9A-B844-CBEB92E368D4}" type="slidenum">
              <a:rPr lang="en-US" altLang="ja-JP" smtClean="0"/>
              <a:pPr>
                <a:defRPr/>
              </a:pPr>
              <a:t>17</a:t>
            </a:fld>
            <a:endParaRPr lang="en-US" altLang="ja-JP" dirty="0"/>
          </a:p>
        </p:txBody>
      </p:sp>
      <p:sp>
        <p:nvSpPr>
          <p:cNvPr id="5" name="線吹き出し 1 (枠付き) 4"/>
          <p:cNvSpPr/>
          <p:nvPr/>
        </p:nvSpPr>
        <p:spPr bwMode="auto">
          <a:xfrm>
            <a:off x="5907028" y="3573016"/>
            <a:ext cx="3024336" cy="864096"/>
          </a:xfrm>
          <a:prstGeom prst="borderCallout1">
            <a:avLst>
              <a:gd name="adj1" fmla="val 51748"/>
              <a:gd name="adj2" fmla="val -530"/>
              <a:gd name="adj3" fmla="val -35207"/>
              <a:gd name="adj4" fmla="val -33268"/>
            </a:avLst>
          </a:prstGeom>
          <a:solidFill>
            <a:schemeClr val="bg1">
              <a:lumMod val="85000"/>
            </a:schemeClr>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ＭＳ Ｐゴシック"/>
                <a:ea typeface="ＭＳ Ｐゴシック" pitchFamily="50" charset="-128"/>
              </a:rPr>
              <a:t>Title,</a:t>
            </a:r>
            <a:r>
              <a:rPr lang="ja-JP" altLang="en-US" dirty="0" smtClean="0">
                <a:latin typeface="ＭＳ Ｐゴシック"/>
              </a:rPr>
              <a:t> </a:t>
            </a:r>
            <a:r>
              <a:rPr kumimoji="1" lang="en-US" altLang="ja-JP" sz="1800" b="0" i="0" u="none" strike="noStrike" cap="none" normalizeH="0" baseline="0" dirty="0" smtClean="0">
                <a:ln>
                  <a:noFill/>
                </a:ln>
                <a:solidFill>
                  <a:schemeClr val="tx1"/>
                </a:solidFill>
                <a:effectLst/>
                <a:latin typeface="ＭＳ Ｐゴシック"/>
                <a:ea typeface="ＭＳ Ｐゴシック" pitchFamily="50" charset="-128"/>
              </a:rPr>
              <a:t>author,</a:t>
            </a:r>
            <a:r>
              <a:rPr kumimoji="1" lang="ja-JP" altLang="en-US" sz="1800" b="0" i="0" u="none" strike="noStrike" cap="none" normalizeH="0" baseline="0" dirty="0" smtClean="0">
                <a:ln>
                  <a:noFill/>
                </a:ln>
                <a:solidFill>
                  <a:schemeClr val="tx1"/>
                </a:solidFill>
                <a:effectLst/>
                <a:latin typeface="ＭＳ Ｐゴシック"/>
                <a:ea typeface="ＭＳ Ｐゴシック" pitchFamily="50" charset="-128"/>
              </a:rPr>
              <a:t> </a:t>
            </a:r>
            <a:r>
              <a:rPr kumimoji="1" lang="en-US" altLang="ja-JP" sz="1800" b="0" i="0" u="none" strike="noStrike" cap="none" normalizeH="0" baseline="0" dirty="0" smtClean="0">
                <a:ln>
                  <a:noFill/>
                </a:ln>
                <a:solidFill>
                  <a:schemeClr val="tx1"/>
                </a:solidFill>
                <a:effectLst/>
                <a:latin typeface="ＭＳ Ｐゴシック"/>
                <a:ea typeface="ＭＳ Ｐゴシック" pitchFamily="50" charset="-128"/>
              </a:rPr>
              <a:t>year</a:t>
            </a:r>
            <a:endParaRPr kumimoji="1" lang="en-US" altLang="ja-JP" sz="1800" b="0" i="0" u="none" strike="noStrike" cap="none" normalizeH="0" baseline="0" dirty="0">
              <a:ln>
                <a:noFill/>
              </a:ln>
              <a:solidFill>
                <a:schemeClr val="tx1"/>
              </a:solidFill>
              <a:effectLst/>
              <a:latin typeface="ＭＳ Ｐゴシック"/>
              <a:ea typeface="ＭＳ Ｐゴシック" pitchFamily="50" charset="-128"/>
            </a:endParaRPr>
          </a:p>
        </p:txBody>
      </p:sp>
      <p:sp>
        <p:nvSpPr>
          <p:cNvPr id="6" name="左大かっこ 5"/>
          <p:cNvSpPr/>
          <p:nvPr/>
        </p:nvSpPr>
        <p:spPr bwMode="auto">
          <a:xfrm>
            <a:off x="2051720" y="3016384"/>
            <a:ext cx="72008" cy="556632"/>
          </a:xfrm>
          <a:prstGeom prst="leftBracke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9" name="Rectangle 2"/>
          <p:cNvSpPr txBox="1">
            <a:spLocks noChangeArrowheads="1"/>
          </p:cNvSpPr>
          <p:nvPr/>
        </p:nvSpPr>
        <p:spPr bwMode="auto">
          <a:xfrm>
            <a:off x="457578" y="455186"/>
            <a:ext cx="3106310" cy="669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ja-JP" altLang="en-US" sz="3600" b="0" dirty="0">
                <a:solidFill>
                  <a:schemeClr val="tx1"/>
                </a:solidFill>
                <a:latin typeface="ＭＳ Ｐゴシック"/>
              </a:rPr>
              <a:t>Se</a:t>
            </a:r>
            <a:r>
              <a:rPr lang="en-US" altLang="ja-JP" sz="3600" b="0" dirty="0">
                <a:solidFill>
                  <a:schemeClr val="tx1"/>
                </a:solidFill>
                <a:latin typeface="ＭＳ Ｐゴシック"/>
              </a:rPr>
              <a:t>arch</a:t>
            </a:r>
            <a:r>
              <a:rPr lang="ja-JP" altLang="en-US" sz="3600" b="0" dirty="0">
                <a:solidFill>
                  <a:schemeClr val="tx1"/>
                </a:solidFill>
                <a:latin typeface="ＭＳ Ｐゴシック"/>
              </a:rPr>
              <a:t> </a:t>
            </a:r>
            <a:r>
              <a:rPr lang="en-US" altLang="ja-JP" sz="3600" b="0" dirty="0">
                <a:solidFill>
                  <a:schemeClr val="tx1"/>
                </a:solidFill>
                <a:latin typeface="ＭＳ Ｐゴシック"/>
              </a:rPr>
              <a:t>results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78" y="1052736"/>
            <a:ext cx="8174355" cy="55006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2"/>
          <p:cNvSpPr>
            <a:spLocks noGrp="1" noChangeArrowheads="1"/>
          </p:cNvSpPr>
          <p:nvPr>
            <p:ph type="title"/>
          </p:nvPr>
        </p:nvSpPr>
        <p:spPr>
          <a:xfrm>
            <a:off x="457578" y="280604"/>
            <a:ext cx="7543800" cy="1003300"/>
          </a:xfrm>
        </p:spPr>
        <p:txBody>
          <a:bodyPr anchor="ctr"/>
          <a:lstStyle/>
          <a:p>
            <a:pPr eaLnBrk="1" hangingPunct="1"/>
            <a:r>
              <a:rPr lang="ja-JP" altLang="en-US" sz="3600" dirty="0">
                <a:latin typeface="ＭＳ Ｐゴシック"/>
              </a:rPr>
              <a:t>D</a:t>
            </a:r>
            <a:r>
              <a:rPr lang="en-US" altLang="ja-JP" sz="3600" dirty="0">
                <a:latin typeface="ＭＳ Ｐゴシック"/>
              </a:rPr>
              <a:t>etails</a:t>
            </a:r>
            <a:r>
              <a:rPr lang="ja-JP" altLang="en-US" sz="3600" dirty="0">
                <a:latin typeface="ＭＳ Ｐゴシック"/>
              </a:rPr>
              <a:t> </a:t>
            </a:r>
            <a:r>
              <a:rPr lang="en-US" altLang="ja-JP" sz="3600" dirty="0">
                <a:latin typeface="ＭＳ Ｐゴシック"/>
              </a:rPr>
              <a:t>of</a:t>
            </a:r>
            <a:r>
              <a:rPr lang="ja-JP" altLang="en-US" sz="3600" dirty="0">
                <a:latin typeface="ＭＳ Ｐゴシック"/>
              </a:rPr>
              <a:t> </a:t>
            </a:r>
            <a:r>
              <a:rPr lang="en-US" altLang="ja-JP" sz="3600" dirty="0">
                <a:latin typeface="ＭＳ Ｐゴシック"/>
              </a:rPr>
              <a:t>Search</a:t>
            </a:r>
            <a:r>
              <a:rPr lang="ja-JP" altLang="en-US" sz="3600" dirty="0">
                <a:latin typeface="ＭＳ Ｐゴシック"/>
              </a:rPr>
              <a:t> </a:t>
            </a:r>
            <a:r>
              <a:rPr lang="en-US" altLang="ja-JP" sz="3600" dirty="0">
                <a:latin typeface="ＭＳ Ｐゴシック"/>
              </a:rPr>
              <a:t>Result</a:t>
            </a:r>
            <a:endParaRPr lang="en-US" altLang="ja-JP" sz="3600" dirty="0"/>
          </a:p>
        </p:txBody>
      </p:sp>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18</a:t>
            </a:fld>
            <a:endParaRPr lang="en-US" altLang="ja-JP" dirty="0"/>
          </a:p>
        </p:txBody>
      </p:sp>
      <p:sp>
        <p:nvSpPr>
          <p:cNvPr id="7" name="線吹き出し 1 (枠付き) 6"/>
          <p:cNvSpPr/>
          <p:nvPr/>
        </p:nvSpPr>
        <p:spPr bwMode="auto">
          <a:xfrm>
            <a:off x="4644008" y="3465004"/>
            <a:ext cx="3024336" cy="864096"/>
          </a:xfrm>
          <a:prstGeom prst="borderCallout1">
            <a:avLst>
              <a:gd name="adj1" fmla="val 51748"/>
              <a:gd name="adj2" fmla="val -530"/>
              <a:gd name="adj3" fmla="val -14941"/>
              <a:gd name="adj4" fmla="val -14275"/>
            </a:avLst>
          </a:prstGeom>
          <a:solidFill>
            <a:schemeClr val="bg1">
              <a:lumMod val="85000"/>
            </a:schemeClr>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ＭＳ Ｐゴシック" charset="0"/>
                <a:ea typeface="MS PGothic" charset="0"/>
              </a:rPr>
              <a:t>T</a:t>
            </a:r>
            <a:r>
              <a:rPr kumimoji="1" lang="en-US" altLang="ja-JP" sz="1800" b="0" i="0" u="none" strike="noStrike" cap="none" normalizeH="0" baseline="0" dirty="0" smtClean="0">
                <a:ln>
                  <a:noFill/>
                </a:ln>
                <a:solidFill>
                  <a:schemeClr val="tx1"/>
                </a:solidFill>
                <a:effectLst/>
                <a:latin typeface="MS PGothic" charset="0"/>
                <a:ea typeface="MS PGothic" charset="0"/>
              </a:rPr>
              <a:t>itle, </a:t>
            </a:r>
            <a:r>
              <a:rPr kumimoji="1" lang="en-US" altLang="ja-JP" sz="1800" b="0" i="0" u="none" strike="noStrike" cap="none" normalizeH="0" baseline="0" dirty="0" smtClean="0">
                <a:ln>
                  <a:noFill/>
                </a:ln>
                <a:solidFill>
                  <a:schemeClr val="tx1"/>
                </a:solidFill>
                <a:effectLst/>
                <a:latin typeface="ＭＳ Ｐゴシック" charset="0"/>
                <a:ea typeface="MS PGothic" charset="0"/>
              </a:rPr>
              <a:t>a</a:t>
            </a:r>
            <a:r>
              <a:rPr kumimoji="1" lang="en-US" altLang="ja-JP" sz="1800" b="0" i="0" u="none" strike="noStrike" cap="none" normalizeH="0" baseline="0" dirty="0" smtClean="0">
                <a:ln>
                  <a:noFill/>
                </a:ln>
                <a:solidFill>
                  <a:schemeClr val="tx1"/>
                </a:solidFill>
                <a:effectLst/>
                <a:latin typeface="MS PGothic" charset="0"/>
                <a:ea typeface="MS PGothic" charset="0"/>
              </a:rPr>
              <a:t>uthor, </a:t>
            </a:r>
            <a:r>
              <a:rPr kumimoji="1" lang="en-US" altLang="ja-JP" sz="1800" b="0" i="0" u="none" strike="noStrike" cap="none" normalizeH="0" baseline="0" dirty="0" smtClean="0">
                <a:ln>
                  <a:noFill/>
                </a:ln>
                <a:solidFill>
                  <a:schemeClr val="tx1"/>
                </a:solidFill>
                <a:effectLst/>
                <a:latin typeface="ＭＳ Ｐゴシック" charset="0"/>
                <a:ea typeface="MS PGothic" charset="0"/>
              </a:rPr>
              <a:t>journal, </a:t>
            </a:r>
            <a:r>
              <a:rPr kumimoji="1" lang="en-US" altLang="ja-JP" sz="1800" b="0" i="0" u="none" strike="noStrike" cap="none" normalizeH="0" baseline="0" dirty="0" smtClean="0">
                <a:ln>
                  <a:noFill/>
                </a:ln>
                <a:solidFill>
                  <a:schemeClr val="tx1"/>
                </a:solidFill>
                <a:effectLst/>
                <a:latin typeface="MS PGothic" charset="0"/>
                <a:ea typeface="MS PGothic" charset="0"/>
              </a:rPr>
              <a:t>volume,</a:t>
            </a:r>
          </a:p>
          <a:p>
            <a:pPr marL="0" marR="0" indent="0" algn="l" defTabSz="914400" rtl="0" eaLnBrk="1" fontAlgn="base" latinLnBrk="0" hangingPunct="1">
              <a:lnSpc>
                <a:spcPct val="100000"/>
              </a:lnSpc>
              <a:spcBef>
                <a:spcPct val="0"/>
              </a:spcBef>
              <a:spcAft>
                <a:spcPct val="0"/>
              </a:spcAft>
              <a:buClrTx/>
              <a:buSzTx/>
              <a:buFontTx/>
              <a:buNone/>
              <a:tabLst/>
            </a:pPr>
            <a:r>
              <a:rPr kumimoji="1" lang="en-US" altLang="ja-JP" sz="1800" b="0" i="0" u="none" strike="noStrike" cap="none" normalizeH="0" baseline="0" dirty="0" smtClean="0">
                <a:ln>
                  <a:noFill/>
                </a:ln>
                <a:solidFill>
                  <a:schemeClr val="tx1"/>
                </a:solidFill>
                <a:effectLst/>
                <a:latin typeface="ＭＳ Ｐゴシック" charset="0"/>
                <a:ea typeface="MS PGothic" charset="0"/>
              </a:rPr>
              <a:t>pa</a:t>
            </a:r>
            <a:r>
              <a:rPr kumimoji="1" lang="en-US" altLang="ja-JP" sz="1800" b="0" i="0" u="none" strike="noStrike" cap="none" normalizeH="0" baseline="0" dirty="0" smtClean="0">
                <a:ln>
                  <a:noFill/>
                </a:ln>
                <a:solidFill>
                  <a:schemeClr val="tx1"/>
                </a:solidFill>
                <a:effectLst/>
                <a:latin typeface="MS PGothic" charset="0"/>
                <a:ea typeface="MS PGothic" charset="0"/>
              </a:rPr>
              <a:t>ge</a:t>
            </a:r>
            <a:r>
              <a:rPr kumimoji="1" lang="en-US" altLang="ja-JP" sz="1800" b="0" i="0" u="none" strike="noStrike" cap="none" normalizeH="0" baseline="0" dirty="0">
                <a:ln>
                  <a:noFill/>
                </a:ln>
                <a:solidFill>
                  <a:schemeClr val="tx1"/>
                </a:solidFill>
                <a:effectLst/>
                <a:latin typeface="ＭＳ Ｐゴシック" charset="0"/>
                <a:ea typeface="MS PGothic" charset="0"/>
              </a:rPr>
              <a:t>,</a:t>
            </a:r>
            <a:r>
              <a:rPr kumimoji="1" lang="ja-JP" altLang="en-US" sz="1800" b="0" i="0" u="none" strike="noStrike" cap="none" normalizeH="0" baseline="0" dirty="0">
                <a:ln>
                  <a:noFill/>
                </a:ln>
                <a:solidFill>
                  <a:schemeClr val="tx1"/>
                </a:solidFill>
                <a:effectLst/>
                <a:latin typeface="ＭＳ Ｐゴシック" charset="0"/>
                <a:ea typeface="MS PGothic" charset="0"/>
              </a:rPr>
              <a:t> </a:t>
            </a:r>
            <a:r>
              <a:rPr kumimoji="1" lang="en-US" altLang="ja-JP" sz="1800" b="0" i="0" u="none" strike="noStrike" cap="none" normalizeH="0" baseline="0" dirty="0">
                <a:ln>
                  <a:noFill/>
                </a:ln>
                <a:solidFill>
                  <a:schemeClr val="tx1"/>
                </a:solidFill>
                <a:effectLst/>
                <a:latin typeface="MS PGothic" charset="0"/>
                <a:ea typeface="MS PGothic" charset="0"/>
              </a:rPr>
              <a:t>year</a:t>
            </a:r>
            <a:r>
              <a:rPr kumimoji="1" lang="ja-JP" altLang="en-US" sz="1800" b="0" i="0" u="none" strike="noStrike" cap="none" normalizeH="0" baseline="0" dirty="0">
                <a:ln>
                  <a:noFill/>
                </a:ln>
                <a:solidFill>
                  <a:schemeClr val="tx1"/>
                </a:solidFill>
                <a:effectLst/>
                <a:latin typeface="ＭＳ Ｐゴシック" charset="0"/>
                <a:ea typeface="MS PGothic" charset="0"/>
              </a:rPr>
              <a:t> </a:t>
            </a:r>
            <a:r>
              <a:rPr kumimoji="1" lang="en-US" altLang="ja-JP" sz="1800" b="0" i="0" u="none" strike="noStrike" cap="none" normalizeH="0" baseline="0" dirty="0">
                <a:ln>
                  <a:noFill/>
                </a:ln>
                <a:solidFill>
                  <a:schemeClr val="tx1"/>
                </a:solidFill>
                <a:effectLst/>
                <a:latin typeface="MS PGothic" charset="0"/>
                <a:ea typeface="MS PGothic" charset="0"/>
              </a:rPr>
              <a:t>and</a:t>
            </a:r>
            <a:r>
              <a:rPr kumimoji="1" lang="ja-JP" altLang="en-US" sz="1800" b="0" i="0" u="none" strike="noStrike" cap="none" normalizeH="0" baseline="0" dirty="0">
                <a:ln>
                  <a:noFill/>
                </a:ln>
                <a:solidFill>
                  <a:schemeClr val="tx1"/>
                </a:solidFill>
                <a:effectLst/>
                <a:latin typeface="ＭＳ Ｐゴシック" charset="0"/>
                <a:ea typeface="MS PGothic" charset="0"/>
              </a:rPr>
              <a:t> </a:t>
            </a:r>
            <a:r>
              <a:rPr kumimoji="1" lang="en-US" altLang="ja-JP" sz="1800" b="0" i="0" u="none" strike="noStrike" cap="none" normalizeH="0" baseline="0" dirty="0">
                <a:ln>
                  <a:noFill/>
                </a:ln>
                <a:solidFill>
                  <a:schemeClr val="tx1"/>
                </a:solidFill>
                <a:effectLst/>
                <a:latin typeface="MS PGothic" charset="0"/>
                <a:ea typeface="ＭＳ Ｐゴシック" pitchFamily="50" charset="-128"/>
              </a:rPr>
              <a:t>etc.</a:t>
            </a:r>
          </a:p>
        </p:txBody>
      </p:sp>
    </p:spTree>
    <p:extLst>
      <p:ext uri="{BB962C8B-B14F-4D97-AF65-F5344CB8AC3E}">
        <p14:creationId xmlns:p14="http://schemas.microsoft.com/office/powerpoint/2010/main" val="3416487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19</a:t>
            </a:fld>
            <a:endParaRPr lang="en-US" altLang="ja-JP" dirty="0"/>
          </a:p>
        </p:txBody>
      </p:sp>
      <p:sp>
        <p:nvSpPr>
          <p:cNvPr id="9219" name="Rectangle 3"/>
          <p:cNvSpPr>
            <a:spLocks noGrp="1" noChangeArrowheads="1"/>
          </p:cNvSpPr>
          <p:nvPr>
            <p:ph type="body" idx="4294967295"/>
          </p:nvPr>
        </p:nvSpPr>
        <p:spPr>
          <a:xfrm>
            <a:off x="611063" y="1213633"/>
            <a:ext cx="8209409" cy="2335213"/>
          </a:xfrm>
        </p:spPr>
        <p:txBody>
          <a:bodyPr vert="horz" lIns="91440" tIns="45720" rIns="91440" bIns="45720" rtlCol="0" anchor="t">
            <a:normAutofit/>
          </a:bodyPr>
          <a:lstStyle/>
          <a:p>
            <a:pPr eaLnBrk="1" hangingPunct="1">
              <a:buFont typeface="Wingdings" pitchFamily="2" charset="2"/>
              <a:buNone/>
            </a:pPr>
            <a:r>
              <a:rPr lang="ja-JP" altLang="en-US" sz="2400" b="1" dirty="0">
                <a:effectLst>
                  <a:outerShdw blurRad="38100" dist="38100" dir="2700000" algn="tl">
                    <a:srgbClr val="000000">
                      <a:alpha val="43137"/>
                    </a:srgbClr>
                  </a:outerShdw>
                </a:effectLst>
                <a:latin typeface="ＭＳ Ｐゴシック"/>
              </a:rPr>
              <a:t>T</a:t>
            </a:r>
            <a:r>
              <a:rPr lang="en-US" altLang="ja-JP" sz="2400" b="1" dirty="0">
                <a:effectLst>
                  <a:outerShdw blurRad="38100" dist="38100" dir="2700000" algn="tl">
                    <a:srgbClr val="000000">
                      <a:alpha val="43137"/>
                    </a:srgbClr>
                  </a:outerShdw>
                </a:effectLst>
                <a:latin typeface="ＭＳ Ｐゴシック"/>
              </a:rPr>
              <a:t>oo</a:t>
            </a:r>
            <a:r>
              <a:rPr lang="ja-JP" altLang="en-US" sz="2400" b="1" dirty="0">
                <a:effectLst>
                  <a:outerShdw blurRad="38100" dist="38100" dir="2700000" algn="tl">
                    <a:srgbClr val="000000">
                      <a:alpha val="43137"/>
                    </a:srgbClr>
                  </a:outerShdw>
                </a:effectLst>
                <a:latin typeface="ＭＳ Ｐゴシック"/>
              </a:rPr>
              <a:t> </a:t>
            </a:r>
            <a:r>
              <a:rPr lang="en-US" altLang="ja-JP" sz="2400" b="1" dirty="0">
                <a:effectLst>
                  <a:outerShdw blurRad="38100" dist="38100" dir="2700000" algn="tl">
                    <a:srgbClr val="000000">
                      <a:alpha val="43137"/>
                    </a:srgbClr>
                  </a:outerShdw>
                </a:effectLst>
                <a:latin typeface="ＭＳ Ｐゴシック"/>
              </a:rPr>
              <a:t>many</a:t>
            </a:r>
            <a:r>
              <a:rPr lang="ja-JP" altLang="en-US" sz="2400" b="1" dirty="0">
                <a:effectLst>
                  <a:outerShdw blurRad="38100" dist="38100" dir="2700000" algn="tl">
                    <a:srgbClr val="000000">
                      <a:alpha val="43137"/>
                    </a:srgbClr>
                  </a:outerShdw>
                </a:effectLst>
                <a:latin typeface="ＭＳ Ｐゴシック"/>
              </a:rPr>
              <a:t> </a:t>
            </a:r>
            <a:r>
              <a:rPr lang="en-US" altLang="ja-JP" sz="2400" b="1" dirty="0">
                <a:effectLst>
                  <a:outerShdw blurRad="38100" dist="38100" dir="2700000" algn="tl">
                    <a:srgbClr val="000000">
                      <a:alpha val="43137"/>
                    </a:srgbClr>
                  </a:outerShdw>
                </a:effectLst>
                <a:latin typeface="ＭＳ Ｐゴシック"/>
              </a:rPr>
              <a:t>search</a:t>
            </a:r>
            <a:r>
              <a:rPr lang="ja-JP" altLang="en-US" sz="2400" b="1" dirty="0">
                <a:effectLst>
                  <a:outerShdw blurRad="38100" dist="38100" dir="2700000" algn="tl">
                    <a:srgbClr val="000000">
                      <a:alpha val="43137"/>
                    </a:srgbClr>
                  </a:outerShdw>
                </a:effectLst>
                <a:latin typeface="ＭＳ Ｐゴシック"/>
              </a:rPr>
              <a:t> </a:t>
            </a:r>
            <a:r>
              <a:rPr lang="en-US" altLang="ja-JP" sz="2400" b="1" dirty="0">
                <a:effectLst>
                  <a:outerShdw blurRad="38100" dist="38100" dir="2700000" algn="tl">
                    <a:srgbClr val="000000">
                      <a:alpha val="43137"/>
                    </a:srgbClr>
                  </a:outerShdw>
                </a:effectLst>
                <a:latin typeface="ＭＳ Ｐゴシック"/>
              </a:rPr>
              <a:t>results...</a:t>
            </a:r>
          </a:p>
          <a:p>
            <a:pPr eaLnBrk="1" hangingPunct="1">
              <a:buNone/>
            </a:pPr>
            <a:r>
              <a:rPr lang="ja-JP" altLang="en-US" sz="2400" dirty="0"/>
              <a:t>　</a:t>
            </a:r>
            <a:r>
              <a:rPr lang="en-US" altLang="ja-JP" sz="2400" dirty="0"/>
              <a:t>Specify</a:t>
            </a:r>
            <a:r>
              <a:rPr lang="ja-JP" altLang="en-US" sz="2400" dirty="0"/>
              <a:t> </a:t>
            </a:r>
            <a:r>
              <a:rPr lang="en-US" altLang="ja-JP" sz="2400" dirty="0"/>
              <a:t>target</a:t>
            </a:r>
            <a:r>
              <a:rPr lang="ja-JP" altLang="en-US" sz="2400" dirty="0"/>
              <a:t> </a:t>
            </a:r>
            <a:r>
              <a:rPr lang="en-US" altLang="ja-JP" sz="2400" dirty="0"/>
              <a:t>with</a:t>
            </a:r>
            <a:r>
              <a:rPr lang="ja-JP" altLang="en-US" sz="2400" dirty="0"/>
              <a:t> </a:t>
            </a:r>
            <a:r>
              <a:rPr lang="en-US" altLang="ja-JP" sz="2400" dirty="0"/>
              <a:t>more</a:t>
            </a:r>
            <a:r>
              <a:rPr lang="ja-JP" altLang="en-US" sz="2400" dirty="0"/>
              <a:t> </a:t>
            </a:r>
            <a:r>
              <a:rPr lang="en-US" altLang="ja-JP" sz="2400" dirty="0"/>
              <a:t>keywords</a:t>
            </a:r>
            <a:r>
              <a:rPr lang="ja-JP" altLang="en-US" sz="2400" dirty="0"/>
              <a:t> </a:t>
            </a:r>
            <a:r>
              <a:rPr lang="en-US" altLang="ja-JP" sz="2400" dirty="0"/>
              <a:t>by</a:t>
            </a:r>
            <a:r>
              <a:rPr lang="ja-JP" altLang="en-US" sz="2400" dirty="0"/>
              <a:t> </a:t>
            </a:r>
            <a:r>
              <a:rPr lang="en-US" altLang="ja-JP" sz="2400" dirty="0"/>
              <a:t>using</a:t>
            </a:r>
            <a:r>
              <a:rPr lang="ja-JP" altLang="en-US" sz="2400" dirty="0"/>
              <a:t> </a:t>
            </a:r>
            <a:r>
              <a:rPr lang="ja-JP" altLang="en-US" sz="2200" dirty="0"/>
              <a:t>「</a:t>
            </a:r>
            <a:r>
              <a:rPr lang="en-US" altLang="ja-JP" sz="2200" dirty="0"/>
              <a:t>AND search</a:t>
            </a:r>
            <a:r>
              <a:rPr lang="ja-JP" altLang="en-US" sz="2200" dirty="0"/>
              <a:t>」</a:t>
            </a:r>
          </a:p>
          <a:p>
            <a:pPr eaLnBrk="1" hangingPunct="1">
              <a:buNone/>
            </a:pPr>
            <a:r>
              <a:rPr lang="ja-JP" altLang="en-US" sz="2200" dirty="0"/>
              <a:t>　</a:t>
            </a:r>
            <a:r>
              <a:rPr lang="ja-JP" altLang="en-US" sz="2200" dirty="0">
                <a:latin typeface="ＭＳ Ｐゴシック"/>
              </a:rPr>
              <a:t>Extract </a:t>
            </a:r>
            <a:r>
              <a:rPr lang="en-US" altLang="ja-JP" sz="2200" dirty="0">
                <a:latin typeface="ＭＳ Ｐゴシック"/>
              </a:rPr>
              <a:t>the</a:t>
            </a:r>
            <a:r>
              <a:rPr lang="ja-JP" altLang="en-US" sz="2200" dirty="0">
                <a:latin typeface="ＭＳ Ｐゴシック"/>
              </a:rPr>
              <a:t> </a:t>
            </a:r>
            <a:r>
              <a:rPr lang="en-US" altLang="ja-JP" sz="2200" dirty="0">
                <a:latin typeface="ＭＳ Ｐゴシック"/>
              </a:rPr>
              <a:t>important</a:t>
            </a:r>
            <a:r>
              <a:rPr lang="ja-JP" altLang="en-US" sz="2200" dirty="0">
                <a:latin typeface="ＭＳ Ｐゴシック"/>
              </a:rPr>
              <a:t> </a:t>
            </a:r>
            <a:r>
              <a:rPr lang="en-US" altLang="ja-JP" sz="2200" dirty="0">
                <a:latin typeface="ＭＳ Ｐゴシック"/>
              </a:rPr>
              <a:t>ones</a:t>
            </a:r>
            <a:r>
              <a:rPr lang="ja-JP" altLang="en-US" sz="2200" dirty="0">
                <a:latin typeface="ＭＳ Ｐゴシック"/>
              </a:rPr>
              <a:t> </a:t>
            </a:r>
            <a:r>
              <a:rPr lang="en-US" altLang="ja-JP" sz="2200" dirty="0">
                <a:latin typeface="ＭＳ Ｐゴシック"/>
              </a:rPr>
              <a:t>by</a:t>
            </a:r>
            <a:r>
              <a:rPr lang="ja-JP" altLang="en-US" sz="2200" dirty="0">
                <a:latin typeface="ＭＳ Ｐゴシック"/>
              </a:rPr>
              <a:t>「</a:t>
            </a:r>
            <a:r>
              <a:rPr lang="en-US" altLang="ja-JP" sz="2200" dirty="0"/>
              <a:t>NOT search</a:t>
            </a:r>
            <a:r>
              <a:rPr lang="ja-JP" altLang="en-US" sz="2200" dirty="0"/>
              <a:t>」</a:t>
            </a:r>
          </a:p>
          <a:p>
            <a:pPr eaLnBrk="1" hangingPunct="1">
              <a:buNone/>
            </a:pPr>
            <a:r>
              <a:rPr lang="ja-JP" altLang="en-US" sz="2200" dirty="0"/>
              <a:t>　</a:t>
            </a:r>
            <a:r>
              <a:rPr lang="en-US" altLang="ja-JP" sz="2200" dirty="0"/>
              <a:t>Use</a:t>
            </a:r>
            <a:r>
              <a:rPr lang="ja-JP" altLang="en-US" sz="2200" dirty="0"/>
              <a:t> </a:t>
            </a:r>
            <a:r>
              <a:rPr lang="en-US" altLang="ja-JP" sz="2200" dirty="0"/>
              <a:t>the</a:t>
            </a:r>
            <a:r>
              <a:rPr lang="ja-JP" altLang="en-US" sz="2200" dirty="0"/>
              <a:t> </a:t>
            </a:r>
            <a:r>
              <a:rPr lang="en-US" altLang="ja-JP" sz="2200" dirty="0" smtClean="0"/>
              <a:t>phrase</a:t>
            </a:r>
            <a:r>
              <a:rPr lang="ja-JP" altLang="en-US" sz="2200" dirty="0" smtClean="0"/>
              <a:t> </a:t>
            </a:r>
            <a:r>
              <a:rPr lang="en-US" altLang="ja-JP" sz="2200" dirty="0"/>
              <a:t>search(quote</a:t>
            </a:r>
            <a:r>
              <a:rPr lang="ja-JP" altLang="en-US" sz="2200" dirty="0"/>
              <a:t> </a:t>
            </a:r>
            <a:r>
              <a:rPr lang="en-US" altLang="ja-JP" sz="2200" dirty="0"/>
              <a:t>by</a:t>
            </a:r>
            <a:r>
              <a:rPr lang="ja-JP" altLang="en-US" sz="2200" dirty="0">
                <a:latin typeface="ＭＳ Ｐゴシック"/>
              </a:rPr>
              <a:t>half</a:t>
            </a:r>
            <a:r>
              <a:rPr lang="en-US" altLang="ja-JP" sz="2200" dirty="0">
                <a:latin typeface="ＭＳ Ｐゴシック"/>
              </a:rPr>
              <a:t>-width </a:t>
            </a:r>
            <a:r>
              <a:rPr lang="en-US" altLang="ja-JP" sz="2200" dirty="0"/>
              <a:t>””</a:t>
            </a:r>
            <a:r>
              <a:rPr lang="ja-JP" altLang="en-US" sz="2200" dirty="0"/>
              <a:t>）</a:t>
            </a:r>
            <a:r>
              <a:rPr lang="en-US" altLang="ja-JP" sz="2200" dirty="0" smtClean="0"/>
              <a:t>Ex.</a:t>
            </a:r>
            <a:r>
              <a:rPr lang="en-US" altLang="ja-JP" sz="2200" dirty="0" smtClean="0">
                <a:latin typeface="Calibri"/>
              </a:rPr>
              <a:t>” </a:t>
            </a:r>
            <a:r>
              <a:rPr lang="en-US" altLang="ja-JP" sz="2200" dirty="0">
                <a:latin typeface="Calibri"/>
              </a:rPr>
              <a:t>Gifu </a:t>
            </a:r>
            <a:r>
              <a:rPr lang="en-US" altLang="ja-JP" sz="2200" dirty="0"/>
              <a:t>University”</a:t>
            </a:r>
          </a:p>
          <a:p>
            <a:pPr lvl="1">
              <a:buNone/>
            </a:pPr>
            <a:r>
              <a:rPr lang="ja-JP" altLang="en-US" sz="1800" dirty="0"/>
              <a:t>　</a:t>
            </a:r>
          </a:p>
        </p:txBody>
      </p:sp>
      <p:sp>
        <p:nvSpPr>
          <p:cNvPr id="21" name="Rectangle 2"/>
          <p:cNvSpPr txBox="1">
            <a:spLocks noChangeArrowheads="1"/>
          </p:cNvSpPr>
          <p:nvPr/>
        </p:nvSpPr>
        <p:spPr bwMode="auto">
          <a:xfrm>
            <a:off x="457200" y="260648"/>
            <a:ext cx="706712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ja-JP" altLang="en-US" sz="3600" b="0" dirty="0">
                <a:solidFill>
                  <a:schemeClr val="tx1"/>
                </a:solidFill>
                <a:latin typeface="ＭＳ Ｐゴシック"/>
              </a:rPr>
              <a:t>Keywords </a:t>
            </a:r>
            <a:r>
              <a:rPr lang="en-US" altLang="ja-JP" sz="3600" b="0" dirty="0">
                <a:solidFill>
                  <a:schemeClr val="tx1"/>
                </a:solidFill>
                <a:latin typeface="ＭＳ Ｐゴシック"/>
              </a:rPr>
              <a:t>are</a:t>
            </a:r>
            <a:r>
              <a:rPr lang="ja-JP" altLang="en-US" sz="3600" b="0" dirty="0">
                <a:solidFill>
                  <a:schemeClr val="tx1"/>
                </a:solidFill>
                <a:latin typeface="ＭＳ Ｐゴシック"/>
              </a:rPr>
              <a:t> </a:t>
            </a:r>
            <a:r>
              <a:rPr lang="en-US" altLang="ja-JP" sz="3600" b="0" dirty="0">
                <a:solidFill>
                  <a:schemeClr val="tx1"/>
                </a:solidFill>
                <a:latin typeface="ＭＳ Ｐゴシック"/>
              </a:rPr>
              <a:t>important</a:t>
            </a:r>
            <a:r>
              <a:rPr lang="ja-JP" altLang="en-US" sz="3600" b="0" dirty="0">
                <a:solidFill>
                  <a:schemeClr val="tx1"/>
                </a:solidFill>
                <a:latin typeface="ＭＳ Ｐゴシック"/>
              </a:rPr>
              <a:t>!</a:t>
            </a:r>
            <a:endParaRPr lang="en-US" altLang="ja-JP" sz="3600" b="0" dirty="0">
              <a:solidFill>
                <a:schemeClr val="tx1"/>
              </a:solidFill>
              <a:latin typeface="ＭＳ Ｐゴシック"/>
            </a:endParaRPr>
          </a:p>
        </p:txBody>
      </p:sp>
      <p:sp>
        <p:nvSpPr>
          <p:cNvPr id="31" name="Rectangle 3"/>
          <p:cNvSpPr txBox="1">
            <a:spLocks noChangeArrowheads="1"/>
          </p:cNvSpPr>
          <p:nvPr/>
        </p:nvSpPr>
        <p:spPr bwMode="auto">
          <a:xfrm>
            <a:off x="251520" y="6165304"/>
            <a:ext cx="82192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eaLnBrk="1" hangingPunct="1">
              <a:buFont typeface="Wingdings" pitchFamily="2" charset="2"/>
              <a:buNone/>
            </a:pPr>
            <a:r>
              <a:rPr lang="ja-JP" altLang="en-US" sz="2400" b="1" kern="0" dirty="0">
                <a:effectLst>
                  <a:outerShdw blurRad="38100" dist="38100" dir="2700000" algn="tl">
                    <a:srgbClr val="000000">
                      <a:alpha val="43137"/>
                    </a:srgbClr>
                  </a:outerShdw>
                </a:effectLst>
                <a:latin typeface="ＭＳ Ｐゴシック"/>
              </a:rPr>
              <a:t>Ref</a:t>
            </a:r>
            <a:r>
              <a:rPr lang="en-US" altLang="ja-JP" sz="2400" b="1" kern="0" dirty="0">
                <a:effectLst>
                  <a:outerShdw blurRad="38100" dist="38100" dir="2700000" algn="tl">
                    <a:srgbClr val="000000">
                      <a:alpha val="43137"/>
                    </a:srgbClr>
                  </a:outerShdw>
                </a:effectLst>
                <a:latin typeface="ＭＳ Ｐゴシック"/>
              </a:rPr>
              <a:t>er</a:t>
            </a:r>
            <a:r>
              <a:rPr lang="ja-JP" altLang="en-US" sz="2400" b="1" kern="0" dirty="0">
                <a:effectLst>
                  <a:outerShdw blurRad="38100" dist="38100" dir="2700000" algn="tl">
                    <a:srgbClr val="000000">
                      <a:alpha val="43137"/>
                    </a:srgbClr>
                  </a:outerShdw>
                </a:effectLst>
                <a:latin typeface="ＭＳ Ｐゴシック"/>
              </a:rPr>
              <a:t> </a:t>
            </a:r>
            <a:r>
              <a:rPr lang="en-US" altLang="ja-JP" sz="2400" b="1" kern="0" dirty="0">
                <a:effectLst>
                  <a:outerShdw blurRad="38100" dist="38100" dir="2700000" algn="tl">
                    <a:srgbClr val="000000">
                      <a:alpha val="43137"/>
                    </a:srgbClr>
                  </a:outerShdw>
                </a:effectLst>
                <a:latin typeface="ＭＳ Ｐゴシック"/>
              </a:rPr>
              <a:t>to</a:t>
            </a:r>
            <a:r>
              <a:rPr lang="ja-JP" altLang="en-US" sz="2400" b="1" kern="0" dirty="0">
                <a:effectLst>
                  <a:outerShdw blurRad="38100" dist="38100" dir="2700000" algn="tl">
                    <a:srgbClr val="000000">
                      <a:alpha val="43137"/>
                    </a:srgbClr>
                  </a:outerShdw>
                </a:effectLst>
                <a:latin typeface="ＭＳ Ｐゴシック"/>
              </a:rPr>
              <a:t> </a:t>
            </a:r>
            <a:r>
              <a:rPr lang="en-US" altLang="ja-JP" sz="2400" b="1" kern="0" dirty="0">
                <a:effectLst>
                  <a:outerShdw blurRad="38100" dist="38100" dir="2700000" algn="tl">
                    <a:srgbClr val="000000">
                      <a:alpha val="43137"/>
                    </a:srgbClr>
                  </a:outerShdw>
                </a:effectLst>
                <a:latin typeface="ＭＳ Ｐゴシック"/>
              </a:rPr>
              <a:t>the</a:t>
            </a:r>
            <a:r>
              <a:rPr lang="ja-JP" altLang="en-US" sz="2400" b="1" kern="0" dirty="0">
                <a:effectLst>
                  <a:outerShdw blurRad="38100" dist="38100" dir="2700000" algn="tl">
                    <a:srgbClr val="000000">
                      <a:alpha val="43137"/>
                    </a:srgbClr>
                  </a:outerShdw>
                </a:effectLst>
                <a:latin typeface="ＭＳ Ｐゴシック"/>
              </a:rPr>
              <a:t> </a:t>
            </a:r>
            <a:r>
              <a:rPr lang="en-US" altLang="ja-JP" sz="2400" b="1" kern="0" dirty="0">
                <a:effectLst>
                  <a:outerShdw blurRad="38100" dist="38100" dir="2700000" algn="tl">
                    <a:srgbClr val="000000">
                      <a:alpha val="43137"/>
                    </a:srgbClr>
                  </a:outerShdw>
                </a:effectLst>
                <a:latin typeface="ＭＳ Ｐゴシック"/>
              </a:rPr>
              <a:t>help</a:t>
            </a:r>
            <a:r>
              <a:rPr lang="ja-JP" altLang="en-US" sz="2400" b="1" kern="0" dirty="0">
                <a:effectLst>
                  <a:outerShdw blurRad="38100" dist="38100" dir="2700000" algn="tl">
                    <a:srgbClr val="000000">
                      <a:alpha val="43137"/>
                    </a:srgbClr>
                  </a:outerShdw>
                </a:effectLst>
                <a:latin typeface="ＭＳ Ｐゴシック"/>
              </a:rPr>
              <a:t> </a:t>
            </a:r>
            <a:r>
              <a:rPr lang="en-US" altLang="ja-JP" sz="2400" b="1" kern="0" dirty="0">
                <a:effectLst>
                  <a:outerShdw blurRad="38100" dist="38100" dir="2700000" algn="tl">
                    <a:srgbClr val="000000">
                      <a:alpha val="43137"/>
                    </a:srgbClr>
                  </a:outerShdw>
                </a:effectLst>
                <a:latin typeface="ＭＳ Ｐゴシック"/>
              </a:rPr>
              <a:t>desk</a:t>
            </a:r>
            <a:r>
              <a:rPr lang="ja-JP" altLang="en-US" sz="2400" b="1" kern="0" dirty="0">
                <a:effectLst>
                  <a:outerShdw blurRad="38100" dist="38100" dir="2700000" algn="tl">
                    <a:srgbClr val="000000">
                      <a:alpha val="43137"/>
                    </a:srgbClr>
                  </a:outerShdw>
                </a:effectLst>
                <a:latin typeface="ＭＳ Ｐゴシック"/>
              </a:rPr>
              <a:t> </a:t>
            </a:r>
            <a:r>
              <a:rPr lang="en-US" altLang="ja-JP" sz="2400" b="1" kern="0" dirty="0">
                <a:effectLst>
                  <a:outerShdw blurRad="38100" dist="38100" dir="2700000" algn="tl">
                    <a:srgbClr val="000000">
                      <a:alpha val="43137"/>
                    </a:srgbClr>
                  </a:outerShdw>
                </a:effectLst>
                <a:latin typeface="ＭＳ Ｐゴシック"/>
              </a:rPr>
              <a:t>for</a:t>
            </a:r>
            <a:r>
              <a:rPr lang="ja-JP" altLang="en-US" sz="2400" b="1" kern="0" dirty="0">
                <a:effectLst>
                  <a:outerShdw blurRad="38100" dist="38100" dir="2700000" algn="tl">
                    <a:srgbClr val="000000">
                      <a:alpha val="43137"/>
                    </a:srgbClr>
                  </a:outerShdw>
                </a:effectLst>
                <a:latin typeface="ＭＳ Ｐゴシック"/>
              </a:rPr>
              <a:t> </a:t>
            </a:r>
            <a:r>
              <a:rPr lang="en-US" altLang="ja-JP" sz="2400" b="1" kern="0" dirty="0">
                <a:effectLst>
                  <a:outerShdw blurRad="38100" dist="38100" dir="2700000" algn="tl">
                    <a:srgbClr val="000000">
                      <a:alpha val="43137"/>
                    </a:srgbClr>
                  </a:outerShdw>
                </a:effectLst>
                <a:latin typeface="ＭＳ Ｐゴシック"/>
              </a:rPr>
              <a:t>further</a:t>
            </a:r>
            <a:r>
              <a:rPr lang="ja-JP" altLang="en-US" sz="2400" b="1" kern="0" dirty="0">
                <a:effectLst>
                  <a:outerShdw blurRad="38100" dist="38100" dir="2700000" algn="tl">
                    <a:srgbClr val="000000">
                      <a:alpha val="43137"/>
                    </a:srgbClr>
                  </a:outerShdw>
                </a:effectLst>
                <a:latin typeface="ＭＳ Ｐゴシック"/>
              </a:rPr>
              <a:t> </a:t>
            </a:r>
            <a:r>
              <a:rPr lang="en-US" altLang="ja-JP" sz="2400" b="1" kern="0" dirty="0">
                <a:effectLst>
                  <a:outerShdw blurRad="38100" dist="38100" dir="2700000" algn="tl">
                    <a:srgbClr val="000000">
                      <a:alpha val="43137"/>
                    </a:srgbClr>
                  </a:outerShdw>
                </a:effectLst>
                <a:latin typeface="ＭＳ Ｐゴシック"/>
              </a:rPr>
              <a:t>information</a:t>
            </a:r>
            <a:r>
              <a:rPr lang="ja-JP" altLang="en-US" sz="2400" b="1" kern="0" dirty="0">
                <a:effectLst>
                  <a:outerShdw blurRad="38100" dist="38100" dir="2700000" algn="tl">
                    <a:srgbClr val="000000">
                      <a:alpha val="43137"/>
                    </a:srgbClr>
                  </a:outerShdw>
                </a:effectLst>
                <a:latin typeface="ＭＳ Ｐゴシック"/>
              </a:rPr>
              <a:t>.</a:t>
            </a:r>
            <a:endParaRPr lang="en-US" altLang="ja-JP" sz="2400" b="1" kern="0" dirty="0">
              <a:effectLst>
                <a:outerShdw blurRad="38100" dist="38100" dir="2700000" algn="tl">
                  <a:srgbClr val="000000">
                    <a:alpha val="43137"/>
                  </a:srgbClr>
                </a:outerShdw>
              </a:effectLst>
              <a:latin typeface="ＭＳ Ｐゴシック"/>
            </a:endParaRPr>
          </a:p>
        </p:txBody>
      </p:sp>
      <p:sp>
        <p:nvSpPr>
          <p:cNvPr id="8" name="Rectangle 3"/>
          <p:cNvSpPr txBox="1">
            <a:spLocks noChangeArrowheads="1"/>
          </p:cNvSpPr>
          <p:nvPr/>
        </p:nvSpPr>
        <p:spPr bwMode="auto">
          <a:xfrm>
            <a:off x="1374775" y="3852863"/>
            <a:ext cx="2231654"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chemeClr val="bg2"/>
              </a:buClr>
              <a:buSzPct val="75000"/>
              <a:buFont typeface="Wingdings" pitchFamily="2" charset="2"/>
              <a:buNone/>
            </a:pPr>
            <a:r>
              <a:rPr lang="ja-JP" altLang="en-US" sz="2000" dirty="0"/>
              <a:t>＜</a:t>
            </a:r>
            <a:r>
              <a:rPr lang="en-US" altLang="ja-JP" sz="2000" dirty="0"/>
              <a:t>AND search</a:t>
            </a:r>
            <a:r>
              <a:rPr lang="ja-JP" altLang="en-US" sz="2000" dirty="0"/>
              <a:t>＞</a:t>
            </a:r>
            <a:endParaRPr lang="en-US" altLang="ja-JP" sz="2000" dirty="0"/>
          </a:p>
        </p:txBody>
      </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948" y="4731014"/>
            <a:ext cx="2414859" cy="1506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3"/>
          <p:cNvSpPr txBox="1">
            <a:spLocks noChangeArrowheads="1"/>
          </p:cNvSpPr>
          <p:nvPr/>
        </p:nvSpPr>
        <p:spPr bwMode="auto">
          <a:xfrm>
            <a:off x="5299075" y="3806825"/>
            <a:ext cx="248726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chemeClr val="bg2"/>
              </a:buClr>
              <a:buSzPct val="75000"/>
              <a:buFont typeface="Wingdings" pitchFamily="2" charset="2"/>
              <a:buNone/>
            </a:pPr>
            <a:r>
              <a:rPr lang="ja-JP" altLang="en-US" sz="2000" dirty="0"/>
              <a:t>＜</a:t>
            </a:r>
            <a:r>
              <a:rPr lang="en-US" altLang="ja-JP" sz="2000" dirty="0">
                <a:latin typeface="Arial"/>
              </a:rPr>
              <a:t>NOT search</a:t>
            </a:r>
            <a:r>
              <a:rPr lang="ja-JP" altLang="en-US" sz="2000" dirty="0"/>
              <a:t>＞</a:t>
            </a:r>
            <a:endParaRPr lang="en-US" altLang="ja-JP" sz="2000" dirty="0"/>
          </a:p>
        </p:txBody>
      </p:sp>
      <p:grpSp>
        <p:nvGrpSpPr>
          <p:cNvPr id="5" name="グループ化 4"/>
          <p:cNvGrpSpPr/>
          <p:nvPr/>
        </p:nvGrpSpPr>
        <p:grpSpPr>
          <a:xfrm>
            <a:off x="5273174" y="4865734"/>
            <a:ext cx="2140028" cy="1083546"/>
            <a:chOff x="5741475" y="5425205"/>
            <a:chExt cx="2140028" cy="1083546"/>
          </a:xfrm>
        </p:grpSpPr>
        <p:sp>
          <p:nvSpPr>
            <p:cNvPr id="29" name="円/楕円 8"/>
            <p:cNvSpPr>
              <a:spLocks noChangeArrowheads="1"/>
            </p:cNvSpPr>
            <p:nvPr/>
          </p:nvSpPr>
          <p:spPr bwMode="auto">
            <a:xfrm>
              <a:off x="5741475" y="5425205"/>
              <a:ext cx="1225550" cy="1081088"/>
            </a:xfrm>
            <a:prstGeom prst="ellipse">
              <a:avLst/>
            </a:prstGeom>
            <a:solidFill>
              <a:srgbClr val="3366CC"/>
            </a:solidFill>
            <a:ln w="9525" algn="ctr">
              <a:solidFill>
                <a:srgbClr val="000000"/>
              </a:solidFill>
              <a:round/>
              <a:headEnd/>
              <a:tailEnd/>
            </a:ln>
            <a:extLst/>
          </p:spPr>
          <p:txBody>
            <a:bodyPr wrap="none" anchor="ctr"/>
            <a:lstStyle/>
            <a:p>
              <a:endParaRPr lang="ja-JP" altLang="en-US" dirty="0"/>
            </a:p>
          </p:txBody>
        </p:sp>
        <p:sp>
          <p:nvSpPr>
            <p:cNvPr id="28" name="円/楕円 7"/>
            <p:cNvSpPr>
              <a:spLocks noChangeArrowheads="1"/>
            </p:cNvSpPr>
            <p:nvPr/>
          </p:nvSpPr>
          <p:spPr bwMode="auto">
            <a:xfrm>
              <a:off x="6657540" y="5427663"/>
              <a:ext cx="1223963" cy="1081088"/>
            </a:xfrm>
            <a:prstGeom prst="ellipse">
              <a:avLst/>
            </a:prstGeom>
            <a:solidFill>
              <a:schemeClr val="bg1"/>
            </a:solidFill>
            <a:ln w="9525" algn="ctr">
              <a:solidFill>
                <a:schemeClr val="tx1"/>
              </a:solidFill>
              <a:round/>
              <a:headEnd/>
              <a:tailEnd/>
            </a:ln>
          </p:spPr>
          <p:txBody>
            <a:bodyPr wrap="none" anchor="ctr"/>
            <a:lstStyle/>
            <a:p>
              <a:endParaRPr lang="ja-JP" altLang="en-US" dirty="0"/>
            </a:p>
          </p:txBody>
        </p:sp>
        <p:sp>
          <p:nvSpPr>
            <p:cNvPr id="26" name="円/楕円 7"/>
            <p:cNvSpPr>
              <a:spLocks noChangeArrowheads="1"/>
            </p:cNvSpPr>
            <p:nvPr/>
          </p:nvSpPr>
          <p:spPr bwMode="auto">
            <a:xfrm>
              <a:off x="5741475" y="5425205"/>
              <a:ext cx="1223963" cy="1081088"/>
            </a:xfrm>
            <a:prstGeom prst="ellipse">
              <a:avLst/>
            </a:prstGeom>
            <a:noFill/>
            <a:ln w="9525" algn="ctr">
              <a:solidFill>
                <a:schemeClr val="tx1"/>
              </a:solidFill>
              <a:round/>
              <a:headEnd/>
              <a:tailEnd/>
            </a:ln>
          </p:spPr>
          <p:txBody>
            <a:bodyPr wrap="none" anchor="ctr"/>
            <a:lstStyle/>
            <a:p>
              <a:endParaRPr lang="ja-JP" altLang="en-US" dirty="0"/>
            </a:p>
          </p:txBody>
        </p:sp>
      </p:grpSp>
      <p:sp>
        <p:nvSpPr>
          <p:cNvPr id="33" name="Rectangle 3"/>
          <p:cNvSpPr txBox="1">
            <a:spLocks noChangeArrowheads="1"/>
          </p:cNvSpPr>
          <p:nvPr/>
        </p:nvSpPr>
        <p:spPr bwMode="auto">
          <a:xfrm>
            <a:off x="1331641" y="4381176"/>
            <a:ext cx="233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chemeClr val="bg2"/>
              </a:buClr>
              <a:buSzPct val="75000"/>
              <a:buFont typeface="Wingdings" pitchFamily="2" charset="2"/>
              <a:buNone/>
            </a:pPr>
            <a:r>
              <a:rPr lang="en-US" altLang="ja-JP" sz="2000" dirty="0" smtClean="0"/>
              <a:t>Japan AND Asia</a:t>
            </a:r>
            <a:endParaRPr lang="en-US" altLang="ja-JP" sz="2000" dirty="0"/>
          </a:p>
        </p:txBody>
      </p:sp>
      <p:sp>
        <p:nvSpPr>
          <p:cNvPr id="34" name="Rectangle 3"/>
          <p:cNvSpPr txBox="1">
            <a:spLocks noChangeArrowheads="1"/>
          </p:cNvSpPr>
          <p:nvPr/>
        </p:nvSpPr>
        <p:spPr bwMode="auto">
          <a:xfrm>
            <a:off x="5173452" y="4301006"/>
            <a:ext cx="233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chemeClr val="bg2"/>
              </a:buClr>
              <a:buSzPct val="75000"/>
              <a:buFont typeface="Wingdings" pitchFamily="2" charset="2"/>
              <a:buNone/>
            </a:pPr>
            <a:r>
              <a:rPr lang="en-US" altLang="ja-JP" sz="2000" dirty="0" smtClean="0"/>
              <a:t>Japan NOT Asia</a:t>
            </a:r>
            <a:endParaRPr lang="en-US" altLang="ja-JP" sz="2000" dirty="0"/>
          </a:p>
        </p:txBody>
      </p:sp>
    </p:spTree>
    <p:extLst>
      <p:ext uri="{BB962C8B-B14F-4D97-AF65-F5344CB8AC3E}">
        <p14:creationId xmlns:p14="http://schemas.microsoft.com/office/powerpoint/2010/main" val="3993943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Today’s flow</a:t>
            </a:r>
            <a:endParaRPr kumimoji="1" lang="ja-JP" altLang="en-US" dirty="0"/>
          </a:p>
        </p:txBody>
      </p:sp>
      <p:sp>
        <p:nvSpPr>
          <p:cNvPr id="3" name="コンテンツ プレースホルダー 2"/>
          <p:cNvSpPr>
            <a:spLocks noGrp="1"/>
          </p:cNvSpPr>
          <p:nvPr>
            <p:ph idx="1"/>
          </p:nvPr>
        </p:nvSpPr>
        <p:spPr>
          <a:xfrm>
            <a:off x="457200" y="1600200"/>
            <a:ext cx="8229600" cy="4853136"/>
          </a:xfrm>
        </p:spPr>
        <p:txBody>
          <a:bodyPr vert="horz" lIns="91440" tIns="45720" rIns="91440" bIns="45720" rtlCol="0" anchor="t">
            <a:noAutofit/>
          </a:bodyPr>
          <a:lstStyle/>
          <a:p>
            <a:pPr marL="0" indent="0">
              <a:buNone/>
            </a:pPr>
            <a:r>
              <a:rPr lang="en-US" altLang="ja-JP" sz="4000" dirty="0"/>
              <a:t>1.</a:t>
            </a:r>
            <a:r>
              <a:rPr lang="ja-JP" altLang="en-US" sz="4000" dirty="0"/>
              <a:t> </a:t>
            </a:r>
            <a:r>
              <a:rPr lang="en-US" altLang="ja-JP" sz="4000" dirty="0"/>
              <a:t>How to understand the notation</a:t>
            </a:r>
          </a:p>
          <a:p>
            <a:pPr marL="0" indent="0">
              <a:buNone/>
            </a:pPr>
            <a:r>
              <a:rPr lang="en-US" altLang="ja-JP" sz="4000" dirty="0"/>
              <a:t>      of references</a:t>
            </a:r>
          </a:p>
          <a:p>
            <a:endParaRPr lang="en-US" altLang="ja-JP" sz="1800" dirty="0"/>
          </a:p>
          <a:p>
            <a:pPr marL="0" indent="0">
              <a:buNone/>
            </a:pPr>
            <a:r>
              <a:rPr kumimoji="1" lang="en-US" altLang="ja-JP" sz="4000" dirty="0"/>
              <a:t>2. How to identify the desired </a:t>
            </a:r>
            <a:r>
              <a:rPr kumimoji="1" lang="en-US" altLang="ja-JP" sz="4000" dirty="0" smtClean="0"/>
              <a:t>papers</a:t>
            </a:r>
          </a:p>
          <a:p>
            <a:pPr marL="0" indent="0">
              <a:buNone/>
            </a:pPr>
            <a:endParaRPr kumimoji="1" lang="en-US" altLang="ja-JP" sz="4000" dirty="0"/>
          </a:p>
          <a:p>
            <a:pPr marL="0" indent="0">
              <a:buNone/>
            </a:pPr>
            <a:r>
              <a:rPr lang="en-US" altLang="ja-JP" sz="4000" dirty="0"/>
              <a:t>3.</a:t>
            </a:r>
            <a:r>
              <a:rPr lang="ja-JP" altLang="en-US" sz="4000" dirty="0"/>
              <a:t> </a:t>
            </a:r>
            <a:r>
              <a:rPr lang="en-US" altLang="ja-JP" sz="4000" dirty="0"/>
              <a:t>How to get the research papers</a:t>
            </a:r>
            <a:endParaRPr kumimoji="1" lang="ja-JP" altLang="en-US" sz="4000" dirty="0"/>
          </a:p>
        </p:txBody>
      </p:sp>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2</a:t>
            </a:fld>
            <a:endParaRPr lang="en-US" altLang="ja-JP" dirty="0"/>
          </a:p>
        </p:txBody>
      </p:sp>
    </p:spTree>
    <p:extLst>
      <p:ext uri="{BB962C8B-B14F-4D97-AF65-F5344CB8AC3E}">
        <p14:creationId xmlns:p14="http://schemas.microsoft.com/office/powerpoint/2010/main" val="23242233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20</a:t>
            </a:fld>
            <a:endParaRPr lang="en-US" altLang="ja-JP" dirty="0"/>
          </a:p>
        </p:txBody>
      </p:sp>
      <p:sp>
        <p:nvSpPr>
          <p:cNvPr id="9219" name="Rectangle 3"/>
          <p:cNvSpPr>
            <a:spLocks noGrp="1" noChangeArrowheads="1"/>
          </p:cNvSpPr>
          <p:nvPr>
            <p:ph type="body" idx="4294967295"/>
          </p:nvPr>
        </p:nvSpPr>
        <p:spPr>
          <a:xfrm>
            <a:off x="563290" y="1196752"/>
            <a:ext cx="7859713" cy="2663825"/>
          </a:xfrm>
        </p:spPr>
        <p:txBody>
          <a:bodyPr vert="horz" lIns="91440" tIns="45720" rIns="91440" bIns="45720" rtlCol="0" anchor="t">
            <a:normAutofit/>
          </a:bodyPr>
          <a:lstStyle/>
          <a:p>
            <a:pPr>
              <a:buNone/>
            </a:pPr>
            <a:r>
              <a:rPr lang="ja-JP" altLang="en-US" sz="2400" b="1" dirty="0">
                <a:effectLst>
                  <a:outerShdw blurRad="38100" dist="38100" dir="2700000" algn="tl">
                    <a:srgbClr val="000000">
                      <a:alpha val="43137"/>
                    </a:srgbClr>
                  </a:outerShdw>
                </a:effectLst>
                <a:latin typeface="ＭＳ Ｐゴシック"/>
              </a:rPr>
              <a:t>No </a:t>
            </a:r>
            <a:r>
              <a:rPr lang="ja-JP" altLang="en-US" sz="2400" b="1" dirty="0">
                <a:latin typeface="ＭＳ Ｐゴシック"/>
              </a:rPr>
              <a:t>se</a:t>
            </a:r>
            <a:r>
              <a:rPr lang="en-US" altLang="ja-JP" sz="2400" b="1" dirty="0">
                <a:latin typeface="ＭＳ Ｐゴシック"/>
              </a:rPr>
              <a:t>arch</a:t>
            </a:r>
            <a:r>
              <a:rPr lang="ja-JP" altLang="en-US" sz="2400" b="1" dirty="0">
                <a:latin typeface="ＭＳ Ｐゴシック"/>
              </a:rPr>
              <a:t> </a:t>
            </a:r>
            <a:r>
              <a:rPr lang="en-US" altLang="ja-JP" sz="2400" b="1" dirty="0">
                <a:latin typeface="ＭＳ Ｐゴシック"/>
              </a:rPr>
              <a:t>result...</a:t>
            </a:r>
          </a:p>
          <a:p>
            <a:pPr eaLnBrk="1" hangingPunct="1">
              <a:buNone/>
            </a:pPr>
            <a:r>
              <a:rPr lang="ja-JP" altLang="en-US" sz="2400" dirty="0">
                <a:latin typeface="ＭＳ Ｐゴシック"/>
              </a:rPr>
              <a:t>　</a:t>
            </a:r>
            <a:r>
              <a:rPr lang="en-US" altLang="ja-JP" sz="2400" dirty="0">
                <a:latin typeface="ＭＳ Ｐゴシック"/>
              </a:rPr>
              <a:t>Try</a:t>
            </a:r>
            <a:r>
              <a:rPr lang="ja-JP" altLang="en-US" sz="2400" dirty="0">
                <a:latin typeface="ＭＳ Ｐゴシック"/>
              </a:rPr>
              <a:t> </a:t>
            </a:r>
            <a:r>
              <a:rPr lang="en-US" altLang="ja-JP" sz="2400" dirty="0">
                <a:latin typeface="ＭＳ Ｐゴシック"/>
              </a:rPr>
              <a:t>to</a:t>
            </a:r>
            <a:r>
              <a:rPr lang="ja-JP" altLang="en-US" sz="2400" dirty="0">
                <a:latin typeface="ＭＳ Ｐゴシック"/>
              </a:rPr>
              <a:t> </a:t>
            </a:r>
            <a:r>
              <a:rPr lang="en-US" altLang="ja-JP" sz="2400" dirty="0">
                <a:latin typeface="ＭＳ Ｐゴシック"/>
              </a:rPr>
              <a:t>use</a:t>
            </a:r>
            <a:r>
              <a:rPr lang="ja-JP" altLang="en-US" sz="2400" dirty="0">
                <a:latin typeface="ＭＳ Ｐゴシック"/>
              </a:rPr>
              <a:t> </a:t>
            </a:r>
            <a:r>
              <a:rPr lang="en-US" altLang="ja-JP" sz="2400" dirty="0">
                <a:latin typeface="ＭＳ Ｐゴシック"/>
              </a:rPr>
              <a:t>synonyms</a:t>
            </a:r>
            <a:r>
              <a:rPr lang="ja-JP" altLang="en-US" sz="2400" dirty="0">
                <a:latin typeface="ＭＳ Ｐゴシック"/>
              </a:rPr>
              <a:t> </a:t>
            </a:r>
            <a:r>
              <a:rPr lang="en-US" altLang="ja-JP" sz="2400" dirty="0">
                <a:latin typeface="ＭＳ Ｐゴシック"/>
              </a:rPr>
              <a:t>or</a:t>
            </a:r>
            <a:r>
              <a:rPr lang="ja-JP" altLang="en-US" sz="2400" dirty="0">
                <a:latin typeface="ＭＳ Ｐゴシック"/>
              </a:rPr>
              <a:t> </a:t>
            </a:r>
            <a:r>
              <a:rPr lang="en-US" altLang="ja-JP" sz="2400" dirty="0">
                <a:latin typeface="ＭＳ Ｐゴシック"/>
              </a:rPr>
              <a:t>broader</a:t>
            </a:r>
            <a:r>
              <a:rPr lang="ja-JP" altLang="en-US" sz="2400" dirty="0">
                <a:latin typeface="ＭＳ Ｐゴシック"/>
              </a:rPr>
              <a:t> </a:t>
            </a:r>
            <a:r>
              <a:rPr lang="en-US" altLang="ja-JP" sz="2400" dirty="0">
                <a:latin typeface="ＭＳ Ｐゴシック"/>
              </a:rPr>
              <a:t>terms</a:t>
            </a:r>
            <a:r>
              <a:rPr lang="ja-JP" altLang="en-US" sz="2400" dirty="0">
                <a:latin typeface="ＭＳ Ｐゴシック"/>
              </a:rPr>
              <a:t> </a:t>
            </a:r>
            <a:r>
              <a:rPr lang="en-US" altLang="ja-JP" sz="2400" dirty="0">
                <a:latin typeface="ＭＳ Ｐゴシック"/>
              </a:rPr>
              <a:t>for</a:t>
            </a:r>
            <a:r>
              <a:rPr lang="ja-JP" altLang="en-US" sz="2200" dirty="0">
                <a:latin typeface="ＭＳ Ｐゴシック"/>
              </a:rPr>
              <a:t>「</a:t>
            </a:r>
            <a:r>
              <a:rPr lang="en-US" altLang="ja-JP" sz="2200" dirty="0"/>
              <a:t>OR search</a:t>
            </a:r>
            <a:r>
              <a:rPr lang="ja-JP" altLang="en-US" sz="2200" dirty="0"/>
              <a:t>」</a:t>
            </a:r>
            <a:endParaRPr lang="en-US" altLang="ja-JP" sz="2200" dirty="0"/>
          </a:p>
          <a:p>
            <a:pPr eaLnBrk="1" hangingPunct="1">
              <a:buNone/>
            </a:pPr>
            <a:endParaRPr lang="en-US" altLang="ja-JP" sz="2200" dirty="0"/>
          </a:p>
          <a:p>
            <a:pPr>
              <a:buNone/>
            </a:pPr>
            <a:r>
              <a:rPr lang="ja-JP" altLang="en-US" sz="2200" dirty="0"/>
              <a:t>　</a:t>
            </a:r>
            <a:r>
              <a:rPr lang="en-US" altLang="ja-JP" sz="2200" dirty="0" smtClean="0"/>
              <a:t>Synonym</a:t>
            </a:r>
            <a:r>
              <a:rPr lang="ja-JP" altLang="en-US" sz="2200" dirty="0" smtClean="0">
                <a:latin typeface="ＭＳ Ｐゴシック"/>
              </a:rPr>
              <a:t>: </a:t>
            </a:r>
            <a:r>
              <a:rPr lang="en-US" altLang="en-US" sz="2200" dirty="0">
                <a:latin typeface="ＭＳ Ｐゴシック"/>
              </a:rPr>
              <a:t>Different</a:t>
            </a:r>
            <a:r>
              <a:rPr lang="ja-JP" altLang="en-US" sz="2200" dirty="0">
                <a:latin typeface="ＭＳ Ｐゴシック"/>
              </a:rPr>
              <a:t> </a:t>
            </a:r>
            <a:r>
              <a:rPr lang="en-US" altLang="en-US" sz="2200" dirty="0">
                <a:latin typeface="ＭＳ Ｐゴシック"/>
              </a:rPr>
              <a:t>word</a:t>
            </a:r>
            <a:r>
              <a:rPr lang="ja-JP" altLang="en-US" sz="2200" dirty="0">
                <a:latin typeface="ＭＳ Ｐゴシック"/>
              </a:rPr>
              <a:t> </a:t>
            </a:r>
            <a:r>
              <a:rPr lang="en-US" altLang="en-US" sz="2200" dirty="0">
                <a:latin typeface="ＭＳ Ｐゴシック"/>
              </a:rPr>
              <a:t>with</a:t>
            </a:r>
            <a:r>
              <a:rPr lang="ja-JP" altLang="en-US" sz="2200" dirty="0">
                <a:latin typeface="ＭＳ Ｐゴシック"/>
              </a:rPr>
              <a:t> </a:t>
            </a:r>
            <a:r>
              <a:rPr lang="en-US" altLang="en-US" sz="2200" dirty="0">
                <a:latin typeface="ＭＳ Ｐゴシック"/>
              </a:rPr>
              <a:t>same</a:t>
            </a:r>
            <a:r>
              <a:rPr lang="ja-JP" altLang="en-US" sz="2200" dirty="0">
                <a:latin typeface="ＭＳ Ｐゴシック"/>
              </a:rPr>
              <a:t> </a:t>
            </a:r>
            <a:r>
              <a:rPr lang="en-US" altLang="en-US" sz="2200" dirty="0">
                <a:latin typeface="ＭＳ Ｐゴシック"/>
              </a:rPr>
              <a:t>or</a:t>
            </a:r>
            <a:r>
              <a:rPr lang="ja-JP" altLang="en-US" sz="2200" dirty="0">
                <a:latin typeface="ＭＳ Ｐゴシック"/>
              </a:rPr>
              <a:t> </a:t>
            </a:r>
            <a:r>
              <a:rPr lang="en-US" altLang="en-US" sz="2200" dirty="0">
                <a:latin typeface="ＭＳ Ｐゴシック"/>
              </a:rPr>
              <a:t>similar</a:t>
            </a:r>
            <a:r>
              <a:rPr lang="ja-JP" altLang="en-US" sz="2200" dirty="0">
                <a:latin typeface="ＭＳ Ｐゴシック"/>
              </a:rPr>
              <a:t> </a:t>
            </a:r>
            <a:r>
              <a:rPr lang="en-US" altLang="en-US" sz="2200" dirty="0">
                <a:latin typeface="ＭＳ Ｐゴシック"/>
              </a:rPr>
              <a:t>meaning</a:t>
            </a:r>
            <a:endParaRPr lang="ja-JP" altLang="en-US" sz="2200" dirty="0">
              <a:latin typeface="ＭＳ Ｐゴシック"/>
            </a:endParaRPr>
          </a:p>
          <a:p>
            <a:pPr>
              <a:buNone/>
            </a:pPr>
            <a:r>
              <a:rPr lang="ja-JP" altLang="en-US" sz="2200" dirty="0">
                <a:latin typeface="ＭＳ Ｐゴシック"/>
              </a:rPr>
              <a:t>  B</a:t>
            </a:r>
            <a:r>
              <a:rPr lang="en-US" altLang="ja-JP" sz="2200" dirty="0">
                <a:latin typeface="ＭＳ Ｐゴシック"/>
              </a:rPr>
              <a:t>roader</a:t>
            </a:r>
            <a:r>
              <a:rPr lang="ja-JP" altLang="en-US" sz="2200" dirty="0">
                <a:latin typeface="ＭＳ Ｐゴシック"/>
              </a:rPr>
              <a:t> </a:t>
            </a:r>
            <a:r>
              <a:rPr lang="en-US" altLang="ja-JP" sz="2200" dirty="0">
                <a:latin typeface="ＭＳ Ｐゴシック"/>
              </a:rPr>
              <a:t>term</a:t>
            </a:r>
            <a:r>
              <a:rPr lang="ja-JP" altLang="en-US" sz="2200" dirty="0">
                <a:latin typeface="ＭＳ Ｐゴシック"/>
              </a:rPr>
              <a:t>: Word with </a:t>
            </a:r>
            <a:r>
              <a:rPr lang="en-US" altLang="en-US" sz="2200" dirty="0">
                <a:latin typeface="ＭＳ Ｐゴシック"/>
              </a:rPr>
              <a:t>wide</a:t>
            </a:r>
            <a:r>
              <a:rPr lang="ja-JP" altLang="en-US" sz="2200" dirty="0">
                <a:latin typeface="ＭＳ Ｐゴシック"/>
              </a:rPr>
              <a:t> </a:t>
            </a:r>
            <a:r>
              <a:rPr lang="en-US" altLang="en-US" sz="2200" dirty="0">
                <a:latin typeface="ＭＳ Ｐゴシック"/>
              </a:rPr>
              <a:t>range</a:t>
            </a:r>
            <a:r>
              <a:rPr lang="ja-JP" altLang="en-US" sz="2200" dirty="0">
                <a:latin typeface="ＭＳ Ｐゴシック"/>
              </a:rPr>
              <a:t> </a:t>
            </a:r>
            <a:r>
              <a:rPr lang="en-US" altLang="en-US" sz="2200" dirty="0">
                <a:latin typeface="ＭＳ Ｐゴシック"/>
              </a:rPr>
              <a:t>of</a:t>
            </a:r>
            <a:r>
              <a:rPr lang="ja-JP" altLang="en-US" sz="2200" dirty="0">
                <a:latin typeface="ＭＳ Ｐゴシック"/>
              </a:rPr>
              <a:t> </a:t>
            </a:r>
            <a:r>
              <a:rPr lang="en-US" altLang="en-US" sz="2200" dirty="0">
                <a:latin typeface="ＭＳ Ｐゴシック"/>
              </a:rPr>
              <a:t>meaning</a:t>
            </a:r>
            <a:endParaRPr lang="ja-JP" altLang="en-US" sz="2200" dirty="0">
              <a:latin typeface="ＭＳ Ｐゴシック"/>
            </a:endParaRPr>
          </a:p>
        </p:txBody>
      </p:sp>
      <p:sp>
        <p:nvSpPr>
          <p:cNvPr id="25" name="Text Box 13"/>
          <p:cNvSpPr txBox="1">
            <a:spLocks noChangeArrowheads="1"/>
          </p:cNvSpPr>
          <p:nvPr/>
        </p:nvSpPr>
        <p:spPr bwMode="auto">
          <a:xfrm>
            <a:off x="4916010" y="4061390"/>
            <a:ext cx="2698175" cy="181588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000" dirty="0"/>
              <a:t>＜</a:t>
            </a:r>
            <a:r>
              <a:rPr lang="ja-JP" altLang="en-US" sz="2000" dirty="0">
                <a:latin typeface="ＭＳ Ｐゴシック"/>
              </a:rPr>
              <a:t>Synonym</a:t>
            </a:r>
            <a:r>
              <a:rPr lang="ja-JP" altLang="en-US" sz="2000" dirty="0"/>
              <a:t>＞</a:t>
            </a:r>
            <a:endParaRPr lang="en-US" altLang="ja-JP" sz="2000" dirty="0"/>
          </a:p>
          <a:p>
            <a:pPr eaLnBrk="1" hangingPunct="1"/>
            <a:r>
              <a:rPr lang="ja-JP" altLang="ja-JP" sz="2000" dirty="0"/>
              <a:t>Carbon dioxide</a:t>
            </a:r>
            <a:r>
              <a:rPr lang="ja-JP" altLang="en-US" sz="2000" dirty="0"/>
              <a:t>＝</a:t>
            </a:r>
            <a:r>
              <a:rPr lang="en-US" altLang="ja-JP" sz="2000" dirty="0"/>
              <a:t>CO</a:t>
            </a:r>
            <a:r>
              <a:rPr lang="en-US" altLang="ja-JP" sz="1600" dirty="0"/>
              <a:t>2</a:t>
            </a:r>
          </a:p>
          <a:p>
            <a:pPr eaLnBrk="1" hangingPunct="1"/>
            <a:endParaRPr lang="en-US" altLang="ja-JP" sz="1600" dirty="0"/>
          </a:p>
          <a:p>
            <a:pPr eaLnBrk="1" hangingPunct="1"/>
            <a:endParaRPr lang="en-US" altLang="ja-JP" sz="1600" dirty="0"/>
          </a:p>
          <a:p>
            <a:pPr eaLnBrk="1" hangingPunct="1"/>
            <a:r>
              <a:rPr lang="ja-JP" altLang="en-US" sz="2000" dirty="0"/>
              <a:t>＜</a:t>
            </a:r>
            <a:r>
              <a:rPr lang="ja-JP" altLang="en-US" sz="2000" dirty="0">
                <a:latin typeface="ＭＳ Ｐゴシック"/>
              </a:rPr>
              <a:t>Broader </a:t>
            </a:r>
            <a:r>
              <a:rPr lang="en-US" altLang="ja-JP" sz="2000" dirty="0">
                <a:latin typeface="ＭＳ Ｐゴシック"/>
              </a:rPr>
              <a:t>term</a:t>
            </a:r>
            <a:r>
              <a:rPr lang="ja-JP" altLang="en-US" sz="2000" dirty="0"/>
              <a:t>＞</a:t>
            </a:r>
          </a:p>
          <a:p>
            <a:pPr eaLnBrk="1" hangingPunct="1"/>
            <a:r>
              <a:rPr lang="en-US" altLang="ja-JP" sz="2000" dirty="0"/>
              <a:t>O</a:t>
            </a:r>
            <a:r>
              <a:rPr lang="en-US" altLang="ja-JP" dirty="0"/>
              <a:t>xygen </a:t>
            </a:r>
            <a:r>
              <a:rPr lang="ja-JP" altLang="en-US" sz="2000" dirty="0"/>
              <a:t>＜ </a:t>
            </a:r>
            <a:r>
              <a:rPr lang="en-US" altLang="ja-JP" dirty="0"/>
              <a:t>Element</a:t>
            </a:r>
            <a:endParaRPr lang="ja-JP" altLang="en-US" dirty="0"/>
          </a:p>
        </p:txBody>
      </p:sp>
      <p:sp>
        <p:nvSpPr>
          <p:cNvPr id="21" name="Rectangle 2"/>
          <p:cNvSpPr txBox="1">
            <a:spLocks noChangeArrowheads="1"/>
          </p:cNvSpPr>
          <p:nvPr/>
        </p:nvSpPr>
        <p:spPr bwMode="auto">
          <a:xfrm>
            <a:off x="457200" y="260648"/>
            <a:ext cx="706712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en-US" altLang="ja-JP" sz="3600" b="0" dirty="0">
                <a:solidFill>
                  <a:schemeClr val="tx1"/>
                </a:solidFill>
                <a:latin typeface="ＭＳ Ｐゴシック"/>
              </a:rPr>
              <a:t>Keywords</a:t>
            </a:r>
            <a:r>
              <a:rPr lang="ja-JP" altLang="en-US" sz="3600" b="0" dirty="0">
                <a:solidFill>
                  <a:schemeClr val="tx1"/>
                </a:solidFill>
                <a:latin typeface="ＭＳ Ｐゴシック"/>
              </a:rPr>
              <a:t> </a:t>
            </a:r>
            <a:r>
              <a:rPr lang="en-US" altLang="ja-JP" sz="3600" b="0" dirty="0">
                <a:solidFill>
                  <a:schemeClr val="tx1"/>
                </a:solidFill>
                <a:latin typeface="ＭＳ Ｐゴシック"/>
              </a:rPr>
              <a:t>are</a:t>
            </a:r>
            <a:r>
              <a:rPr lang="ja-JP" altLang="en-US" sz="3600" b="0" dirty="0">
                <a:solidFill>
                  <a:schemeClr val="tx1"/>
                </a:solidFill>
                <a:latin typeface="ＭＳ Ｐゴシック"/>
              </a:rPr>
              <a:t> </a:t>
            </a:r>
            <a:r>
              <a:rPr lang="en-US" altLang="ja-JP" sz="3600" b="0" dirty="0">
                <a:solidFill>
                  <a:schemeClr val="tx1"/>
                </a:solidFill>
                <a:latin typeface="ＭＳ Ｐゴシック"/>
              </a:rPr>
              <a:t>important!</a:t>
            </a:r>
          </a:p>
        </p:txBody>
      </p:sp>
      <p:sp>
        <p:nvSpPr>
          <p:cNvPr id="31" name="Rectangle 3"/>
          <p:cNvSpPr txBox="1">
            <a:spLocks noChangeArrowheads="1"/>
          </p:cNvSpPr>
          <p:nvPr/>
        </p:nvSpPr>
        <p:spPr bwMode="auto">
          <a:xfrm>
            <a:off x="251520" y="6165304"/>
            <a:ext cx="82192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eaLnBrk="1" hangingPunct="1">
              <a:buFont typeface="Wingdings" pitchFamily="2" charset="2"/>
              <a:buNone/>
            </a:pPr>
            <a:r>
              <a:rPr lang="en-US" altLang="ja-JP" sz="2400" b="1" kern="0" dirty="0">
                <a:effectLst>
                  <a:outerShdw blurRad="38100" dist="38100" dir="2700000" algn="tl">
                    <a:srgbClr val="000000">
                      <a:alpha val="43137"/>
                    </a:srgbClr>
                  </a:outerShdw>
                </a:effectLst>
                <a:latin typeface="ＭＳ Ｐゴシック" charset="0"/>
                <a:ea typeface="MS PGothic" charset="0"/>
              </a:rPr>
              <a:t>Ref</a:t>
            </a:r>
            <a:r>
              <a:rPr lang="en-US" altLang="ja-JP" sz="2400" b="1" kern="0" dirty="0">
                <a:effectLst>
                  <a:outerShdw blurRad="38100" dist="38100" dir="2700000" algn="tl">
                    <a:srgbClr val="000000">
                      <a:alpha val="43137"/>
                    </a:srgbClr>
                  </a:outerShdw>
                </a:effectLst>
                <a:latin typeface="MS PGothic" charset="0"/>
                <a:ea typeface="MS PGothic" charset="0"/>
              </a:rPr>
              <a:t>er</a:t>
            </a:r>
            <a:r>
              <a:rPr lang="ja-JP" altLang="en-US" sz="2400" b="1" kern="0" dirty="0">
                <a:effectLst>
                  <a:outerShdw blurRad="38100" dist="38100" dir="2700000" algn="tl">
                    <a:srgbClr val="000000">
                      <a:alpha val="43137"/>
                    </a:srgbClr>
                  </a:outerShdw>
                </a:effectLst>
                <a:latin typeface="ＭＳ Ｐゴシック" charset="0"/>
                <a:ea typeface="MS PGothic" charset="0"/>
              </a:rPr>
              <a:t> </a:t>
            </a:r>
            <a:r>
              <a:rPr lang="en-US" altLang="ja-JP" sz="2400" b="1" kern="0" dirty="0">
                <a:effectLst>
                  <a:outerShdw blurRad="38100" dist="38100" dir="2700000" algn="tl">
                    <a:srgbClr val="000000">
                      <a:alpha val="43137"/>
                    </a:srgbClr>
                  </a:outerShdw>
                </a:effectLst>
                <a:latin typeface="MS PGothic" charset="0"/>
                <a:ea typeface="MS PGothic" charset="0"/>
              </a:rPr>
              <a:t>to</a:t>
            </a:r>
            <a:r>
              <a:rPr lang="ja-JP" altLang="en-US" sz="2400" b="1" kern="0" dirty="0">
                <a:effectLst>
                  <a:outerShdw blurRad="38100" dist="38100" dir="2700000" algn="tl">
                    <a:srgbClr val="000000">
                      <a:alpha val="43137"/>
                    </a:srgbClr>
                  </a:outerShdw>
                </a:effectLst>
                <a:latin typeface="ＭＳ Ｐゴシック" charset="0"/>
                <a:ea typeface="MS PGothic" charset="0"/>
              </a:rPr>
              <a:t> </a:t>
            </a:r>
            <a:r>
              <a:rPr lang="en-US" altLang="ja-JP" sz="2400" b="1" kern="0" dirty="0">
                <a:effectLst>
                  <a:outerShdw blurRad="38100" dist="38100" dir="2700000" algn="tl">
                    <a:srgbClr val="000000">
                      <a:alpha val="43137"/>
                    </a:srgbClr>
                  </a:outerShdw>
                </a:effectLst>
                <a:latin typeface="MS PGothic" charset="0"/>
                <a:ea typeface="MS PGothic" charset="0"/>
              </a:rPr>
              <a:t>the</a:t>
            </a:r>
            <a:r>
              <a:rPr lang="ja-JP" altLang="en-US" sz="2400" b="1" kern="0" dirty="0">
                <a:effectLst>
                  <a:outerShdw blurRad="38100" dist="38100" dir="2700000" algn="tl">
                    <a:srgbClr val="000000">
                      <a:alpha val="43137"/>
                    </a:srgbClr>
                  </a:outerShdw>
                </a:effectLst>
                <a:latin typeface="ＭＳ Ｐゴシック" charset="0"/>
                <a:ea typeface="MS PGothic" charset="0"/>
              </a:rPr>
              <a:t> </a:t>
            </a:r>
            <a:r>
              <a:rPr lang="en-US" altLang="ja-JP" sz="2400" b="1" kern="0" dirty="0">
                <a:effectLst>
                  <a:outerShdw blurRad="38100" dist="38100" dir="2700000" algn="tl">
                    <a:srgbClr val="000000">
                      <a:alpha val="43137"/>
                    </a:srgbClr>
                  </a:outerShdw>
                </a:effectLst>
                <a:latin typeface="MS PGothic" charset="0"/>
                <a:ea typeface="MS PGothic" charset="0"/>
              </a:rPr>
              <a:t>help</a:t>
            </a:r>
            <a:r>
              <a:rPr lang="ja-JP" altLang="en-US" sz="2400" b="1" kern="0" dirty="0">
                <a:effectLst>
                  <a:outerShdw blurRad="38100" dist="38100" dir="2700000" algn="tl">
                    <a:srgbClr val="000000">
                      <a:alpha val="43137"/>
                    </a:srgbClr>
                  </a:outerShdw>
                </a:effectLst>
                <a:latin typeface="ＭＳ Ｐゴシック" charset="0"/>
                <a:ea typeface="MS PGothic" charset="0"/>
              </a:rPr>
              <a:t> </a:t>
            </a:r>
            <a:r>
              <a:rPr lang="en-US" altLang="ja-JP" sz="2400" b="1" kern="0" dirty="0">
                <a:effectLst>
                  <a:outerShdw blurRad="38100" dist="38100" dir="2700000" algn="tl">
                    <a:srgbClr val="000000">
                      <a:alpha val="43137"/>
                    </a:srgbClr>
                  </a:outerShdw>
                </a:effectLst>
                <a:latin typeface="MS PGothic" charset="0"/>
                <a:ea typeface="MS PGothic" charset="0"/>
              </a:rPr>
              <a:t>desk</a:t>
            </a:r>
            <a:r>
              <a:rPr lang="ja-JP" altLang="en-US" sz="2400" b="1" kern="0" dirty="0">
                <a:effectLst>
                  <a:outerShdw blurRad="38100" dist="38100" dir="2700000" algn="tl">
                    <a:srgbClr val="000000">
                      <a:alpha val="43137"/>
                    </a:srgbClr>
                  </a:outerShdw>
                </a:effectLst>
                <a:latin typeface="ＭＳ Ｐゴシック" charset="0"/>
                <a:ea typeface="MS PGothic" charset="0"/>
              </a:rPr>
              <a:t> </a:t>
            </a:r>
            <a:r>
              <a:rPr lang="en-US" altLang="ja-JP" sz="2400" b="1" kern="0" dirty="0">
                <a:effectLst>
                  <a:outerShdw blurRad="38100" dist="38100" dir="2700000" algn="tl">
                    <a:srgbClr val="000000">
                      <a:alpha val="43137"/>
                    </a:srgbClr>
                  </a:outerShdw>
                </a:effectLst>
                <a:latin typeface="MS PGothic" charset="0"/>
                <a:ea typeface="MS PGothic" charset="0"/>
              </a:rPr>
              <a:t>for</a:t>
            </a:r>
            <a:r>
              <a:rPr lang="ja-JP" altLang="en-US" sz="2400" b="1" kern="0" dirty="0">
                <a:effectLst>
                  <a:outerShdw blurRad="38100" dist="38100" dir="2700000" algn="tl">
                    <a:srgbClr val="000000">
                      <a:alpha val="43137"/>
                    </a:srgbClr>
                  </a:outerShdw>
                </a:effectLst>
                <a:latin typeface="ＭＳ Ｐゴシック" charset="0"/>
                <a:ea typeface="MS PGothic" charset="0"/>
              </a:rPr>
              <a:t> </a:t>
            </a:r>
            <a:r>
              <a:rPr lang="en-US" altLang="ja-JP" sz="2400" b="1" kern="0" dirty="0">
                <a:effectLst>
                  <a:outerShdw blurRad="38100" dist="38100" dir="2700000" algn="tl">
                    <a:srgbClr val="000000">
                      <a:alpha val="43137"/>
                    </a:srgbClr>
                  </a:outerShdw>
                </a:effectLst>
                <a:latin typeface="MS PGothic" charset="0"/>
                <a:ea typeface="MS PGothic" charset="0"/>
              </a:rPr>
              <a:t>further</a:t>
            </a:r>
            <a:r>
              <a:rPr lang="ja-JP" altLang="en-US" sz="2400" b="1" kern="0" dirty="0">
                <a:effectLst>
                  <a:outerShdw blurRad="38100" dist="38100" dir="2700000" algn="tl">
                    <a:srgbClr val="000000">
                      <a:alpha val="43137"/>
                    </a:srgbClr>
                  </a:outerShdw>
                </a:effectLst>
                <a:latin typeface="ＭＳ Ｐゴシック" charset="0"/>
                <a:ea typeface="MS PGothic" charset="0"/>
              </a:rPr>
              <a:t> </a:t>
            </a:r>
            <a:r>
              <a:rPr lang="en-US" altLang="ja-JP" sz="2400" b="1" kern="0" dirty="0">
                <a:effectLst>
                  <a:outerShdw blurRad="38100" dist="38100" dir="2700000" algn="tl">
                    <a:srgbClr val="000000">
                      <a:alpha val="43137"/>
                    </a:srgbClr>
                  </a:outerShdw>
                </a:effectLst>
                <a:latin typeface="MS PGothic" charset="0"/>
                <a:ea typeface="MS PGothic" charset="0"/>
              </a:rPr>
              <a:t>information</a:t>
            </a:r>
            <a:r>
              <a:rPr lang="en-US" altLang="ja-JP" sz="2400" b="1" kern="0" dirty="0">
                <a:effectLst>
                  <a:outerShdw blurRad="38100" dist="38100" dir="2700000" algn="tl">
                    <a:srgbClr val="000000">
                      <a:alpha val="43137"/>
                    </a:srgbClr>
                  </a:outerShdw>
                </a:effectLst>
                <a:latin typeface="ＭＳ Ｐゴシック" charset="0"/>
                <a:ea typeface="MS PGothic" charset="0"/>
              </a:rPr>
              <a:t>.</a:t>
            </a:r>
          </a:p>
        </p:txBody>
      </p:sp>
      <p:grpSp>
        <p:nvGrpSpPr>
          <p:cNvPr id="2" name="グループ化 1"/>
          <p:cNvGrpSpPr/>
          <p:nvPr/>
        </p:nvGrpSpPr>
        <p:grpSpPr>
          <a:xfrm>
            <a:off x="1043608" y="3861048"/>
            <a:ext cx="2339473" cy="1959673"/>
            <a:chOff x="1043608" y="3989607"/>
            <a:chExt cx="2339473" cy="1959673"/>
          </a:xfrm>
        </p:grpSpPr>
        <p:grpSp>
          <p:nvGrpSpPr>
            <p:cNvPr id="14" name="グループ化 13"/>
            <p:cNvGrpSpPr/>
            <p:nvPr/>
          </p:nvGrpSpPr>
          <p:grpSpPr>
            <a:xfrm>
              <a:off x="1167975" y="3989607"/>
              <a:ext cx="2090738" cy="1959673"/>
              <a:chOff x="658042" y="4549078"/>
              <a:chExt cx="2090738" cy="1959673"/>
            </a:xfrm>
          </p:grpSpPr>
          <p:sp>
            <p:nvSpPr>
              <p:cNvPr id="20" name="Rectangle 3"/>
              <p:cNvSpPr txBox="1">
                <a:spLocks noChangeArrowheads="1"/>
              </p:cNvSpPr>
              <p:nvPr/>
            </p:nvSpPr>
            <p:spPr bwMode="auto">
              <a:xfrm>
                <a:off x="658837" y="4549078"/>
                <a:ext cx="208915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chemeClr val="bg2"/>
                  </a:buClr>
                  <a:buSzPct val="75000"/>
                  <a:buFont typeface="Wingdings" pitchFamily="2" charset="2"/>
                  <a:buNone/>
                </a:pPr>
                <a:r>
                  <a:rPr lang="ja-JP" altLang="en-US" sz="2000" dirty="0"/>
                  <a:t>＜</a:t>
                </a:r>
                <a:r>
                  <a:rPr lang="en-US" altLang="ja-JP" sz="2000" dirty="0" smtClean="0"/>
                  <a:t>OR</a:t>
                </a:r>
                <a:r>
                  <a:rPr lang="ja-JP" altLang="en-US" sz="2000" dirty="0" smtClean="0"/>
                  <a:t>　</a:t>
                </a:r>
                <a:r>
                  <a:rPr lang="en-US" altLang="ja-JP" sz="2000" dirty="0" smtClean="0"/>
                  <a:t>search</a:t>
                </a:r>
                <a:r>
                  <a:rPr lang="ja-JP" altLang="en-US" sz="2000" dirty="0" smtClean="0"/>
                  <a:t>＞</a:t>
                </a:r>
                <a:endParaRPr lang="ja-JP" altLang="en-US" sz="2000" dirty="0"/>
              </a:p>
            </p:txBody>
          </p:sp>
          <p:grpSp>
            <p:nvGrpSpPr>
              <p:cNvPr id="4" name="グループ化 3"/>
              <p:cNvGrpSpPr/>
              <p:nvPr/>
            </p:nvGrpSpPr>
            <p:grpSpPr>
              <a:xfrm>
                <a:off x="658042" y="5425205"/>
                <a:ext cx="2090738" cy="1083546"/>
                <a:chOff x="658042" y="5425205"/>
                <a:chExt cx="2090738" cy="1083546"/>
              </a:xfrm>
            </p:grpSpPr>
            <p:sp>
              <p:nvSpPr>
                <p:cNvPr id="22" name="円/楕円 8"/>
                <p:cNvSpPr>
                  <a:spLocks noChangeArrowheads="1"/>
                </p:cNvSpPr>
                <p:nvPr/>
              </p:nvSpPr>
              <p:spPr bwMode="auto">
                <a:xfrm>
                  <a:off x="1523230" y="5427663"/>
                  <a:ext cx="1225550" cy="1081088"/>
                </a:xfrm>
                <a:prstGeom prst="ellipse">
                  <a:avLst/>
                </a:prstGeom>
                <a:solidFill>
                  <a:srgbClr val="3366CC"/>
                </a:solidFill>
                <a:ln w="9525" algn="ctr">
                  <a:solidFill>
                    <a:srgbClr val="000000"/>
                  </a:solidFill>
                  <a:round/>
                  <a:headEnd/>
                  <a:tailEnd/>
                </a:ln>
                <a:extLst/>
              </p:spPr>
              <p:txBody>
                <a:bodyPr wrap="none" anchor="ctr"/>
                <a:lstStyle/>
                <a:p>
                  <a:endParaRPr lang="ja-JP" altLang="en-US" dirty="0"/>
                </a:p>
              </p:txBody>
            </p:sp>
            <p:sp>
              <p:nvSpPr>
                <p:cNvPr id="27" name="円/楕円 8"/>
                <p:cNvSpPr>
                  <a:spLocks noChangeArrowheads="1"/>
                </p:cNvSpPr>
                <p:nvPr/>
              </p:nvSpPr>
              <p:spPr bwMode="auto">
                <a:xfrm>
                  <a:off x="658042" y="5425205"/>
                  <a:ext cx="1225550" cy="1081088"/>
                </a:xfrm>
                <a:prstGeom prst="ellipse">
                  <a:avLst/>
                </a:prstGeom>
                <a:solidFill>
                  <a:srgbClr val="3366CC"/>
                </a:solidFill>
                <a:ln w="9525" algn="ctr">
                  <a:solidFill>
                    <a:srgbClr val="000000"/>
                  </a:solidFill>
                  <a:round/>
                  <a:headEnd/>
                  <a:tailEnd/>
                </a:ln>
                <a:extLst/>
              </p:spPr>
              <p:txBody>
                <a:bodyPr wrap="none" anchor="ctr"/>
                <a:lstStyle/>
                <a:p>
                  <a:endParaRPr lang="ja-JP" altLang="en-US" dirty="0"/>
                </a:p>
              </p:txBody>
            </p:sp>
            <p:sp>
              <p:nvSpPr>
                <p:cNvPr id="30" name="円/楕円 7"/>
                <p:cNvSpPr>
                  <a:spLocks noChangeArrowheads="1"/>
                </p:cNvSpPr>
                <p:nvPr/>
              </p:nvSpPr>
              <p:spPr bwMode="auto">
                <a:xfrm>
                  <a:off x="1523230" y="5427663"/>
                  <a:ext cx="1223963" cy="1081088"/>
                </a:xfrm>
                <a:prstGeom prst="ellipse">
                  <a:avLst/>
                </a:prstGeom>
                <a:noFill/>
                <a:ln w="9525" algn="ctr">
                  <a:solidFill>
                    <a:schemeClr val="tx1"/>
                  </a:solidFill>
                  <a:round/>
                  <a:headEnd/>
                  <a:tailEnd/>
                </a:ln>
              </p:spPr>
              <p:txBody>
                <a:bodyPr wrap="none" anchor="ctr"/>
                <a:lstStyle/>
                <a:p>
                  <a:endParaRPr lang="ja-JP" altLang="en-US" dirty="0"/>
                </a:p>
              </p:txBody>
            </p:sp>
          </p:grpSp>
        </p:grpSp>
        <p:sp>
          <p:nvSpPr>
            <p:cNvPr id="23" name="Rectangle 3"/>
            <p:cNvSpPr txBox="1">
              <a:spLocks noChangeArrowheads="1"/>
            </p:cNvSpPr>
            <p:nvPr/>
          </p:nvSpPr>
          <p:spPr bwMode="auto">
            <a:xfrm>
              <a:off x="1043608" y="4442393"/>
              <a:ext cx="23394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20000"/>
                </a:spcBef>
                <a:buClr>
                  <a:schemeClr val="bg2"/>
                </a:buClr>
                <a:buSzPct val="75000"/>
                <a:buFont typeface="Wingdings" pitchFamily="2" charset="2"/>
                <a:buNone/>
              </a:pPr>
              <a:r>
                <a:rPr lang="en-US" altLang="ja-JP" sz="2000" dirty="0" smtClean="0"/>
                <a:t>Japan OR Asia</a:t>
              </a:r>
              <a:endParaRPr lang="en-US" altLang="ja-JP" sz="2000"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E4C2F0D-65AB-46FF-9AEF-B0D8A4C6738D}" type="slidenum">
              <a:rPr lang="en-US" altLang="ja-JP" smtClean="0"/>
              <a:pPr>
                <a:defRPr/>
              </a:pPr>
              <a:t>21</a:t>
            </a:fld>
            <a:endParaRPr lang="en-US" altLang="ja-JP" dirty="0"/>
          </a:p>
        </p:txBody>
      </p:sp>
      <p:sp>
        <p:nvSpPr>
          <p:cNvPr id="4" name="正方形/長方形 3"/>
          <p:cNvSpPr/>
          <p:nvPr/>
        </p:nvSpPr>
        <p:spPr>
          <a:xfrm>
            <a:off x="417348" y="817262"/>
            <a:ext cx="8675773" cy="4462760"/>
          </a:xfrm>
          <a:prstGeom prst="rect">
            <a:avLst/>
          </a:prstGeom>
          <a:noFill/>
        </p:spPr>
        <p:txBody>
          <a:bodyPr wrap="none" lIns="91440" tIns="45720" rIns="91440" bIns="45720" anchor="t">
            <a:spAutoFit/>
          </a:bodyPr>
          <a:lstStyle/>
          <a:p>
            <a:pPr algn="l"/>
            <a:r>
              <a:rPr lang="en-US" altLang="ja-JP" sz="4400" dirty="0">
                <a:solidFill>
                  <a:schemeClr val="bg1">
                    <a:lumMod val="50000"/>
                  </a:schemeClr>
                </a:solidFill>
                <a:latin typeface="Calibri" charset="0"/>
              </a:rPr>
              <a:t>1.</a:t>
            </a:r>
            <a:r>
              <a:rPr lang="ja-JP" altLang="en-US" sz="4400" dirty="0">
                <a:solidFill>
                  <a:schemeClr val="bg1">
                    <a:lumMod val="50000"/>
                  </a:schemeClr>
                </a:solidFill>
                <a:latin typeface="Calibri" charset="0"/>
              </a:rPr>
              <a:t> </a:t>
            </a:r>
            <a:r>
              <a:rPr lang="en-US" altLang="ja-JP" sz="4400" dirty="0">
                <a:solidFill>
                  <a:schemeClr val="bg1">
                    <a:lumMod val="50000"/>
                  </a:schemeClr>
                </a:solidFill>
                <a:latin typeface="Calibri" charset="0"/>
              </a:rPr>
              <a:t>How to understand the notation </a:t>
            </a:r>
          </a:p>
          <a:p>
            <a:pPr algn="l"/>
            <a:r>
              <a:rPr lang="en-US" altLang="ja-JP" sz="4400" dirty="0">
                <a:solidFill>
                  <a:schemeClr val="bg1">
                    <a:lumMod val="50000"/>
                  </a:schemeClr>
                </a:solidFill>
                <a:latin typeface="Calibri" charset="0"/>
              </a:rPr>
              <a:t>      of references </a:t>
            </a:r>
          </a:p>
          <a:p>
            <a:pPr algn="l"/>
            <a:endParaRPr lang="en-US" altLang="ja-JP" sz="5400" dirty="0">
              <a:solidFill>
                <a:schemeClr val="bg1">
                  <a:lumMod val="50000"/>
                </a:schemeClr>
              </a:solidFill>
              <a:latin typeface="Calibri" charset="0"/>
            </a:endParaRPr>
          </a:p>
          <a:p>
            <a:pPr algn="l"/>
            <a:r>
              <a:rPr lang="en-US" altLang="ja-JP" sz="4400" dirty="0">
                <a:solidFill>
                  <a:schemeClr val="bg1">
                    <a:lumMod val="50000"/>
                  </a:schemeClr>
                </a:solidFill>
                <a:latin typeface="Calibri" charset="0"/>
              </a:rPr>
              <a:t>2. How to identify the desired papers</a:t>
            </a:r>
          </a:p>
          <a:p>
            <a:pPr algn="l"/>
            <a:endParaRPr lang="en-US" altLang="ja-JP" sz="5400" dirty="0">
              <a:solidFill>
                <a:schemeClr val="bg1">
                  <a:lumMod val="50000"/>
                </a:schemeClr>
              </a:solidFill>
            </a:endParaRPr>
          </a:p>
          <a:p>
            <a:pPr algn="l"/>
            <a:r>
              <a:rPr lang="en-US" altLang="ja-JP"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3.</a:t>
            </a:r>
            <a:r>
              <a:rPr lang="ja-JP" altLang="en-US"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en-US" altLang="ja-JP"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How</a:t>
            </a:r>
            <a:r>
              <a:rPr lang="ja-JP" altLang="en-US"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en-US" altLang="ja-JP"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to</a:t>
            </a:r>
            <a:r>
              <a:rPr lang="ja-JP" altLang="en-US"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en-US" altLang="ja-JP"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get </a:t>
            </a:r>
            <a:r>
              <a:rPr lang="ja-JP" altLang="en-US"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resea</a:t>
            </a:r>
            <a:r>
              <a:rPr lang="en-US" altLang="ja-JP"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rch</a:t>
            </a:r>
            <a:r>
              <a:rPr lang="ja-JP" altLang="en-US"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en-US" altLang="ja-JP"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papers</a:t>
            </a:r>
            <a:r>
              <a:rPr lang="ja-JP" altLang="en-US"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a:t>
            </a:r>
            <a:endParaRPr lang="ja-JP" altLang="en-US"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latin typeface="ＭＳ Ｐゴシック"/>
            </a:endParaRPr>
          </a:p>
        </p:txBody>
      </p:sp>
    </p:spTree>
    <p:extLst>
      <p:ext uri="{BB962C8B-B14F-4D97-AF65-F5344CB8AC3E}">
        <p14:creationId xmlns:p14="http://schemas.microsoft.com/office/powerpoint/2010/main" val="1136314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95536" y="1772816"/>
            <a:ext cx="7992888" cy="4401205"/>
          </a:xfrm>
          <a:prstGeom prst="rect">
            <a:avLst/>
          </a:prstGeom>
          <a:noFill/>
        </p:spPr>
        <p:txBody>
          <a:bodyPr wrap="square" rtlCol="0" anchor="t">
            <a:spAutoFit/>
          </a:bodyPr>
          <a:lstStyle/>
          <a:p>
            <a:pPr algn="l"/>
            <a:r>
              <a:rPr lang="en-US" altLang="ja-JP" sz="2800" dirty="0"/>
              <a:t>Check the books owned by </a:t>
            </a:r>
            <a:r>
              <a:rPr lang="en-US" altLang="ja-JP" sz="2800" dirty="0" smtClean="0"/>
              <a:t>Gifu </a:t>
            </a:r>
            <a:r>
              <a:rPr lang="en-US" altLang="ja-JP" sz="2800" dirty="0"/>
              <a:t>university using OPAC.</a:t>
            </a:r>
            <a:endParaRPr kumimoji="1" lang="en-US" altLang="ja-JP" sz="2800" dirty="0"/>
          </a:p>
          <a:p>
            <a:pPr algn="l"/>
            <a:r>
              <a:rPr kumimoji="1" lang="ja-JP" altLang="en-US" sz="800" dirty="0"/>
              <a:t>　</a:t>
            </a:r>
            <a:endParaRPr kumimoji="1" lang="en-US" altLang="ja-JP" sz="800" dirty="0"/>
          </a:p>
          <a:p>
            <a:pPr algn="l"/>
            <a:r>
              <a:rPr lang="ja-JP" altLang="en-US" sz="2400" dirty="0"/>
              <a:t>　</a:t>
            </a:r>
            <a:r>
              <a:rPr kumimoji="1" lang="ja-JP" altLang="en-US" sz="2400" dirty="0"/>
              <a:t>１、</a:t>
            </a:r>
            <a:r>
              <a:rPr kumimoji="1" lang="en-US" altLang="ja-JP" sz="2400" dirty="0"/>
              <a:t>Journals</a:t>
            </a:r>
            <a:r>
              <a:rPr kumimoji="1" lang="ja-JP" altLang="en-US" sz="2400" dirty="0"/>
              <a:t> </a:t>
            </a:r>
            <a:r>
              <a:rPr kumimoji="1" lang="en-US" altLang="ja-JP" sz="2400" dirty="0"/>
              <a:t>in</a:t>
            </a:r>
            <a:r>
              <a:rPr kumimoji="1" lang="ja-JP" altLang="en-US" sz="2400" dirty="0"/>
              <a:t> </a:t>
            </a:r>
            <a:r>
              <a:rPr kumimoji="1" lang="en-US" altLang="ja-JP" sz="2400" dirty="0"/>
              <a:t>library</a:t>
            </a:r>
          </a:p>
          <a:p>
            <a:pPr algn="l"/>
            <a:endParaRPr lang="en-US" altLang="ja-JP" sz="2400" dirty="0"/>
          </a:p>
          <a:p>
            <a:pPr algn="l"/>
            <a:r>
              <a:rPr lang="ja-JP" altLang="en-US" sz="2400" dirty="0"/>
              <a:t>　２</a:t>
            </a:r>
            <a:r>
              <a:rPr lang="ja-JP" altLang="en-US" sz="2400" dirty="0" smtClean="0"/>
              <a:t>、</a:t>
            </a:r>
            <a:r>
              <a:rPr lang="en-US" altLang="ja-JP" sz="2400" dirty="0" smtClean="0"/>
              <a:t>Electronic </a:t>
            </a:r>
            <a:r>
              <a:rPr lang="en-US" altLang="ja-JP" sz="2400" dirty="0" smtClean="0">
                <a:latin typeface="ＭＳ Ｐゴシック"/>
              </a:rPr>
              <a:t>journals</a:t>
            </a:r>
            <a:r>
              <a:rPr lang="ja-JP" altLang="en-US" sz="2400" dirty="0" smtClean="0">
                <a:latin typeface="ＭＳ Ｐゴシック"/>
              </a:rPr>
              <a:t> </a:t>
            </a:r>
            <a:r>
              <a:rPr lang="en-US" altLang="ja-JP" sz="2400" dirty="0">
                <a:latin typeface="ＭＳ Ｐゴシック"/>
              </a:rPr>
              <a:t>under</a:t>
            </a:r>
            <a:r>
              <a:rPr lang="ja-JP" altLang="en-US" sz="2400" dirty="0">
                <a:latin typeface="ＭＳ Ｐゴシック"/>
              </a:rPr>
              <a:t> </a:t>
            </a:r>
            <a:r>
              <a:rPr lang="en-US" altLang="ja-JP" sz="2400" dirty="0">
                <a:latin typeface="ＭＳ Ｐゴシック"/>
              </a:rPr>
              <a:t>contract</a:t>
            </a:r>
            <a:r>
              <a:rPr lang="ja-JP" altLang="en-US" sz="2400" dirty="0">
                <a:latin typeface="ＭＳ Ｐゴシック"/>
              </a:rPr>
              <a:t> </a:t>
            </a:r>
            <a:r>
              <a:rPr lang="en-US" altLang="ja-JP" sz="2400" dirty="0">
                <a:latin typeface="ＭＳ Ｐゴシック"/>
              </a:rPr>
              <a:t>with</a:t>
            </a:r>
            <a:r>
              <a:rPr lang="ja-JP" altLang="en-US" sz="2400" dirty="0">
                <a:latin typeface="ＭＳ Ｐゴシック"/>
              </a:rPr>
              <a:t> </a:t>
            </a:r>
            <a:r>
              <a:rPr lang="en-US" altLang="ja-JP" sz="2400" dirty="0">
                <a:latin typeface="ＭＳ Ｐゴシック"/>
              </a:rPr>
              <a:t>university</a:t>
            </a:r>
            <a:endParaRPr lang="ja-JP" altLang="en-US" sz="2400" dirty="0">
              <a:latin typeface="ＭＳ Ｐゴシック"/>
            </a:endParaRPr>
          </a:p>
          <a:p>
            <a:pPr algn="l"/>
            <a:endParaRPr lang="en-US" altLang="ja-JP" sz="2400" dirty="0"/>
          </a:p>
          <a:p>
            <a:pPr algn="l"/>
            <a:r>
              <a:rPr lang="ja-JP" altLang="en-US" sz="2400" dirty="0" smtClean="0">
                <a:latin typeface="ＭＳ Ｐゴシック"/>
              </a:rPr>
              <a:t>If </a:t>
            </a:r>
            <a:r>
              <a:rPr lang="en-US" altLang="ja-JP" sz="2400" dirty="0" smtClean="0">
                <a:latin typeface="ＭＳ Ｐゴシック"/>
              </a:rPr>
              <a:t>none</a:t>
            </a:r>
            <a:r>
              <a:rPr lang="ja-JP" altLang="en-US" sz="2400" dirty="0" smtClean="0">
                <a:latin typeface="ＭＳ Ｐゴシック"/>
              </a:rPr>
              <a:t> </a:t>
            </a:r>
            <a:r>
              <a:rPr lang="en-US" altLang="ja-JP" sz="2400" dirty="0">
                <a:latin typeface="ＭＳ Ｐゴシック"/>
              </a:rPr>
              <a:t>of</a:t>
            </a:r>
            <a:r>
              <a:rPr lang="ja-JP" altLang="en-US" sz="2400" dirty="0">
                <a:latin typeface="ＭＳ Ｐゴシック"/>
              </a:rPr>
              <a:t> </a:t>
            </a:r>
            <a:r>
              <a:rPr lang="en-US" altLang="ja-JP" sz="2400" dirty="0">
                <a:latin typeface="ＭＳ Ｐゴシック"/>
              </a:rPr>
              <a:t>them</a:t>
            </a:r>
            <a:r>
              <a:rPr lang="ja-JP" altLang="en-US" sz="2400" dirty="0">
                <a:latin typeface="ＭＳ Ｐゴシック"/>
              </a:rPr>
              <a:t> </a:t>
            </a:r>
            <a:r>
              <a:rPr lang="en-US" altLang="ja-JP" sz="2400" dirty="0" smtClean="0">
                <a:latin typeface="ＭＳ Ｐゴシック"/>
              </a:rPr>
              <a:t>works</a:t>
            </a:r>
            <a:endParaRPr lang="ja-JP" altLang="en-US" sz="2400" dirty="0"/>
          </a:p>
          <a:p>
            <a:pPr algn="l"/>
            <a:r>
              <a:rPr lang="ja-JP" altLang="en-US" sz="2400" dirty="0"/>
              <a:t>　３、</a:t>
            </a:r>
            <a:r>
              <a:rPr lang="ja-JP" altLang="en-US" sz="2400" dirty="0">
                <a:latin typeface="ＭＳ Ｐゴシック"/>
              </a:rPr>
              <a:t>Get it from </a:t>
            </a:r>
            <a:r>
              <a:rPr lang="en-US" altLang="ja-JP" sz="2400" dirty="0">
                <a:latin typeface="ＭＳ Ｐゴシック"/>
              </a:rPr>
              <a:t>outside</a:t>
            </a:r>
            <a:r>
              <a:rPr lang="ja-JP" altLang="en-US" sz="2400" dirty="0">
                <a:latin typeface="ＭＳ Ｐゴシック"/>
              </a:rPr>
              <a:t> </a:t>
            </a:r>
            <a:r>
              <a:rPr lang="en-US" altLang="ja-JP" sz="2400" dirty="0">
                <a:latin typeface="ＭＳ Ｐゴシック"/>
              </a:rPr>
              <a:t>of</a:t>
            </a:r>
            <a:r>
              <a:rPr lang="ja-JP" altLang="en-US" sz="2400" dirty="0">
                <a:latin typeface="ＭＳ Ｐゴシック"/>
              </a:rPr>
              <a:t> </a:t>
            </a:r>
            <a:r>
              <a:rPr lang="en-US" altLang="ja-JP" sz="2400" dirty="0">
                <a:latin typeface="ＭＳ Ｐゴシック"/>
              </a:rPr>
              <a:t>the</a:t>
            </a:r>
            <a:r>
              <a:rPr lang="ja-JP" altLang="en-US" sz="2400" dirty="0">
                <a:latin typeface="ＭＳ Ｐゴシック"/>
              </a:rPr>
              <a:t> </a:t>
            </a:r>
            <a:r>
              <a:rPr lang="en-US" altLang="ja-JP" sz="2400" dirty="0">
                <a:latin typeface="ＭＳ Ｐゴシック"/>
              </a:rPr>
              <a:t>university</a:t>
            </a:r>
            <a:endParaRPr lang="ja-JP" altLang="en-US" sz="2400" dirty="0">
              <a:latin typeface="ＭＳ Ｐゴシック"/>
            </a:endParaRPr>
          </a:p>
          <a:p>
            <a:pPr algn="l"/>
            <a:endParaRPr lang="en-US" altLang="ja-JP" sz="2400" dirty="0"/>
          </a:p>
          <a:p>
            <a:pPr algn="l"/>
            <a:r>
              <a:rPr lang="ja-JP" altLang="en-US" sz="2400" dirty="0">
                <a:latin typeface="ＭＳ Ｐゴシック"/>
              </a:rPr>
              <a:t>(Extra</a:t>
            </a:r>
            <a:r>
              <a:rPr lang="en-US" altLang="ja-JP" sz="2400" dirty="0">
                <a:latin typeface="ＭＳ Ｐゴシック"/>
              </a:rPr>
              <a:t>)Free</a:t>
            </a:r>
            <a:r>
              <a:rPr lang="ja-JP" altLang="en-US" sz="2400" dirty="0">
                <a:latin typeface="ＭＳ Ｐゴシック"/>
              </a:rPr>
              <a:t> </a:t>
            </a:r>
            <a:r>
              <a:rPr lang="en-US" altLang="ja-JP" sz="2400" dirty="0">
                <a:latin typeface="ＭＳ Ｐゴシック"/>
              </a:rPr>
              <a:t>journal</a:t>
            </a:r>
            <a:r>
              <a:rPr lang="ja-JP" altLang="en-US" sz="2400" dirty="0">
                <a:latin typeface="ＭＳ Ｐゴシック"/>
              </a:rPr>
              <a:t> is </a:t>
            </a:r>
            <a:r>
              <a:rPr lang="en-US" altLang="ja-JP" sz="2400" dirty="0" smtClean="0">
                <a:latin typeface="ＭＳ Ｐゴシック"/>
              </a:rPr>
              <a:t>also</a:t>
            </a:r>
            <a:r>
              <a:rPr lang="ja-JP" altLang="en-US" sz="2400" dirty="0" smtClean="0">
                <a:latin typeface="ＭＳ Ｐゴシック"/>
              </a:rPr>
              <a:t> </a:t>
            </a:r>
            <a:r>
              <a:rPr lang="ja-JP" altLang="en-US" sz="2400" dirty="0">
                <a:latin typeface="ＭＳ Ｐゴシック"/>
              </a:rPr>
              <a:t>available on the </a:t>
            </a:r>
            <a:r>
              <a:rPr lang="en-US" altLang="ja-JP" sz="2400" dirty="0">
                <a:latin typeface="ＭＳ Ｐゴシック"/>
              </a:rPr>
              <a:t>Internet</a:t>
            </a:r>
            <a:endParaRPr lang="en-US" altLang="ja-JP" sz="2400" dirty="0"/>
          </a:p>
          <a:p>
            <a:pPr algn="l"/>
            <a:r>
              <a:rPr lang="ja-JP" altLang="en-US" sz="2400" dirty="0"/>
              <a:t>　　→</a:t>
            </a:r>
            <a:r>
              <a:rPr lang="en-US" altLang="ja-JP" sz="2400" dirty="0"/>
              <a:t>Google Scholar</a:t>
            </a:r>
          </a:p>
        </p:txBody>
      </p:sp>
      <p:sp>
        <p:nvSpPr>
          <p:cNvPr id="3" name="テキスト ボックス 2"/>
          <p:cNvSpPr txBox="1"/>
          <p:nvPr/>
        </p:nvSpPr>
        <p:spPr>
          <a:xfrm>
            <a:off x="467544" y="416038"/>
            <a:ext cx="3744416" cy="646331"/>
          </a:xfrm>
          <a:prstGeom prst="rect">
            <a:avLst/>
          </a:prstGeom>
          <a:noFill/>
        </p:spPr>
        <p:txBody>
          <a:bodyPr wrap="square" rtlCol="0" anchor="t">
            <a:spAutoFit/>
          </a:bodyPr>
          <a:lstStyle/>
          <a:p>
            <a:pPr algn="l"/>
            <a:r>
              <a:rPr lang="ja-JP" altLang="en-US" sz="3600" dirty="0">
                <a:latin typeface="ＭＳ Ｐゴシック"/>
                <a:ea typeface="+mj-ea"/>
                <a:cs typeface="+mj-cs"/>
              </a:rPr>
              <a:t>Get </a:t>
            </a:r>
            <a:r>
              <a:rPr lang="en-US" altLang="ja-JP" sz="3600" dirty="0" smtClean="0">
                <a:latin typeface="ＭＳ Ｐゴシック"/>
                <a:ea typeface="+mj-ea"/>
                <a:cs typeface="+mj-cs"/>
              </a:rPr>
              <a:t>the</a:t>
            </a:r>
            <a:r>
              <a:rPr lang="ja-JP" altLang="en-US" sz="3600" dirty="0" smtClean="0">
                <a:latin typeface="ＭＳ Ｐゴシック"/>
                <a:ea typeface="+mj-ea"/>
                <a:cs typeface="+mj-cs"/>
              </a:rPr>
              <a:t> </a:t>
            </a:r>
            <a:r>
              <a:rPr lang="en-US" altLang="ja-JP" sz="3600" dirty="0">
                <a:latin typeface="ＭＳ Ｐゴシック"/>
                <a:ea typeface="+mj-ea"/>
                <a:cs typeface="+mj-cs"/>
              </a:rPr>
              <a:t>papers</a:t>
            </a:r>
          </a:p>
        </p:txBody>
      </p:sp>
      <p:sp>
        <p:nvSpPr>
          <p:cNvPr id="5" name="スライド番号プレースホルダー 4"/>
          <p:cNvSpPr>
            <a:spLocks noGrp="1"/>
          </p:cNvSpPr>
          <p:nvPr>
            <p:ph type="sldNum" sz="quarter" idx="12"/>
          </p:nvPr>
        </p:nvSpPr>
        <p:spPr/>
        <p:txBody>
          <a:bodyPr/>
          <a:lstStyle/>
          <a:p>
            <a:pPr>
              <a:defRPr/>
            </a:pPr>
            <a:fld id="{7E4C2F0D-65AB-46FF-9AEF-B0D8A4C6738D}" type="slidenum">
              <a:rPr lang="en-US" altLang="ja-JP" smtClean="0"/>
              <a:pPr>
                <a:defRPr/>
              </a:pPr>
              <a:t>22</a:t>
            </a:fld>
            <a:endParaRPr lang="en-US" altLang="ja-JP" dirty="0"/>
          </a:p>
        </p:txBody>
      </p:sp>
    </p:spTree>
    <p:extLst>
      <p:ext uri="{BB962C8B-B14F-4D97-AF65-F5344CB8AC3E}">
        <p14:creationId xmlns:p14="http://schemas.microsoft.com/office/powerpoint/2010/main" val="66019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35241" y="1480191"/>
            <a:ext cx="5547063" cy="5058721"/>
          </a:xfrm>
          <a:prstGeom prst="rect">
            <a:avLst/>
          </a:prstGeom>
          <a:ln>
            <a:solidFill>
              <a:schemeClr val="tx1"/>
            </a:solidFill>
          </a:ln>
        </p:spPr>
      </p:pic>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23</a:t>
            </a:fld>
            <a:endParaRPr lang="en-US" altLang="ja-JP" dirty="0"/>
          </a:p>
        </p:txBody>
      </p:sp>
      <p:sp>
        <p:nvSpPr>
          <p:cNvPr id="21506" name="Rectangle 2"/>
          <p:cNvSpPr>
            <a:spLocks noGrp="1" noChangeArrowheads="1"/>
          </p:cNvSpPr>
          <p:nvPr>
            <p:ph type="title" idx="4294967295"/>
          </p:nvPr>
        </p:nvSpPr>
        <p:spPr>
          <a:xfrm>
            <a:off x="0" y="122238"/>
            <a:ext cx="7543800" cy="1146175"/>
          </a:xfrm>
        </p:spPr>
        <p:txBody>
          <a:bodyPr anchor="ctr">
            <a:normAutofit fontScale="90000"/>
          </a:bodyPr>
          <a:lstStyle/>
          <a:p>
            <a:r>
              <a:rPr lang="ja-JP" altLang="en-US" sz="4000" dirty="0">
                <a:latin typeface="ＭＳ Ｐゴシック"/>
              </a:rPr>
              <a:t>L</a:t>
            </a:r>
            <a:r>
              <a:rPr lang="en-US" altLang="ja-JP" sz="4000" dirty="0">
                <a:latin typeface="ＭＳ Ｐゴシック"/>
              </a:rPr>
              <a:t>ibrary </a:t>
            </a:r>
            <a:r>
              <a:rPr lang="ja-JP" altLang="en-US" sz="4000" dirty="0">
                <a:latin typeface="ＭＳ Ｐゴシック"/>
              </a:rPr>
              <a:t>Book Sea</a:t>
            </a:r>
            <a:r>
              <a:rPr lang="en-US" altLang="ja-JP" sz="4000" dirty="0">
                <a:latin typeface="ＭＳ Ｐゴシック"/>
              </a:rPr>
              <a:t>rch</a:t>
            </a:r>
            <a:r>
              <a:rPr lang="ja-JP" altLang="en-US" sz="4000" dirty="0">
                <a:latin typeface="ＭＳ Ｐゴシック"/>
              </a:rPr>
              <a:t> </a:t>
            </a:r>
            <a:r>
              <a:rPr lang="en-US" altLang="ja-JP" sz="4000" dirty="0">
                <a:latin typeface="ＭＳ Ｐゴシック"/>
              </a:rPr>
              <a:t>Engine</a:t>
            </a:r>
            <a:r>
              <a:rPr lang="ja-JP" altLang="en-US" sz="4000" dirty="0"/>
              <a:t>（ＯＰＡＣ）</a:t>
            </a:r>
            <a:endParaRPr lang="en-US" altLang="ja-JP" sz="4000" dirty="0"/>
          </a:p>
        </p:txBody>
      </p:sp>
      <p:grpSp>
        <p:nvGrpSpPr>
          <p:cNvPr id="8" name="グループ化 7"/>
          <p:cNvGrpSpPr/>
          <p:nvPr/>
        </p:nvGrpSpPr>
        <p:grpSpPr>
          <a:xfrm>
            <a:off x="4290273" y="3105934"/>
            <a:ext cx="4752975" cy="3311525"/>
            <a:chOff x="4391024" y="2853357"/>
            <a:chExt cx="4752975" cy="3311525"/>
          </a:xfrm>
        </p:grpSpPr>
        <p:sp>
          <p:nvSpPr>
            <p:cNvPr id="21509" name="AutoShape 16"/>
            <p:cNvSpPr>
              <a:spLocks noChangeArrowheads="1"/>
            </p:cNvSpPr>
            <p:nvPr/>
          </p:nvSpPr>
          <p:spPr bwMode="auto">
            <a:xfrm>
              <a:off x="4391024" y="2853357"/>
              <a:ext cx="4752975" cy="3311525"/>
            </a:xfrm>
            <a:prstGeom prst="irregularSeal2">
              <a:avLst/>
            </a:prstGeom>
            <a:solidFill>
              <a:srgbClr val="FFFF99"/>
            </a:solidFill>
            <a:ln w="9525" algn="ctr">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1510" name="Text Box 14"/>
            <p:cNvSpPr txBox="1">
              <a:spLocks noChangeArrowheads="1"/>
            </p:cNvSpPr>
            <p:nvPr/>
          </p:nvSpPr>
          <p:spPr bwMode="auto">
            <a:xfrm>
              <a:off x="5678506" y="3628778"/>
              <a:ext cx="2879725" cy="2031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endParaRPr lang="en-US" altLang="ja-JP" b="1" dirty="0">
                <a:solidFill>
                  <a:srgbClr val="FF0000"/>
                </a:solidFill>
              </a:endParaRPr>
            </a:p>
            <a:p>
              <a:pPr algn="l" eaLnBrk="1" hangingPunct="1"/>
              <a:r>
                <a:rPr lang="ja-JP" altLang="en-US" dirty="0">
                  <a:latin typeface="ＭＳ Ｐゴシック"/>
                </a:rPr>
                <a:t>E</a:t>
              </a:r>
              <a:r>
                <a:rPr lang="en-US" altLang="ja-JP" dirty="0">
                  <a:latin typeface="ＭＳ Ｐゴシック"/>
                </a:rPr>
                <a:t>ffective</a:t>
              </a:r>
              <a:r>
                <a:rPr lang="ja-JP" altLang="en-US" dirty="0">
                  <a:latin typeface="ＭＳ Ｐゴシック"/>
                </a:rPr>
                <a:t> </a:t>
              </a:r>
              <a:r>
                <a:rPr lang="en-US" altLang="ja-JP" dirty="0">
                  <a:latin typeface="ＭＳ Ｐゴシック"/>
                </a:rPr>
                <a:t>items</a:t>
              </a:r>
              <a:r>
                <a:rPr lang="ja-JP" altLang="en-US" dirty="0">
                  <a:latin typeface="ＭＳ Ｐゴシック"/>
                </a:rPr>
                <a:t> </a:t>
              </a:r>
              <a:r>
                <a:rPr lang="en-US" altLang="ja-JP" dirty="0">
                  <a:latin typeface="ＭＳ Ｐゴシック"/>
                </a:rPr>
                <a:t>are</a:t>
              </a:r>
              <a:r>
                <a:rPr lang="ja-JP" altLang="en-US" dirty="0">
                  <a:latin typeface="ＭＳ Ｐゴシック"/>
                </a:rPr>
                <a:t>:</a:t>
              </a:r>
              <a:endParaRPr lang="ja-JP" altLang="en-US" dirty="0"/>
            </a:p>
            <a:p>
              <a:pPr algn="l" eaLnBrk="1" hangingPunct="1"/>
              <a:r>
                <a:rPr lang="ja-JP" altLang="en-US" dirty="0">
                  <a:solidFill>
                    <a:srgbClr val="FF0000"/>
                  </a:solidFill>
                </a:rPr>
                <a:t>・</a:t>
              </a:r>
              <a:r>
                <a:rPr lang="en-US" altLang="ja-JP" dirty="0">
                  <a:solidFill>
                    <a:srgbClr val="FF0000"/>
                  </a:solidFill>
                </a:rPr>
                <a:t>Title/word</a:t>
              </a:r>
              <a:r>
                <a:rPr lang="ja-JP" altLang="en-US" dirty="0">
                  <a:solidFill>
                    <a:srgbClr val="FF0000"/>
                  </a:solidFill>
                  <a:latin typeface="ＭＳ Ｐゴシック"/>
                </a:rPr>
                <a:t>(journal)</a:t>
              </a:r>
            </a:p>
            <a:p>
              <a:pPr algn="l" eaLnBrk="1" hangingPunct="1"/>
              <a:r>
                <a:rPr lang="ja-JP" altLang="en-US" dirty="0">
                  <a:solidFill>
                    <a:srgbClr val="FF0000"/>
                  </a:solidFill>
                </a:rPr>
                <a:t>・</a:t>
              </a:r>
              <a:r>
                <a:rPr lang="en-US" altLang="ja-JP" dirty="0">
                  <a:solidFill>
                    <a:srgbClr val="FF0000"/>
                  </a:solidFill>
                </a:rPr>
                <a:t>Full</a:t>
              </a:r>
              <a:r>
                <a:rPr lang="ja-JP" altLang="en-US" dirty="0">
                  <a:solidFill>
                    <a:srgbClr val="FF0000"/>
                  </a:solidFill>
                </a:rPr>
                <a:t> </a:t>
              </a:r>
              <a:r>
                <a:rPr lang="en-US" altLang="ja-JP" dirty="0">
                  <a:solidFill>
                    <a:srgbClr val="FF0000"/>
                  </a:solidFill>
                </a:rPr>
                <a:t>title</a:t>
              </a:r>
              <a:r>
                <a:rPr lang="ja-JP" altLang="en-US" dirty="0">
                  <a:solidFill>
                    <a:srgbClr val="FF0000"/>
                  </a:solidFill>
                  <a:latin typeface="ＭＳ Ｐゴシック"/>
                </a:rPr>
                <a:t>(journal)</a:t>
              </a:r>
            </a:p>
            <a:p>
              <a:pPr algn="l" eaLnBrk="1" hangingPunct="1"/>
              <a:r>
                <a:rPr lang="ja-JP" altLang="en-US" dirty="0" smtClean="0">
                  <a:solidFill>
                    <a:srgbClr val="FF0000"/>
                  </a:solidFill>
                </a:rPr>
                <a:t>・</a:t>
              </a:r>
              <a:r>
                <a:rPr lang="en-US" altLang="ja-JP" dirty="0" smtClean="0">
                  <a:solidFill>
                    <a:srgbClr val="FF0000"/>
                  </a:solidFill>
                </a:rPr>
                <a:t>Publisher</a:t>
              </a:r>
              <a:endParaRPr lang="ja-JP" altLang="en-US" dirty="0">
                <a:solidFill>
                  <a:srgbClr val="FF0000"/>
                </a:solidFill>
                <a:latin typeface="ＭＳ Ｐゴシック"/>
              </a:endParaRPr>
            </a:p>
            <a:p>
              <a:pPr algn="l" eaLnBrk="1" hangingPunct="1"/>
              <a:r>
                <a:rPr lang="ja-JP" altLang="en-US" dirty="0">
                  <a:solidFill>
                    <a:srgbClr val="FF0000"/>
                  </a:solidFill>
                </a:rPr>
                <a:t>・</a:t>
              </a:r>
              <a:r>
                <a:rPr lang="en-US" altLang="ja-JP" dirty="0">
                  <a:solidFill>
                    <a:srgbClr val="FF0000"/>
                  </a:solidFill>
                </a:rPr>
                <a:t>ISSN</a:t>
              </a:r>
            </a:p>
            <a:p>
              <a:pPr eaLnBrk="1" hangingPunct="1"/>
              <a:endParaRPr lang="ja-JP" altLang="en-US" b="1" dirty="0">
                <a:solidFill>
                  <a:srgbClr val="FF0000"/>
                </a:solidFill>
              </a:endParaRPr>
            </a:p>
          </p:txBody>
        </p:sp>
      </p:grpSp>
      <p:sp>
        <p:nvSpPr>
          <p:cNvPr id="5" name="テキスト ボックス 4"/>
          <p:cNvSpPr txBox="1"/>
          <p:nvPr/>
        </p:nvSpPr>
        <p:spPr>
          <a:xfrm>
            <a:off x="5019328" y="5781708"/>
            <a:ext cx="3595095" cy="646331"/>
          </a:xfrm>
          <a:prstGeom prst="rect">
            <a:avLst/>
          </a:prstGeom>
          <a:solidFill>
            <a:schemeClr val="bg1"/>
          </a:solidFill>
          <a:ln>
            <a:solidFill>
              <a:schemeClr val="tx1"/>
            </a:solidFill>
            <a:prstDash val="sysDot"/>
          </a:ln>
        </p:spPr>
        <p:txBody>
          <a:bodyPr wrap="square" rtlCol="0" anchor="t">
            <a:spAutoFit/>
          </a:bodyPr>
          <a:lstStyle/>
          <a:p>
            <a:pPr algn="l"/>
            <a:r>
              <a:rPr lang="en-US" altLang="ja-JP" sz="1200" dirty="0"/>
              <a:t>ISSN</a:t>
            </a:r>
            <a:r>
              <a:rPr lang="ja-JP" altLang="en-US" sz="1200" dirty="0"/>
              <a:t>：</a:t>
            </a:r>
            <a:endParaRPr lang="en-US" altLang="ja-JP" sz="1200" dirty="0"/>
          </a:p>
          <a:p>
            <a:pPr algn="l"/>
            <a:r>
              <a:rPr lang="en-US" altLang="ja-JP" sz="1200" dirty="0"/>
              <a:t>International Standard Serial Number.</a:t>
            </a:r>
          </a:p>
          <a:p>
            <a:pPr algn="l"/>
            <a:r>
              <a:rPr lang="ja-JP" altLang="en-US" sz="1200" dirty="0">
                <a:latin typeface="ＭＳ Ｐゴシック"/>
              </a:rPr>
              <a:t>ISSN </a:t>
            </a:r>
            <a:r>
              <a:rPr lang="en-US" altLang="ja-JP" sz="1200" dirty="0" smtClean="0">
                <a:latin typeface="ＭＳ Ｐゴシック"/>
              </a:rPr>
              <a:t>of Journals and</a:t>
            </a:r>
            <a:r>
              <a:rPr lang="ja-JP" altLang="en-US" sz="1200" dirty="0" smtClean="0">
                <a:latin typeface="ＭＳ Ｐゴシック"/>
              </a:rPr>
              <a:t> </a:t>
            </a:r>
            <a:r>
              <a:rPr lang="en-US" altLang="ja-JP" sz="1200" dirty="0">
                <a:latin typeface="ＭＳ Ｐゴシック"/>
              </a:rPr>
              <a:t>newsp</a:t>
            </a:r>
            <a:r>
              <a:rPr lang="ja-JP" altLang="en-US" sz="1200" dirty="0">
                <a:latin typeface="ＭＳ Ｐゴシック"/>
              </a:rPr>
              <a:t>ap</a:t>
            </a:r>
            <a:r>
              <a:rPr lang="en-US" altLang="ja-JP" sz="1200" dirty="0">
                <a:latin typeface="ＭＳ Ｐゴシック"/>
              </a:rPr>
              <a:t>ers</a:t>
            </a:r>
            <a:r>
              <a:rPr lang="ja-JP" altLang="en-US" sz="1200" dirty="0">
                <a:latin typeface="ＭＳ Ｐゴシック"/>
              </a:rPr>
              <a:t> </a:t>
            </a:r>
            <a:r>
              <a:rPr lang="en-US" altLang="ja-JP" sz="1200" dirty="0">
                <a:latin typeface="ＭＳ Ｐゴシック"/>
              </a:rPr>
              <a:t>are</a:t>
            </a:r>
            <a:r>
              <a:rPr lang="ja-JP" altLang="en-US" sz="1200" dirty="0">
                <a:latin typeface="ＭＳ Ｐゴシック"/>
              </a:rPr>
              <a:t> </a:t>
            </a:r>
            <a:r>
              <a:rPr lang="en-US" altLang="ja-JP" sz="1200" dirty="0">
                <a:latin typeface="ＭＳ Ｐゴシック"/>
              </a:rPr>
              <a:t>fixed</a:t>
            </a:r>
            <a:r>
              <a:rPr lang="ja-JP" altLang="en-US" sz="1200" dirty="0">
                <a:latin typeface="ＭＳ Ｐゴシック"/>
              </a:rPr>
              <a:t> </a:t>
            </a:r>
            <a:r>
              <a:rPr lang="en-US" altLang="ja-JP" sz="1200" dirty="0" smtClean="0">
                <a:latin typeface="ＭＳ Ｐゴシック"/>
              </a:rPr>
              <a:t>to </a:t>
            </a:r>
            <a:r>
              <a:rPr lang="ja-JP" altLang="en-US" sz="1200" dirty="0" smtClean="0">
                <a:latin typeface="ＭＳ Ｐゴシック"/>
              </a:rPr>
              <a:t>8 </a:t>
            </a:r>
            <a:r>
              <a:rPr lang="en-US" altLang="ja-JP" sz="1200" dirty="0">
                <a:latin typeface="ＭＳ Ｐゴシック"/>
              </a:rPr>
              <a:t>digits</a:t>
            </a:r>
            <a:r>
              <a:rPr lang="ja-JP" altLang="en-US" sz="1200" dirty="0">
                <a:latin typeface="ＭＳ Ｐゴシック"/>
              </a:rPr>
              <a:t>.</a:t>
            </a:r>
            <a:endParaRPr lang="ja-JP" altLang="en-US" sz="1200" dirty="0"/>
          </a:p>
        </p:txBody>
      </p:sp>
      <p:sp>
        <p:nvSpPr>
          <p:cNvPr id="16" name="正方形/長方形 15"/>
          <p:cNvSpPr/>
          <p:nvPr/>
        </p:nvSpPr>
        <p:spPr>
          <a:xfrm>
            <a:off x="851905" y="1001941"/>
            <a:ext cx="7226484" cy="400110"/>
          </a:xfrm>
          <a:prstGeom prst="rect">
            <a:avLst/>
          </a:prstGeom>
        </p:spPr>
        <p:txBody>
          <a:bodyPr wrap="square" anchor="t">
            <a:spAutoFit/>
          </a:bodyPr>
          <a:lstStyle/>
          <a:p>
            <a:pPr algn="l" eaLnBrk="1" hangingPunct="1"/>
            <a:r>
              <a:rPr lang="ja-JP" altLang="en-US" sz="2000" b="1" dirty="0">
                <a:solidFill>
                  <a:srgbClr val="FF0000"/>
                </a:solidFill>
                <a:latin typeface="ＭＳ Ｐゴシック"/>
              </a:rPr>
              <a:t>In</a:t>
            </a:r>
            <a:r>
              <a:rPr lang="en-US" altLang="ja-JP" sz="2000" b="1" dirty="0" smtClean="0">
                <a:solidFill>
                  <a:srgbClr val="FF0000"/>
                </a:solidFill>
                <a:latin typeface="ＭＳ Ｐゴシック"/>
              </a:rPr>
              <a:t>formation</a:t>
            </a:r>
            <a:r>
              <a:rPr lang="ja-JP" altLang="en-US" sz="2000" b="1" dirty="0" smtClean="0">
                <a:solidFill>
                  <a:srgbClr val="FF0000"/>
                </a:solidFill>
                <a:latin typeface="ＭＳ Ｐゴシック"/>
              </a:rPr>
              <a:t> </a:t>
            </a:r>
            <a:r>
              <a:rPr lang="en-US" altLang="ja-JP" sz="2000" b="1" dirty="0">
                <a:solidFill>
                  <a:srgbClr val="FF0000"/>
                </a:solidFill>
                <a:latin typeface="ＭＳ Ｐゴシック"/>
              </a:rPr>
              <a:t>such</a:t>
            </a:r>
            <a:r>
              <a:rPr lang="ja-JP" altLang="en-US" sz="2000" b="1" dirty="0">
                <a:solidFill>
                  <a:srgbClr val="FF0000"/>
                </a:solidFill>
                <a:latin typeface="ＭＳ Ｐゴシック"/>
              </a:rPr>
              <a:t> </a:t>
            </a:r>
            <a:r>
              <a:rPr lang="en-US" altLang="ja-JP" sz="2000" b="1" dirty="0">
                <a:solidFill>
                  <a:srgbClr val="FF0000"/>
                </a:solidFill>
                <a:latin typeface="ＭＳ Ｐゴシック"/>
              </a:rPr>
              <a:t>as </a:t>
            </a:r>
            <a:r>
              <a:rPr lang="ja-JP" altLang="en-US" sz="2000" b="1" dirty="0">
                <a:solidFill>
                  <a:srgbClr val="FF0000"/>
                </a:solidFill>
                <a:latin typeface="ＭＳ Ｐゴシック"/>
              </a:rPr>
              <a:t>ti</a:t>
            </a:r>
            <a:r>
              <a:rPr lang="en-US" altLang="ja-JP" sz="2000" b="1" dirty="0">
                <a:solidFill>
                  <a:srgbClr val="FF0000"/>
                </a:solidFill>
                <a:latin typeface="ＭＳ Ｐゴシック"/>
              </a:rPr>
              <a:t>tle</a:t>
            </a:r>
            <a:r>
              <a:rPr lang="ja-JP" altLang="en-US" sz="2000" b="1" dirty="0">
                <a:solidFill>
                  <a:srgbClr val="FF0000"/>
                </a:solidFill>
                <a:latin typeface="ＭＳ Ｐゴシック"/>
              </a:rPr>
              <a:t>, </a:t>
            </a:r>
            <a:r>
              <a:rPr lang="en-US" altLang="ja-JP" sz="2000" b="1" dirty="0">
                <a:solidFill>
                  <a:srgbClr val="FF0000"/>
                </a:solidFill>
                <a:latin typeface="ＭＳ Ｐゴシック"/>
              </a:rPr>
              <a:t>author</a:t>
            </a:r>
            <a:r>
              <a:rPr lang="ja-JP" altLang="en-US" sz="2000" b="1" dirty="0">
                <a:solidFill>
                  <a:srgbClr val="FF0000"/>
                </a:solidFill>
                <a:latin typeface="ＭＳ Ｐゴシック"/>
              </a:rPr>
              <a:t> </a:t>
            </a:r>
            <a:r>
              <a:rPr lang="en-US" altLang="ja-JP" sz="2000" b="1" dirty="0">
                <a:solidFill>
                  <a:srgbClr val="FF0000"/>
                </a:solidFill>
                <a:latin typeface="ＭＳ Ｐゴシック"/>
              </a:rPr>
              <a:t>and</a:t>
            </a:r>
            <a:r>
              <a:rPr lang="ja-JP" altLang="en-US" sz="2000" b="1" dirty="0">
                <a:solidFill>
                  <a:srgbClr val="FF0000"/>
                </a:solidFill>
                <a:latin typeface="ＭＳ Ｐゴシック"/>
              </a:rPr>
              <a:t> </a:t>
            </a:r>
            <a:r>
              <a:rPr lang="en-US" altLang="ja-JP" sz="2000" b="1" dirty="0">
                <a:solidFill>
                  <a:srgbClr val="FF0000"/>
                </a:solidFill>
                <a:latin typeface="ＭＳ Ｐゴシック"/>
              </a:rPr>
              <a:t>year</a:t>
            </a:r>
            <a:r>
              <a:rPr lang="ja-JP" altLang="en-US" sz="2000" b="1" dirty="0">
                <a:solidFill>
                  <a:srgbClr val="FF0000"/>
                </a:solidFill>
                <a:latin typeface="ＭＳ Ｐゴシック"/>
              </a:rPr>
              <a:t> </a:t>
            </a:r>
            <a:r>
              <a:rPr lang="en-US" altLang="ja-JP" sz="2000" b="1" dirty="0">
                <a:solidFill>
                  <a:srgbClr val="FF0000"/>
                </a:solidFill>
                <a:latin typeface="ＭＳ Ｐゴシック"/>
              </a:rPr>
              <a:t>are</a:t>
            </a:r>
            <a:r>
              <a:rPr lang="ja-JP" altLang="en-US" sz="2000" b="1" dirty="0">
                <a:solidFill>
                  <a:srgbClr val="FF0000"/>
                </a:solidFill>
                <a:latin typeface="ＭＳ Ｐゴシック"/>
              </a:rPr>
              <a:t> </a:t>
            </a:r>
            <a:r>
              <a:rPr lang="en-US" altLang="ja-JP" sz="2000" b="1" dirty="0">
                <a:solidFill>
                  <a:srgbClr val="FF0000"/>
                </a:solidFill>
                <a:latin typeface="ＭＳ Ｐゴシック"/>
              </a:rPr>
              <a:t>invalid here!</a:t>
            </a:r>
          </a:p>
        </p:txBody>
      </p:sp>
      <p:grpSp>
        <p:nvGrpSpPr>
          <p:cNvPr id="7" name="グループ化 6"/>
          <p:cNvGrpSpPr/>
          <p:nvPr/>
        </p:nvGrpSpPr>
        <p:grpSpPr>
          <a:xfrm>
            <a:off x="4716488" y="1876739"/>
            <a:ext cx="4602261" cy="2014259"/>
            <a:chOff x="4484798" y="1987634"/>
            <a:chExt cx="4602261" cy="2014259"/>
          </a:xfrm>
        </p:grpSpPr>
        <p:grpSp>
          <p:nvGrpSpPr>
            <p:cNvPr id="17" name="グループ化 16"/>
            <p:cNvGrpSpPr/>
            <p:nvPr/>
          </p:nvGrpSpPr>
          <p:grpSpPr>
            <a:xfrm>
              <a:off x="4484798" y="1987634"/>
              <a:ext cx="4602261" cy="2014259"/>
              <a:chOff x="4319295" y="1588157"/>
              <a:chExt cx="4602261" cy="1600438"/>
            </a:xfrm>
          </p:grpSpPr>
          <p:sp>
            <p:nvSpPr>
              <p:cNvPr id="21518" name="Text Box 8"/>
              <p:cNvSpPr txBox="1">
                <a:spLocks noChangeArrowheads="1"/>
              </p:cNvSpPr>
              <p:nvPr/>
            </p:nvSpPr>
            <p:spPr bwMode="auto">
              <a:xfrm>
                <a:off x="4319295" y="1588157"/>
                <a:ext cx="4602261" cy="1600438"/>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wrap="square">
                <a:no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r>
                  <a:rPr lang="ja-JP" altLang="en-US" sz="1400" b="1" dirty="0" smtClean="0">
                    <a:solidFill>
                      <a:srgbClr val="0000FF"/>
                    </a:solidFill>
                    <a:latin typeface="HG丸ｺﾞｼｯｸM-PRO" pitchFamily="50" charset="-128"/>
                    <a:ea typeface="HG丸ｺﾞｼｯｸM-PRO" pitchFamily="50" charset="-128"/>
                  </a:rPr>
                  <a:t>　</a:t>
                </a:r>
                <a:r>
                  <a:rPr lang="en-US" altLang="ja-JP" sz="1400" b="1" dirty="0" smtClean="0">
                    <a:solidFill>
                      <a:srgbClr val="0000FF"/>
                    </a:solidFill>
                    <a:latin typeface="HG丸ｺﾞｼｯｸM-PRO" pitchFamily="50" charset="-128"/>
                    <a:ea typeface="HG丸ｺﾞｼｯｸM-PRO" pitchFamily="50" charset="-128"/>
                  </a:rPr>
                  <a:t>Title</a:t>
                </a:r>
                <a:r>
                  <a:rPr lang="ja-JP" altLang="en-US" sz="1400" b="1" dirty="0">
                    <a:solidFill>
                      <a:srgbClr val="0000FF"/>
                    </a:solidFill>
                    <a:latin typeface="HG丸ｺﾞｼｯｸM-PRO" pitchFamily="50" charset="-128"/>
                    <a:ea typeface="HG丸ｺﾞｼｯｸM-PRO" pitchFamily="50" charset="-128"/>
                  </a:rPr>
                  <a:t>　　</a:t>
                </a:r>
                <a:r>
                  <a:rPr lang="ja-JP" altLang="en-US" sz="1400" b="1" dirty="0" smtClean="0">
                    <a:solidFill>
                      <a:srgbClr val="0000FF"/>
                    </a:solidFill>
                    <a:latin typeface="HG丸ｺﾞｼｯｸM-PRO" pitchFamily="50" charset="-128"/>
                    <a:ea typeface="HG丸ｺﾞｼｯｸM-PRO" pitchFamily="50" charset="-128"/>
                  </a:rPr>
                  <a:t>  ：</a:t>
                </a:r>
                <a:r>
                  <a:rPr lang="en-US" altLang="ja-JP" sz="1000" dirty="0">
                    <a:latin typeface="HG丸ｺﾞｼｯｸM-PRO" pitchFamily="50" charset="-128"/>
                    <a:ea typeface="HG丸ｺﾞｼｯｸM-PRO" pitchFamily="50" charset="-128"/>
                  </a:rPr>
                  <a:t>RAB-10 regulates glutamate receptor </a:t>
                </a:r>
                <a:r>
                  <a:rPr lang="ja-JP" altLang="en-US" sz="1000" dirty="0">
                    <a:latin typeface="HG丸ｺﾞｼｯｸM-PRO" pitchFamily="50" charset="-128"/>
                    <a:ea typeface="HG丸ｺﾞｼｯｸM-PRO" pitchFamily="50" charset="-128"/>
                  </a:rPr>
                  <a:t>・・・</a:t>
                </a:r>
                <a:endParaRPr lang="ja-JP" altLang="en-US" sz="1000" dirty="0">
                  <a:solidFill>
                    <a:srgbClr val="000000"/>
                  </a:solidFill>
                  <a:latin typeface="HG丸ｺﾞｼｯｸM-PRO" pitchFamily="50" charset="-128"/>
                  <a:ea typeface="HG丸ｺﾞｼｯｸM-PRO" pitchFamily="50" charset="-128"/>
                </a:endParaRPr>
              </a:p>
              <a:p>
                <a:pPr algn="l" eaLnBrk="1" hangingPunct="1"/>
                <a:r>
                  <a:rPr lang="ja-JP" altLang="en-US" sz="1400" b="1" dirty="0" smtClean="0">
                    <a:solidFill>
                      <a:srgbClr val="0000FF"/>
                    </a:solidFill>
                    <a:latin typeface="HG丸ｺﾞｼｯｸM-PRO" pitchFamily="50" charset="-128"/>
                    <a:ea typeface="HG丸ｺﾞｼｯｸM-PRO" pitchFamily="50" charset="-128"/>
                  </a:rPr>
                  <a:t>　</a:t>
                </a:r>
                <a:r>
                  <a:rPr lang="en-US" altLang="ja-JP" sz="1400" b="1" dirty="0" smtClean="0">
                    <a:solidFill>
                      <a:srgbClr val="0000FF"/>
                    </a:solidFill>
                    <a:latin typeface="HG丸ｺﾞｼｯｸM-PRO" pitchFamily="50" charset="-128"/>
                    <a:ea typeface="HG丸ｺﾞｼｯｸM-PRO" pitchFamily="50" charset="-128"/>
                  </a:rPr>
                  <a:t>Author    </a:t>
                </a:r>
                <a:r>
                  <a:rPr lang="ja-JP" altLang="en-US" sz="1400" b="1" dirty="0" smtClean="0">
                    <a:solidFill>
                      <a:srgbClr val="0000FF"/>
                    </a:solidFill>
                    <a:latin typeface="HG丸ｺﾞｼｯｸM-PRO" pitchFamily="50" charset="-128"/>
                    <a:ea typeface="HG丸ｺﾞｼｯｸM-PRO" pitchFamily="50" charset="-128"/>
                  </a:rPr>
                  <a:t>：</a:t>
                </a:r>
                <a:r>
                  <a:rPr lang="en-US" altLang="ja-JP" sz="1200" dirty="0">
                    <a:solidFill>
                      <a:srgbClr val="000000"/>
                    </a:solidFill>
                    <a:latin typeface="HG丸ｺﾞｼｯｸM-PRO" pitchFamily="50" charset="-128"/>
                    <a:ea typeface="HG丸ｺﾞｼｯｸM-PRO" pitchFamily="50" charset="-128"/>
                  </a:rPr>
                  <a:t>Glodowski DR, Chen CCH</a:t>
                </a:r>
                <a:r>
                  <a:rPr lang="ja-JP" altLang="en-US" sz="1200" dirty="0">
                    <a:solidFill>
                      <a:srgbClr val="000000"/>
                    </a:solidFill>
                    <a:latin typeface="HG丸ｺﾞｼｯｸM-PRO" pitchFamily="50" charset="-128"/>
                    <a:ea typeface="HG丸ｺﾞｼｯｸM-PRO" pitchFamily="50" charset="-128"/>
                  </a:rPr>
                  <a:t>ほか</a:t>
                </a:r>
              </a:p>
              <a:p>
                <a:pPr algn="l" eaLnBrk="1" hangingPunct="1"/>
                <a:r>
                  <a:rPr lang="ja-JP" altLang="en-US" sz="1400" b="1" dirty="0" smtClean="0">
                    <a:solidFill>
                      <a:srgbClr val="FF0000"/>
                    </a:solidFill>
                    <a:latin typeface="HG丸ｺﾞｼｯｸM-PRO" pitchFamily="50" charset="-128"/>
                    <a:ea typeface="HG丸ｺﾞｼｯｸM-PRO" pitchFamily="50" charset="-128"/>
                  </a:rPr>
                  <a:t>○</a:t>
                </a:r>
                <a:r>
                  <a:rPr lang="en-US" altLang="ja-JP" sz="1400" b="1" dirty="0" smtClean="0">
                    <a:solidFill>
                      <a:srgbClr val="0000FF"/>
                    </a:solidFill>
                    <a:latin typeface="HG丸ｺﾞｼｯｸM-PRO" pitchFamily="50" charset="-128"/>
                    <a:ea typeface="HG丸ｺﾞｼｯｸM-PRO" pitchFamily="50" charset="-128"/>
                  </a:rPr>
                  <a:t>Journal</a:t>
                </a:r>
                <a:r>
                  <a:rPr lang="ja-JP" altLang="en-US" sz="1400" b="1" dirty="0">
                    <a:solidFill>
                      <a:srgbClr val="0000FF"/>
                    </a:solidFill>
                    <a:latin typeface="HG丸ｺﾞｼｯｸM-PRO" pitchFamily="50" charset="-128"/>
                    <a:ea typeface="HG丸ｺﾞｼｯｸM-PRO" pitchFamily="50" charset="-128"/>
                  </a:rPr>
                  <a:t>　</a:t>
                </a:r>
                <a:r>
                  <a:rPr lang="ja-JP" altLang="en-US" sz="1400" b="1" dirty="0" smtClean="0">
                    <a:solidFill>
                      <a:srgbClr val="0000FF"/>
                    </a:solidFill>
                    <a:latin typeface="HG丸ｺﾞｼｯｸM-PRO" pitchFamily="50" charset="-128"/>
                    <a:ea typeface="HG丸ｺﾞｼｯｸM-PRO" pitchFamily="50" charset="-128"/>
                  </a:rPr>
                  <a:t>：</a:t>
                </a:r>
                <a:r>
                  <a:rPr lang="en-US" altLang="ja-JP" sz="1200" dirty="0">
                    <a:solidFill>
                      <a:srgbClr val="000000"/>
                    </a:solidFill>
                    <a:latin typeface="HG丸ｺﾞｼｯｸM-PRO" pitchFamily="50" charset="-128"/>
                    <a:ea typeface="HG丸ｺﾞｼｯｸM-PRO" pitchFamily="50" charset="-128"/>
                  </a:rPr>
                  <a:t>MOLECULAR BIOLOGY OF THE </a:t>
                </a:r>
                <a:r>
                  <a:rPr lang="en-US" altLang="ja-JP" sz="1200" dirty="0" smtClean="0">
                    <a:solidFill>
                      <a:srgbClr val="000000"/>
                    </a:solidFill>
                    <a:latin typeface="HG丸ｺﾞｼｯｸM-PRO" pitchFamily="50" charset="-128"/>
                    <a:ea typeface="HG丸ｺﾞｼｯｸM-PRO" pitchFamily="50" charset="-128"/>
                  </a:rPr>
                  <a:t>CELL</a:t>
                </a:r>
                <a:endParaRPr lang="ja-JP" altLang="en-US" sz="1200" dirty="0">
                  <a:solidFill>
                    <a:srgbClr val="000000"/>
                  </a:solidFill>
                  <a:latin typeface="HG丸ｺﾞｼｯｸM-PRO" pitchFamily="50" charset="-128"/>
                  <a:ea typeface="HG丸ｺﾞｼｯｸM-PRO" pitchFamily="50" charset="-128"/>
                </a:endParaRPr>
              </a:p>
              <a:p>
                <a:pPr algn="l" eaLnBrk="1" hangingPunct="1"/>
                <a:r>
                  <a:rPr lang="ja-JP" altLang="en-US" sz="1400" b="1" dirty="0" smtClean="0">
                    <a:solidFill>
                      <a:srgbClr val="FF0000"/>
                    </a:solidFill>
                    <a:latin typeface="HG丸ｺﾞｼｯｸM-PRO" pitchFamily="50" charset="-128"/>
                    <a:ea typeface="HG丸ｺﾞｼｯｸM-PRO" pitchFamily="50" charset="-128"/>
                  </a:rPr>
                  <a:t>○</a:t>
                </a:r>
                <a:r>
                  <a:rPr lang="en-US" altLang="ja-JP" sz="1400" b="1" dirty="0" smtClean="0">
                    <a:solidFill>
                      <a:srgbClr val="0000FF"/>
                    </a:solidFill>
                    <a:latin typeface="HG丸ｺﾞｼｯｸM-PRO" pitchFamily="50" charset="-128"/>
                    <a:ea typeface="HG丸ｺﾞｼｯｸM-PRO" pitchFamily="50" charset="-128"/>
                  </a:rPr>
                  <a:t>Publisher</a:t>
                </a:r>
                <a:r>
                  <a:rPr lang="ja-JP" altLang="en-US" sz="1400" b="1" dirty="0" smtClean="0">
                    <a:solidFill>
                      <a:srgbClr val="0000FF"/>
                    </a:solidFill>
                    <a:latin typeface="HG丸ｺﾞｼｯｸM-PRO" pitchFamily="50" charset="-128"/>
                    <a:ea typeface="HG丸ｺﾞｼｯｸM-PRO" pitchFamily="50" charset="-128"/>
                  </a:rPr>
                  <a:t>：</a:t>
                </a:r>
                <a:r>
                  <a:rPr lang="en-US" altLang="ja-JP" sz="1400" dirty="0" smtClean="0">
                    <a:solidFill>
                      <a:srgbClr val="000000"/>
                    </a:solidFill>
                    <a:latin typeface="HG丸ｺﾞｼｯｸM-PRO" pitchFamily="50" charset="-128"/>
                    <a:ea typeface="HG丸ｺﾞｼｯｸM-PRO" pitchFamily="50" charset="-128"/>
                  </a:rPr>
                  <a:t>AMER </a:t>
                </a:r>
                <a:r>
                  <a:rPr lang="en-US" altLang="ja-JP" sz="1400" dirty="0">
                    <a:solidFill>
                      <a:srgbClr val="000000"/>
                    </a:solidFill>
                    <a:latin typeface="HG丸ｺﾞｼｯｸM-PRO" pitchFamily="50" charset="-128"/>
                    <a:ea typeface="HG丸ｺﾞｼｯｸM-PRO" pitchFamily="50" charset="-128"/>
                  </a:rPr>
                  <a:t>SOC CELL BIOLOGY </a:t>
                </a:r>
                <a:endParaRPr lang="ja-JP" altLang="en-US" sz="1400" dirty="0">
                  <a:solidFill>
                    <a:srgbClr val="000000"/>
                  </a:solidFill>
                  <a:latin typeface="HG丸ｺﾞｼｯｸM-PRO" pitchFamily="50" charset="-128"/>
                  <a:ea typeface="HG丸ｺﾞｼｯｸM-PRO" pitchFamily="50" charset="-128"/>
                </a:endParaRPr>
              </a:p>
              <a:p>
                <a:pPr algn="l" eaLnBrk="1" hangingPunct="1"/>
                <a:r>
                  <a:rPr lang="ja-JP" altLang="en-US" sz="1400" b="1" dirty="0" smtClean="0">
                    <a:solidFill>
                      <a:srgbClr val="0000FF"/>
                    </a:solidFill>
                    <a:latin typeface="HG丸ｺﾞｼｯｸM-PRO" pitchFamily="50" charset="-128"/>
                    <a:ea typeface="HG丸ｺﾞｼｯｸM-PRO" pitchFamily="50" charset="-128"/>
                  </a:rPr>
                  <a:t>　</a:t>
                </a:r>
                <a:r>
                  <a:rPr lang="en-US" altLang="ja-JP" sz="1400" b="1" dirty="0" smtClean="0">
                    <a:solidFill>
                      <a:srgbClr val="0000FF"/>
                    </a:solidFill>
                    <a:latin typeface="HG丸ｺﾞｼｯｸM-PRO" pitchFamily="50" charset="-128"/>
                    <a:ea typeface="HG丸ｺﾞｼｯｸM-PRO" pitchFamily="50" charset="-128"/>
                  </a:rPr>
                  <a:t>Volume</a:t>
                </a:r>
                <a:r>
                  <a:rPr lang="ja-JP" altLang="en-US" sz="1400" b="1" dirty="0" smtClean="0">
                    <a:solidFill>
                      <a:srgbClr val="0000FF"/>
                    </a:solidFill>
                    <a:latin typeface="HG丸ｺﾞｼｯｸM-PRO" pitchFamily="50" charset="-128"/>
                    <a:ea typeface="HG丸ｺﾞｼｯｸM-PRO" pitchFamily="50" charset="-128"/>
                  </a:rPr>
                  <a:t>　：</a:t>
                </a:r>
                <a:r>
                  <a:rPr lang="en-US" altLang="ja-JP" sz="1200" dirty="0">
                    <a:solidFill>
                      <a:srgbClr val="000000"/>
                    </a:solidFill>
                    <a:latin typeface="HG丸ｺﾞｼｯｸM-PRO" pitchFamily="50" charset="-128"/>
                    <a:ea typeface="HG丸ｺﾞｼｯｸM-PRO" pitchFamily="50" charset="-128"/>
                  </a:rPr>
                  <a:t>18(11)</a:t>
                </a:r>
              </a:p>
              <a:p>
                <a:pPr algn="l" eaLnBrk="1" hangingPunct="1"/>
                <a:r>
                  <a:rPr lang="ja-JP" altLang="en-US" sz="1400" b="1" dirty="0" smtClean="0">
                    <a:solidFill>
                      <a:srgbClr val="0000FF"/>
                    </a:solidFill>
                    <a:latin typeface="HG丸ｺﾞｼｯｸM-PRO" pitchFamily="50" charset="-128"/>
                    <a:ea typeface="HG丸ｺﾞｼｯｸM-PRO" pitchFamily="50" charset="-128"/>
                  </a:rPr>
                  <a:t>　</a:t>
                </a:r>
                <a:r>
                  <a:rPr lang="en-US" altLang="ja-JP" sz="1400" b="1" dirty="0" smtClean="0">
                    <a:solidFill>
                      <a:srgbClr val="0000FF"/>
                    </a:solidFill>
                    <a:latin typeface="HG丸ｺﾞｼｯｸM-PRO" pitchFamily="50" charset="-128"/>
                    <a:ea typeface="HG丸ｺﾞｼｯｸM-PRO" pitchFamily="50" charset="-128"/>
                  </a:rPr>
                  <a:t>Page       </a:t>
                </a:r>
                <a:r>
                  <a:rPr lang="ja-JP" altLang="en-US" sz="1400" b="1" dirty="0" smtClean="0">
                    <a:solidFill>
                      <a:srgbClr val="0000FF"/>
                    </a:solidFill>
                    <a:latin typeface="HG丸ｺﾞｼｯｸM-PRO" pitchFamily="50" charset="-128"/>
                    <a:ea typeface="HG丸ｺﾞｼｯｸM-PRO" pitchFamily="50" charset="-128"/>
                  </a:rPr>
                  <a:t>：</a:t>
                </a:r>
                <a:r>
                  <a:rPr lang="en-US" altLang="ja-JP" sz="1200" dirty="0">
                    <a:solidFill>
                      <a:srgbClr val="000000"/>
                    </a:solidFill>
                    <a:latin typeface="HG丸ｺﾞｼｯｸM-PRO" pitchFamily="50" charset="-128"/>
                    <a:ea typeface="HG丸ｺﾞｼｯｸM-PRO" pitchFamily="50" charset="-128"/>
                  </a:rPr>
                  <a:t>4387-4396</a:t>
                </a:r>
              </a:p>
              <a:p>
                <a:pPr algn="l" eaLnBrk="1" hangingPunct="1"/>
                <a:r>
                  <a:rPr lang="ja-JP" altLang="en-US" sz="1400" b="1" dirty="0" smtClean="0">
                    <a:solidFill>
                      <a:srgbClr val="0000FF"/>
                    </a:solidFill>
                    <a:latin typeface="HG丸ｺﾞｼｯｸM-PRO" pitchFamily="50" charset="-128"/>
                    <a:ea typeface="HG丸ｺﾞｼｯｸM-PRO" pitchFamily="50" charset="-128"/>
                  </a:rPr>
                  <a:t>　</a:t>
                </a:r>
                <a:r>
                  <a:rPr lang="en-US" altLang="ja-JP" sz="1400" b="1" dirty="0" smtClean="0">
                    <a:solidFill>
                      <a:srgbClr val="0000FF"/>
                    </a:solidFill>
                    <a:latin typeface="HG丸ｺﾞｼｯｸM-PRO" pitchFamily="50" charset="-128"/>
                    <a:ea typeface="HG丸ｺﾞｼｯｸM-PRO" pitchFamily="50" charset="-128"/>
                  </a:rPr>
                  <a:t>Year        </a:t>
                </a:r>
                <a:r>
                  <a:rPr lang="ja-JP" altLang="en-US" sz="1400" b="1" dirty="0" smtClean="0">
                    <a:solidFill>
                      <a:srgbClr val="0000FF"/>
                    </a:solidFill>
                    <a:latin typeface="HG丸ｺﾞｼｯｸM-PRO" pitchFamily="50" charset="-128"/>
                    <a:ea typeface="HG丸ｺﾞｼｯｸM-PRO" pitchFamily="50" charset="-128"/>
                  </a:rPr>
                  <a:t>：</a:t>
                </a:r>
                <a:r>
                  <a:rPr lang="en-US" altLang="ja-JP" sz="1200" dirty="0">
                    <a:solidFill>
                      <a:srgbClr val="000000"/>
                    </a:solidFill>
                    <a:latin typeface="HG丸ｺﾞｼｯｸM-PRO" pitchFamily="50" charset="-128"/>
                    <a:ea typeface="HG丸ｺﾞｼｯｸM-PRO" pitchFamily="50" charset="-128"/>
                  </a:rPr>
                  <a:t>NOV 2007 </a:t>
                </a:r>
                <a:endParaRPr lang="en-US" altLang="ja-JP" sz="1200" dirty="0" smtClean="0">
                  <a:solidFill>
                    <a:srgbClr val="000000"/>
                  </a:solidFill>
                  <a:latin typeface="HG丸ｺﾞｼｯｸM-PRO" pitchFamily="50" charset="-128"/>
                  <a:ea typeface="HG丸ｺﾞｼｯｸM-PRO" pitchFamily="50" charset="-128"/>
                </a:endParaRPr>
              </a:p>
              <a:p>
                <a:pPr algn="l" eaLnBrk="1" hangingPunct="1"/>
                <a:r>
                  <a:rPr lang="ja-JP" altLang="en-US" sz="1400" b="1" dirty="0" smtClean="0">
                    <a:solidFill>
                      <a:srgbClr val="FF0000"/>
                    </a:solidFill>
                    <a:latin typeface="HG丸ｺﾞｼｯｸM-PRO" pitchFamily="50" charset="-128"/>
                    <a:ea typeface="HG丸ｺﾞｼｯｸM-PRO" pitchFamily="50" charset="-128"/>
                  </a:rPr>
                  <a:t>○</a:t>
                </a:r>
                <a:r>
                  <a:rPr lang="ja-JP" altLang="en-US" sz="1200" dirty="0" smtClean="0">
                    <a:solidFill>
                      <a:srgbClr val="000000"/>
                    </a:solidFill>
                    <a:latin typeface="HG丸ｺﾞｼｯｸM-PRO" pitchFamily="50" charset="-128"/>
                    <a:ea typeface="HG丸ｺﾞｼｯｸM-PRO" pitchFamily="50" charset="-128"/>
                  </a:rPr>
                  <a:t> </a:t>
                </a:r>
                <a:r>
                  <a:rPr lang="en-US" altLang="ja-JP" sz="1400" b="1" dirty="0" smtClean="0">
                    <a:solidFill>
                      <a:srgbClr val="0000FF"/>
                    </a:solidFill>
                    <a:latin typeface="HG丸ｺﾞｼｯｸM-PRO" pitchFamily="50" charset="-128"/>
                    <a:ea typeface="HG丸ｺﾞｼｯｸM-PRO" pitchFamily="50" charset="-128"/>
                  </a:rPr>
                  <a:t>ISSN</a:t>
                </a:r>
                <a:r>
                  <a:rPr lang="en-US" altLang="ja-JP" sz="1200" dirty="0" smtClean="0">
                    <a:solidFill>
                      <a:srgbClr val="000000"/>
                    </a:solidFill>
                    <a:latin typeface="HG丸ｺﾞｼｯｸM-PRO" pitchFamily="50" charset="-128"/>
                    <a:ea typeface="HG丸ｺﾞｼｯｸM-PRO" pitchFamily="50" charset="-128"/>
                  </a:rPr>
                  <a:t> </a:t>
                </a:r>
                <a:r>
                  <a:rPr lang="ja-JP" altLang="en-US" sz="1200" dirty="0" smtClean="0">
                    <a:solidFill>
                      <a:srgbClr val="000000"/>
                    </a:solidFill>
                    <a:latin typeface="HG丸ｺﾞｼｯｸM-PRO" pitchFamily="50" charset="-128"/>
                    <a:ea typeface="HG丸ｺﾞｼｯｸM-PRO" pitchFamily="50" charset="-128"/>
                  </a:rPr>
                  <a:t>　　</a:t>
                </a:r>
                <a:r>
                  <a:rPr lang="ja-JP" altLang="en-US" sz="1200" b="1" dirty="0" smtClean="0">
                    <a:solidFill>
                      <a:srgbClr val="0000FF"/>
                    </a:solidFill>
                    <a:latin typeface="HG丸ｺﾞｼｯｸM-PRO" pitchFamily="50" charset="-128"/>
                    <a:ea typeface="HG丸ｺﾞｼｯｸM-PRO" pitchFamily="50" charset="-128"/>
                  </a:rPr>
                  <a:t> ：</a:t>
                </a:r>
                <a:r>
                  <a:rPr lang="en-US" altLang="ja-JP" sz="1200" dirty="0" smtClean="0">
                    <a:latin typeface="HG丸ｺﾞｼｯｸM-PRO" pitchFamily="50" charset="-128"/>
                    <a:ea typeface="HG丸ｺﾞｼｯｸM-PRO" pitchFamily="50" charset="-128"/>
                  </a:rPr>
                  <a:t>1059-1524</a:t>
                </a:r>
                <a:endParaRPr lang="en-US" altLang="ja-JP" sz="1200" dirty="0">
                  <a:latin typeface="HG丸ｺﾞｼｯｸM-PRO" pitchFamily="50" charset="-128"/>
                  <a:ea typeface="HG丸ｺﾞｼｯｸM-PRO" pitchFamily="50" charset="-128"/>
                </a:endParaRPr>
              </a:p>
            </p:txBody>
          </p:sp>
          <p:cxnSp>
            <p:nvCxnSpPr>
              <p:cNvPr id="6" name="直線コネクタ 5"/>
              <p:cNvCxnSpPr/>
              <p:nvPr/>
            </p:nvCxnSpPr>
            <p:spPr bwMode="auto">
              <a:xfrm>
                <a:off x="4575125" y="2139462"/>
                <a:ext cx="4032448" cy="0"/>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コネクタ 20"/>
              <p:cNvCxnSpPr/>
              <p:nvPr/>
            </p:nvCxnSpPr>
            <p:spPr bwMode="auto">
              <a:xfrm>
                <a:off x="4564573" y="2300412"/>
                <a:ext cx="3557881" cy="0"/>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8" name="直線コネクタ 17"/>
            <p:cNvCxnSpPr/>
            <p:nvPr/>
          </p:nvCxnSpPr>
          <p:spPr bwMode="auto">
            <a:xfrm>
              <a:off x="4752592" y="3761608"/>
              <a:ext cx="2122934" cy="0"/>
            </a:xfrm>
            <a:prstGeom prst="lin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 name="角丸四角形 8"/>
          <p:cNvSpPr/>
          <p:nvPr/>
        </p:nvSpPr>
        <p:spPr>
          <a:xfrm>
            <a:off x="467544" y="3060124"/>
            <a:ext cx="312353" cy="1528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467544" y="3424754"/>
            <a:ext cx="444301" cy="1618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角丸四角形 25"/>
          <p:cNvSpPr/>
          <p:nvPr/>
        </p:nvSpPr>
        <p:spPr>
          <a:xfrm>
            <a:off x="467544" y="4018922"/>
            <a:ext cx="444301" cy="1618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角丸四角形 26"/>
          <p:cNvSpPr/>
          <p:nvPr/>
        </p:nvSpPr>
        <p:spPr>
          <a:xfrm>
            <a:off x="683568" y="4311614"/>
            <a:ext cx="345761" cy="19750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03386" y="2799321"/>
            <a:ext cx="4637797" cy="3739591"/>
          </a:xfrm>
          <a:prstGeom prst="rect">
            <a:avLst/>
          </a:prstGeom>
          <a:ln>
            <a:solidFill>
              <a:schemeClr val="tx1"/>
            </a:solidFill>
          </a:ln>
        </p:spPr>
      </p:pic>
      <p:pic>
        <p:nvPicPr>
          <p:cNvPr id="8" name="図 7"/>
          <p:cNvPicPr>
            <a:picLocks noChangeAspect="1"/>
          </p:cNvPicPr>
          <p:nvPr/>
        </p:nvPicPr>
        <p:blipFill>
          <a:blip r:embed="rId4"/>
          <a:stretch>
            <a:fillRect/>
          </a:stretch>
        </p:blipFill>
        <p:spPr>
          <a:xfrm>
            <a:off x="4337647" y="3604384"/>
            <a:ext cx="4636960" cy="3137968"/>
          </a:xfrm>
          <a:prstGeom prst="rect">
            <a:avLst/>
          </a:prstGeom>
          <a:ln>
            <a:solidFill>
              <a:schemeClr val="tx1"/>
            </a:solidFill>
          </a:ln>
        </p:spPr>
      </p:pic>
      <p:sp>
        <p:nvSpPr>
          <p:cNvPr id="2" name="スライド番号プレースホルダー 1"/>
          <p:cNvSpPr>
            <a:spLocks noGrp="1"/>
          </p:cNvSpPr>
          <p:nvPr>
            <p:ph type="sldNum" sz="quarter" idx="12"/>
          </p:nvPr>
        </p:nvSpPr>
        <p:spPr/>
        <p:txBody>
          <a:bodyPr/>
          <a:lstStyle/>
          <a:p>
            <a:pPr>
              <a:defRPr/>
            </a:pPr>
            <a:fld id="{7E4C2F0D-65AB-46FF-9AEF-B0D8A4C6738D}" type="slidenum">
              <a:rPr lang="en-US" altLang="ja-JP" smtClean="0"/>
              <a:pPr>
                <a:defRPr/>
              </a:pPr>
              <a:t>24</a:t>
            </a:fld>
            <a:endParaRPr lang="en-US" altLang="ja-JP" dirty="0"/>
          </a:p>
        </p:txBody>
      </p:sp>
      <p:sp>
        <p:nvSpPr>
          <p:cNvPr id="6" name="Rectangle 2"/>
          <p:cNvSpPr txBox="1">
            <a:spLocks noChangeArrowheads="1"/>
          </p:cNvSpPr>
          <p:nvPr/>
        </p:nvSpPr>
        <p:spPr bwMode="auto">
          <a:xfrm>
            <a:off x="470822" y="29926"/>
            <a:ext cx="8490387" cy="935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algn="ctr"/>
            <a:r>
              <a:rPr lang="en-US" altLang="ja-JP" sz="3600" dirty="0">
                <a:solidFill>
                  <a:schemeClr val="tx1"/>
                </a:solidFill>
                <a:latin typeface="ＭＳ Ｐゴシック"/>
              </a:rPr>
              <a:t>Library Book</a:t>
            </a:r>
            <a:r>
              <a:rPr lang="ja-JP" altLang="en-US" sz="3600" dirty="0">
                <a:solidFill>
                  <a:schemeClr val="tx1"/>
                </a:solidFill>
                <a:latin typeface="ＭＳ Ｐゴシック"/>
              </a:rPr>
              <a:t> </a:t>
            </a:r>
            <a:r>
              <a:rPr lang="en-US" altLang="ja-JP" sz="3600" dirty="0">
                <a:solidFill>
                  <a:schemeClr val="tx1"/>
                </a:solidFill>
                <a:latin typeface="ＭＳ Ｐゴシック"/>
              </a:rPr>
              <a:t>Search</a:t>
            </a:r>
            <a:r>
              <a:rPr lang="ja-JP" altLang="en-US" sz="3600" dirty="0">
                <a:solidFill>
                  <a:schemeClr val="tx1"/>
                </a:solidFill>
                <a:latin typeface="ＭＳ Ｐゴシック"/>
              </a:rPr>
              <a:t> </a:t>
            </a:r>
            <a:r>
              <a:rPr lang="en-US" altLang="ja-JP" sz="3600" dirty="0">
                <a:solidFill>
                  <a:schemeClr val="tx1"/>
                </a:solidFill>
                <a:latin typeface="ＭＳ Ｐゴシック"/>
              </a:rPr>
              <a:t>Engine</a:t>
            </a:r>
            <a:r>
              <a:rPr lang="ja-JP" altLang="en-US" sz="3600" dirty="0">
                <a:solidFill>
                  <a:schemeClr val="tx1"/>
                </a:solidFill>
                <a:latin typeface="ＭＳ Ｐゴシック"/>
              </a:rPr>
              <a:t>（ＯＰＡＣ）</a:t>
            </a:r>
            <a:r>
              <a:rPr lang="en-US" altLang="ja-JP" sz="3600" dirty="0">
                <a:solidFill>
                  <a:schemeClr val="tx1"/>
                </a:solidFill>
                <a:latin typeface="ＭＳ Ｐゴシック"/>
              </a:rPr>
              <a:t> </a:t>
            </a:r>
          </a:p>
        </p:txBody>
      </p:sp>
      <p:pic>
        <p:nvPicPr>
          <p:cNvPr id="9" name="図 8"/>
          <p:cNvPicPr>
            <a:picLocks noChangeAspect="1"/>
          </p:cNvPicPr>
          <p:nvPr/>
        </p:nvPicPr>
        <p:blipFill>
          <a:blip r:embed="rId5"/>
          <a:stretch>
            <a:fillRect/>
          </a:stretch>
        </p:blipFill>
        <p:spPr>
          <a:xfrm>
            <a:off x="2195736" y="965279"/>
            <a:ext cx="2371429" cy="1238095"/>
          </a:xfrm>
          <a:prstGeom prst="rect">
            <a:avLst/>
          </a:prstGeom>
          <a:ln>
            <a:solidFill>
              <a:schemeClr val="tx1"/>
            </a:solidFill>
          </a:ln>
        </p:spPr>
      </p:pic>
      <p:cxnSp>
        <p:nvCxnSpPr>
          <p:cNvPr id="14" name="直線矢印コネクタ 13"/>
          <p:cNvCxnSpPr/>
          <p:nvPr/>
        </p:nvCxnSpPr>
        <p:spPr>
          <a:xfrm flipH="1">
            <a:off x="1547665" y="1584326"/>
            <a:ext cx="792087" cy="10115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1331640" y="5949280"/>
            <a:ext cx="1872208" cy="50405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239990" y="2284134"/>
            <a:ext cx="1402948" cy="369332"/>
          </a:xfrm>
          <a:prstGeom prst="rect">
            <a:avLst/>
          </a:prstGeom>
          <a:noFill/>
        </p:spPr>
        <p:txBody>
          <a:bodyPr wrap="none" rtlCol="0">
            <a:spAutoFit/>
          </a:bodyPr>
          <a:lstStyle/>
          <a:p>
            <a:r>
              <a:rPr kumimoji="1" lang="ja-JP" altLang="en-US" dirty="0" smtClean="0"/>
              <a:t>＜</a:t>
            </a:r>
            <a:r>
              <a:rPr kumimoji="1" lang="en-US" altLang="ja-JP" dirty="0" smtClean="0"/>
              <a:t>Journal</a:t>
            </a:r>
            <a:r>
              <a:rPr kumimoji="1" lang="ja-JP" altLang="en-US" dirty="0" smtClean="0"/>
              <a:t>＞</a:t>
            </a:r>
            <a:endParaRPr kumimoji="1" lang="ja-JP" altLang="en-US" dirty="0"/>
          </a:p>
        </p:txBody>
      </p:sp>
      <p:cxnSp>
        <p:nvCxnSpPr>
          <p:cNvPr id="22" name="直線矢印コネクタ 21"/>
          <p:cNvCxnSpPr/>
          <p:nvPr/>
        </p:nvCxnSpPr>
        <p:spPr>
          <a:xfrm>
            <a:off x="3203848" y="1772816"/>
            <a:ext cx="3168352" cy="158417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角丸四角形 22"/>
          <p:cNvSpPr/>
          <p:nvPr/>
        </p:nvSpPr>
        <p:spPr>
          <a:xfrm>
            <a:off x="5508104" y="5762968"/>
            <a:ext cx="2376264" cy="546352"/>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6729502" y="3111356"/>
            <a:ext cx="1531189" cy="369332"/>
          </a:xfrm>
          <a:prstGeom prst="rect">
            <a:avLst/>
          </a:prstGeom>
          <a:noFill/>
        </p:spPr>
        <p:txBody>
          <a:bodyPr wrap="none" rtlCol="0">
            <a:spAutoFit/>
          </a:bodyPr>
          <a:lstStyle/>
          <a:p>
            <a:r>
              <a:rPr kumimoji="1" lang="ja-JP" altLang="en-US" dirty="0" smtClean="0"/>
              <a:t>＜</a:t>
            </a:r>
            <a:r>
              <a:rPr kumimoji="1" lang="en-US" altLang="ja-JP" dirty="0" err="1" smtClean="0"/>
              <a:t>eJournal</a:t>
            </a:r>
            <a:r>
              <a:rPr kumimoji="1" lang="ja-JP" altLang="en-US" dirty="0" smtClean="0"/>
              <a:t>＞</a:t>
            </a:r>
            <a:endParaRPr kumimoji="1" lang="ja-JP" altLang="en-US" dirty="0"/>
          </a:p>
        </p:txBody>
      </p:sp>
    </p:spTree>
    <p:extLst>
      <p:ext uri="{BB962C8B-B14F-4D97-AF65-F5344CB8AC3E}">
        <p14:creationId xmlns:p14="http://schemas.microsoft.com/office/powerpoint/2010/main" val="2497864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303698" y="1186473"/>
            <a:ext cx="6688791" cy="4207327"/>
          </a:xfrm>
          <a:prstGeom prst="rect">
            <a:avLst/>
          </a:prstGeom>
          <a:ln>
            <a:solidFill>
              <a:schemeClr val="tx1"/>
            </a:solidFill>
          </a:ln>
        </p:spPr>
      </p:pic>
      <p:sp>
        <p:nvSpPr>
          <p:cNvPr id="22534" name="Oval 11"/>
          <p:cNvSpPr>
            <a:spLocks noChangeArrowheads="1"/>
          </p:cNvSpPr>
          <p:nvPr/>
        </p:nvSpPr>
        <p:spPr bwMode="auto">
          <a:xfrm>
            <a:off x="2555776" y="4221088"/>
            <a:ext cx="1512168" cy="1080120"/>
          </a:xfrm>
          <a:prstGeom prst="ellipse">
            <a:avLst/>
          </a:prstGeom>
          <a:noFill/>
          <a:ln w="28575"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2535" name="Line 30"/>
          <p:cNvSpPr>
            <a:spLocks noChangeShapeType="1"/>
          </p:cNvSpPr>
          <p:nvPr/>
        </p:nvSpPr>
        <p:spPr bwMode="auto">
          <a:xfrm flipH="1">
            <a:off x="3491880" y="2564904"/>
            <a:ext cx="1345033" cy="1510020"/>
          </a:xfrm>
          <a:prstGeom prst="line">
            <a:avLst/>
          </a:prstGeom>
          <a:noFill/>
          <a:ln w="28575">
            <a:solidFill>
              <a:srgbClr val="FF0000"/>
            </a:solidFill>
            <a:prstDash val="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dirty="0"/>
          </a:p>
        </p:txBody>
      </p:sp>
      <p:sp>
        <p:nvSpPr>
          <p:cNvPr id="22559" name="Text Box 31"/>
          <p:cNvSpPr txBox="1">
            <a:spLocks noChangeArrowheads="1"/>
          </p:cNvSpPr>
          <p:nvPr/>
        </p:nvSpPr>
        <p:spPr bwMode="auto">
          <a:xfrm>
            <a:off x="179512" y="5805264"/>
            <a:ext cx="4988382"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spcBef>
                <a:spcPct val="50000"/>
              </a:spcBef>
            </a:pPr>
            <a:r>
              <a:rPr lang="en-US" altLang="ja-JP" dirty="0">
                <a:solidFill>
                  <a:srgbClr val="FF0000"/>
                </a:solidFill>
              </a:rPr>
              <a:t>Do not forget the </a:t>
            </a:r>
            <a:r>
              <a:rPr lang="en-US" altLang="ja-JP" dirty="0" smtClean="0">
                <a:solidFill>
                  <a:srgbClr val="FF0000"/>
                </a:solidFill>
              </a:rPr>
              <a:t>Holding Volumes</a:t>
            </a:r>
            <a:r>
              <a:rPr lang="en-US" altLang="ja-JP" dirty="0">
                <a:solidFill>
                  <a:srgbClr val="FF0000"/>
                </a:solidFill>
              </a:rPr>
              <a:t>!</a:t>
            </a:r>
          </a:p>
          <a:p>
            <a:pPr algn="l" eaLnBrk="1" hangingPunct="1">
              <a:spcBef>
                <a:spcPct val="50000"/>
              </a:spcBef>
            </a:pPr>
            <a:r>
              <a:rPr lang="ja-JP" altLang="en-US" dirty="0">
                <a:latin typeface="ＭＳ Ｐゴシック"/>
              </a:rPr>
              <a:t>In </a:t>
            </a:r>
            <a:r>
              <a:rPr lang="en-US" altLang="ja-JP" dirty="0">
                <a:latin typeface="Arial"/>
              </a:rPr>
              <a:t>this</a:t>
            </a:r>
            <a:r>
              <a:rPr lang="ja-JP" altLang="en-US" dirty="0">
                <a:latin typeface="ＭＳ Ｐゴシック"/>
              </a:rPr>
              <a:t> </a:t>
            </a:r>
            <a:r>
              <a:rPr lang="en-US" altLang="ja-JP" dirty="0">
                <a:latin typeface="Arial"/>
              </a:rPr>
              <a:t>example, </a:t>
            </a:r>
            <a:r>
              <a:rPr lang="en-US" altLang="ja-JP" dirty="0"/>
              <a:t>18(11) is not found in library.</a:t>
            </a:r>
            <a:endParaRPr lang="ja-JP" altLang="en-US" dirty="0"/>
          </a:p>
        </p:txBody>
      </p:sp>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25</a:t>
            </a:fld>
            <a:endParaRPr lang="en-US" altLang="ja-JP" dirty="0"/>
          </a:p>
        </p:txBody>
      </p:sp>
      <p:sp>
        <p:nvSpPr>
          <p:cNvPr id="11" name="Text Box 8"/>
          <p:cNvSpPr txBox="1">
            <a:spLocks noChangeArrowheads="1"/>
          </p:cNvSpPr>
          <p:nvPr/>
        </p:nvSpPr>
        <p:spPr bwMode="auto">
          <a:xfrm>
            <a:off x="4691358" y="1548661"/>
            <a:ext cx="4602261" cy="1600438"/>
          </a:xfrm>
          <a:prstGeom prst="rect">
            <a:avLst/>
          </a:prstGeom>
          <a:noFill/>
          <a:ln>
            <a:noFill/>
          </a:ln>
          <a:effectLst/>
          <a:extLst>
            <a:ext uri="{909E8E84-426E-40DD-AFC4-6F175D3DCCD1}">
              <a14:hiddenFill xmlns:a14="http://schemas.microsoft.com/office/drawing/2010/main">
                <a:solidFill>
                  <a:srgbClr val="9999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7D"/>
                  </a:outerShdw>
                </a:effectLst>
              </a14:hiddenEffects>
            </a:ext>
          </a:extLst>
        </p:spPr>
        <p:txBody>
          <a:bodyPr wrap="square" anchor="t">
            <a:no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r>
              <a:rPr lang="ja-JP" altLang="en-US" sz="1400" b="1" dirty="0">
                <a:solidFill>
                  <a:srgbClr val="0000FF"/>
                </a:solidFill>
                <a:latin typeface="HG丸ｺﾞｼｯｸM-PRO" pitchFamily="50" charset="-128"/>
                <a:ea typeface="HG丸ｺﾞｼｯｸM-PRO" pitchFamily="50" charset="-128"/>
              </a:rPr>
              <a:t>　Title　　：</a:t>
            </a:r>
            <a:r>
              <a:rPr lang="en-US" altLang="ja-JP" sz="1000" dirty="0">
                <a:latin typeface="HG丸ｺﾞｼｯｸM-PRO" pitchFamily="50" charset="-128"/>
                <a:ea typeface="HG丸ｺﾞｼｯｸM-PRO" pitchFamily="50" charset="-128"/>
              </a:rPr>
              <a:t>RAB-10 regulates glutamate receptor </a:t>
            </a:r>
            <a:r>
              <a:rPr lang="ja-JP" altLang="en-US" sz="1000" dirty="0">
                <a:latin typeface="HG丸ｺﾞｼｯｸM-PRO" pitchFamily="50" charset="-128"/>
                <a:ea typeface="HG丸ｺﾞｼｯｸM-PRO" pitchFamily="50" charset="-128"/>
              </a:rPr>
              <a:t>・・・</a:t>
            </a:r>
            <a:endParaRPr lang="en-US" altLang="ja-JP" sz="1000" dirty="0">
              <a:solidFill>
                <a:srgbClr val="000000"/>
              </a:solidFill>
              <a:latin typeface="HG丸ｺﾞｼｯｸM-PRO" pitchFamily="50" charset="-128"/>
              <a:ea typeface="HG丸ｺﾞｼｯｸM-PRO" pitchFamily="50" charset="-128"/>
            </a:endParaRPr>
          </a:p>
          <a:p>
            <a:pPr algn="l" eaLnBrk="1" hangingPunct="1"/>
            <a:r>
              <a:rPr lang="ja-JP" altLang="en-US" sz="1400" b="1" dirty="0">
                <a:solidFill>
                  <a:srgbClr val="0000FF"/>
                </a:solidFill>
                <a:latin typeface="HG丸ｺﾞｼｯｸM-PRO" pitchFamily="50" charset="-128"/>
                <a:ea typeface="HG丸ｺﾞｼｯｸM-PRO" pitchFamily="50" charset="-128"/>
              </a:rPr>
              <a:t>　Author：</a:t>
            </a:r>
            <a:r>
              <a:rPr lang="en-US" altLang="ja-JP" sz="1200" dirty="0">
                <a:solidFill>
                  <a:srgbClr val="000000"/>
                </a:solidFill>
                <a:latin typeface="HG丸ｺﾞｼｯｸM-PRO" pitchFamily="50" charset="-128"/>
                <a:ea typeface="HG丸ｺﾞｼｯｸM-PRO" pitchFamily="50" charset="-128"/>
              </a:rPr>
              <a:t>Glodowski DR, Chen CCH</a:t>
            </a:r>
            <a:r>
              <a:rPr lang="ja-JP" altLang="en-US" sz="1200" dirty="0">
                <a:solidFill>
                  <a:srgbClr val="000000"/>
                </a:solidFill>
                <a:latin typeface="HG丸ｺﾞｼｯｸM-PRO" pitchFamily="50" charset="-128"/>
                <a:ea typeface="HG丸ｺﾞｼｯｸM-PRO" pitchFamily="50" charset="-128"/>
              </a:rPr>
              <a:t>ほか</a:t>
            </a:r>
          </a:p>
          <a:p>
            <a:pPr algn="l" eaLnBrk="1" hangingPunct="1"/>
            <a:r>
              <a:rPr lang="ja-JP" altLang="en-US" sz="1400" b="1" dirty="0">
                <a:solidFill>
                  <a:srgbClr val="0000FF"/>
                </a:solidFill>
                <a:latin typeface="HG丸ｺﾞｼｯｸM-PRO" pitchFamily="50" charset="-128"/>
                <a:ea typeface="HG丸ｺﾞｼｯｸM-PRO" pitchFamily="50" charset="-128"/>
              </a:rPr>
              <a:t>　</a:t>
            </a:r>
            <a:r>
              <a:rPr lang="en-US" altLang="ja-JP" sz="1400" b="1" dirty="0">
                <a:solidFill>
                  <a:srgbClr val="0000FF"/>
                </a:solidFill>
                <a:latin typeface="HG丸ｺﾞｼｯｸM-PRO" pitchFamily="50" charset="-128"/>
                <a:ea typeface="HG丸ｺﾞｼｯｸM-PRO" pitchFamily="50" charset="-128"/>
              </a:rPr>
              <a:t>Journal   </a:t>
            </a:r>
            <a:r>
              <a:rPr lang="ja-JP" altLang="en-US" sz="1400" b="1" dirty="0">
                <a:solidFill>
                  <a:srgbClr val="0000FF"/>
                </a:solidFill>
                <a:latin typeface="HG丸ｺﾞｼｯｸM-PRO" pitchFamily="50" charset="-128"/>
                <a:ea typeface="HG丸ｺﾞｼｯｸM-PRO" pitchFamily="50" charset="-128"/>
              </a:rPr>
              <a:t>：</a:t>
            </a:r>
            <a:r>
              <a:rPr lang="en-US" altLang="ja-JP" sz="1200" dirty="0">
                <a:solidFill>
                  <a:srgbClr val="000000"/>
                </a:solidFill>
                <a:latin typeface="HG丸ｺﾞｼｯｸM-PRO" pitchFamily="50" charset="-128"/>
                <a:ea typeface="HG丸ｺﾞｼｯｸM-PRO" pitchFamily="50" charset="-128"/>
              </a:rPr>
              <a:t>MOLECULAR BIOLOGY OF THE CELL</a:t>
            </a:r>
            <a:endParaRPr lang="ja-JP" altLang="en-US" sz="1200" dirty="0">
              <a:solidFill>
                <a:srgbClr val="000000"/>
              </a:solidFill>
              <a:latin typeface="HG丸ｺﾞｼｯｸM-PRO" pitchFamily="50" charset="-128"/>
              <a:ea typeface="HG丸ｺﾞｼｯｸM-PRO" pitchFamily="50" charset="-128"/>
            </a:endParaRPr>
          </a:p>
          <a:p>
            <a:pPr algn="l" eaLnBrk="1" hangingPunct="1"/>
            <a:r>
              <a:rPr lang="ja-JP" altLang="en-US" sz="1400" b="1" dirty="0">
                <a:solidFill>
                  <a:srgbClr val="0000FF"/>
                </a:solidFill>
                <a:latin typeface="HG丸ｺﾞｼｯｸM-PRO" pitchFamily="50" charset="-128"/>
                <a:ea typeface="HG丸ｺﾞｼｯｸM-PRO" pitchFamily="50" charset="-128"/>
              </a:rPr>
              <a:t>　</a:t>
            </a:r>
            <a:r>
              <a:rPr lang="en-US" altLang="ja-JP" sz="1400" b="1" dirty="0">
                <a:solidFill>
                  <a:srgbClr val="0000FF"/>
                </a:solidFill>
                <a:latin typeface="HG丸ｺﾞｼｯｸM-PRO" pitchFamily="50" charset="-128"/>
                <a:ea typeface="HG丸ｺﾞｼｯｸM-PRO" pitchFamily="50" charset="-128"/>
              </a:rPr>
              <a:t>Publisher</a:t>
            </a:r>
            <a:r>
              <a:rPr lang="ja-JP" altLang="en-US" sz="1400" b="1" dirty="0">
                <a:solidFill>
                  <a:srgbClr val="0000FF"/>
                </a:solidFill>
                <a:latin typeface="HG丸ｺﾞｼｯｸM-PRO" pitchFamily="50" charset="-128"/>
                <a:ea typeface="HG丸ｺﾞｼｯｸM-PRO" pitchFamily="50" charset="-128"/>
              </a:rPr>
              <a:t>：</a:t>
            </a:r>
            <a:r>
              <a:rPr lang="en-US" altLang="ja-JP" sz="1400" dirty="0">
                <a:solidFill>
                  <a:srgbClr val="000000"/>
                </a:solidFill>
                <a:latin typeface="HG丸ｺﾞｼｯｸM-PRO" pitchFamily="50" charset="-128"/>
                <a:ea typeface="HG丸ｺﾞｼｯｸM-PRO" pitchFamily="50" charset="-128"/>
              </a:rPr>
              <a:t>AMER SOC CELL BIOLOGY </a:t>
            </a:r>
            <a:endParaRPr lang="ja-JP" altLang="en-US" sz="1400" dirty="0">
              <a:solidFill>
                <a:srgbClr val="000000"/>
              </a:solidFill>
              <a:latin typeface="HG丸ｺﾞｼｯｸM-PRO" pitchFamily="50" charset="-128"/>
              <a:ea typeface="HG丸ｺﾞｼｯｸM-PRO" pitchFamily="50" charset="-128"/>
            </a:endParaRPr>
          </a:p>
          <a:p>
            <a:pPr algn="l" eaLnBrk="1" hangingPunct="1"/>
            <a:r>
              <a:rPr lang="ja-JP" altLang="en-US" sz="1400" b="1" dirty="0">
                <a:solidFill>
                  <a:srgbClr val="0000FF"/>
                </a:solidFill>
                <a:latin typeface="HG丸ｺﾞｼｯｸM-PRO" pitchFamily="50" charset="-128"/>
                <a:ea typeface="HG丸ｺﾞｼｯｸM-PRO" pitchFamily="50" charset="-128"/>
              </a:rPr>
              <a:t>　</a:t>
            </a:r>
            <a:r>
              <a:rPr lang="en-US" altLang="ja-JP" sz="1400" b="1" dirty="0">
                <a:solidFill>
                  <a:srgbClr val="0000FF"/>
                </a:solidFill>
                <a:latin typeface="HG丸ｺﾞｼｯｸM-PRO" pitchFamily="50" charset="-128"/>
                <a:ea typeface="HG丸ｺﾞｼｯｸM-PRO" pitchFamily="50" charset="-128"/>
              </a:rPr>
              <a:t>Volume   </a:t>
            </a:r>
            <a:r>
              <a:rPr lang="ja-JP" altLang="en-US" sz="1400" b="1" dirty="0">
                <a:solidFill>
                  <a:srgbClr val="0000FF"/>
                </a:solidFill>
                <a:latin typeface="HG丸ｺﾞｼｯｸM-PRO" pitchFamily="50" charset="-128"/>
                <a:ea typeface="HG丸ｺﾞｼｯｸM-PRO" pitchFamily="50" charset="-128"/>
              </a:rPr>
              <a:t>：</a:t>
            </a:r>
            <a:r>
              <a:rPr lang="en-US" altLang="ja-JP" sz="1200" dirty="0">
                <a:solidFill>
                  <a:srgbClr val="000000"/>
                </a:solidFill>
                <a:latin typeface="HG丸ｺﾞｼｯｸM-PRO" pitchFamily="50" charset="-128"/>
                <a:ea typeface="HG丸ｺﾞｼｯｸM-PRO" pitchFamily="50" charset="-128"/>
              </a:rPr>
              <a:t>18(11)</a:t>
            </a:r>
          </a:p>
          <a:p>
            <a:pPr algn="l" eaLnBrk="1" hangingPunct="1"/>
            <a:r>
              <a:rPr lang="ja-JP" altLang="en-US" sz="1400" b="1" dirty="0">
                <a:solidFill>
                  <a:srgbClr val="0000FF"/>
                </a:solidFill>
                <a:latin typeface="HG丸ｺﾞｼｯｸM-PRO" pitchFamily="50" charset="-128"/>
                <a:ea typeface="HG丸ｺﾞｼｯｸM-PRO" pitchFamily="50" charset="-128"/>
              </a:rPr>
              <a:t>　</a:t>
            </a:r>
            <a:r>
              <a:rPr lang="en-US" altLang="ja-JP" sz="1400" b="1" dirty="0">
                <a:solidFill>
                  <a:srgbClr val="0000FF"/>
                </a:solidFill>
                <a:latin typeface="HG丸ｺﾞｼｯｸM-PRO" pitchFamily="50" charset="-128"/>
                <a:ea typeface="HG丸ｺﾞｼｯｸM-PRO" pitchFamily="50" charset="-128"/>
              </a:rPr>
              <a:t>Page</a:t>
            </a:r>
            <a:r>
              <a:rPr lang="ja-JP" altLang="en-US" sz="1400" b="1" dirty="0">
                <a:solidFill>
                  <a:srgbClr val="0000FF"/>
                </a:solidFill>
                <a:latin typeface="HG丸ｺﾞｼｯｸM-PRO" pitchFamily="50" charset="-128"/>
                <a:ea typeface="HG丸ｺﾞｼｯｸM-PRO" pitchFamily="50" charset="-128"/>
              </a:rPr>
              <a:t>：</a:t>
            </a:r>
            <a:r>
              <a:rPr lang="en-US" altLang="ja-JP" sz="1200" dirty="0">
                <a:solidFill>
                  <a:srgbClr val="000000"/>
                </a:solidFill>
                <a:latin typeface="HG丸ｺﾞｼｯｸM-PRO" pitchFamily="50" charset="-128"/>
                <a:ea typeface="HG丸ｺﾞｼｯｸM-PRO" pitchFamily="50" charset="-128"/>
              </a:rPr>
              <a:t>4387-4396</a:t>
            </a:r>
          </a:p>
          <a:p>
            <a:pPr algn="l" eaLnBrk="1" hangingPunct="1"/>
            <a:r>
              <a:rPr lang="ja-JP" altLang="en-US" sz="1400" b="1" dirty="0">
                <a:solidFill>
                  <a:srgbClr val="0000FF"/>
                </a:solidFill>
                <a:latin typeface="HG丸ｺﾞｼｯｸM-PRO" pitchFamily="50" charset="-128"/>
                <a:ea typeface="HG丸ｺﾞｼｯｸM-PRO" pitchFamily="50" charset="-128"/>
              </a:rPr>
              <a:t>　Published year</a:t>
            </a:r>
            <a:r>
              <a:rPr lang="en-US" altLang="ja-JP" sz="1400" b="1" dirty="0">
                <a:solidFill>
                  <a:srgbClr val="0000FF"/>
                </a:solidFill>
                <a:latin typeface="HG丸ｺﾞｼｯｸM-PRO" pitchFamily="50" charset="-128"/>
                <a:ea typeface="HG丸ｺﾞｼｯｸM-PRO" pitchFamily="50" charset="-128"/>
              </a:rPr>
              <a:t>&amp;month </a:t>
            </a:r>
            <a:r>
              <a:rPr lang="ja-JP" altLang="en-US" sz="1400" b="1" dirty="0">
                <a:solidFill>
                  <a:srgbClr val="0000FF"/>
                </a:solidFill>
                <a:latin typeface="HG丸ｺﾞｼｯｸM-PRO" pitchFamily="50" charset="-128"/>
                <a:ea typeface="HG丸ｺﾞｼｯｸM-PRO" pitchFamily="50" charset="-128"/>
              </a:rPr>
              <a:t>：</a:t>
            </a:r>
            <a:r>
              <a:rPr lang="en-US" altLang="ja-JP" sz="1200" dirty="0">
                <a:solidFill>
                  <a:srgbClr val="000000"/>
                </a:solidFill>
                <a:latin typeface="HG丸ｺﾞｼｯｸM-PRO" pitchFamily="50" charset="-128"/>
                <a:ea typeface="HG丸ｺﾞｼｯｸM-PRO" pitchFamily="50" charset="-128"/>
              </a:rPr>
              <a:t>NOV 2007  </a:t>
            </a:r>
          </a:p>
        </p:txBody>
      </p:sp>
      <p:sp>
        <p:nvSpPr>
          <p:cNvPr id="2" name="角丸四角形 1"/>
          <p:cNvSpPr/>
          <p:nvPr/>
        </p:nvSpPr>
        <p:spPr bwMode="auto">
          <a:xfrm>
            <a:off x="4836913" y="2418851"/>
            <a:ext cx="1823344" cy="286990"/>
          </a:xfrm>
          <a:prstGeom prst="round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2" name="Rectangle 2"/>
          <p:cNvSpPr txBox="1">
            <a:spLocks noChangeArrowheads="1"/>
          </p:cNvSpPr>
          <p:nvPr/>
        </p:nvSpPr>
        <p:spPr bwMode="auto">
          <a:xfrm>
            <a:off x="395536" y="260648"/>
            <a:ext cx="706712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ja-JP" altLang="en-US" sz="3600" b="0" dirty="0">
                <a:solidFill>
                  <a:schemeClr val="tx1"/>
                </a:solidFill>
              </a:rPr>
              <a:t>Fi</a:t>
            </a:r>
            <a:r>
              <a:rPr lang="en-US" altLang="ja-JP" sz="3600" b="0" dirty="0">
                <a:solidFill>
                  <a:schemeClr val="tx1"/>
                </a:solidFill>
              </a:rPr>
              <a:t>nd</a:t>
            </a:r>
            <a:r>
              <a:rPr lang="ja-JP" altLang="en-US" sz="3600" b="0" dirty="0">
                <a:solidFill>
                  <a:schemeClr val="tx1"/>
                </a:solidFill>
              </a:rPr>
              <a:t> </a:t>
            </a:r>
            <a:r>
              <a:rPr lang="en-US" altLang="ja-JP" sz="3600" b="0" dirty="0">
                <a:solidFill>
                  <a:schemeClr val="tx1"/>
                </a:solidFill>
              </a:rPr>
              <a:t>journals</a:t>
            </a:r>
            <a:r>
              <a:rPr lang="ja-JP" altLang="en-US" sz="3600" b="0" dirty="0">
                <a:solidFill>
                  <a:schemeClr val="tx1"/>
                </a:solidFill>
              </a:rPr>
              <a:t> </a:t>
            </a:r>
            <a:r>
              <a:rPr lang="en-US" altLang="ja-JP" sz="3600" b="0" dirty="0">
                <a:solidFill>
                  <a:schemeClr val="tx1"/>
                </a:solidFill>
              </a:rPr>
              <a:t>in</a:t>
            </a:r>
            <a:r>
              <a:rPr lang="ja-JP" altLang="en-US" sz="3600" b="0" dirty="0">
                <a:solidFill>
                  <a:schemeClr val="tx1"/>
                </a:solidFill>
              </a:rPr>
              <a:t> </a:t>
            </a:r>
            <a:r>
              <a:rPr lang="en-US" altLang="ja-JP" sz="3600" b="0" dirty="0">
                <a:solidFill>
                  <a:schemeClr val="tx1"/>
                </a:solidFill>
              </a:rPr>
              <a:t>library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229" y="3546988"/>
            <a:ext cx="4574084" cy="27324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bwMode="auto">
          <a:xfrm>
            <a:off x="57521" y="116632"/>
            <a:ext cx="8869391" cy="836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ja-JP" altLang="en-US" sz="3600" b="0" dirty="0">
                <a:solidFill>
                  <a:schemeClr val="tx1"/>
                </a:solidFill>
              </a:rPr>
              <a:t>Electr</a:t>
            </a:r>
            <a:r>
              <a:rPr lang="en-US" altLang="ja-JP" sz="3600" b="0" dirty="0">
                <a:solidFill>
                  <a:schemeClr val="tx1"/>
                </a:solidFill>
              </a:rPr>
              <a:t>onic </a:t>
            </a:r>
            <a:r>
              <a:rPr lang="ja-JP" altLang="en-US" sz="3600" b="0" dirty="0">
                <a:solidFill>
                  <a:schemeClr val="tx1"/>
                </a:solidFill>
              </a:rPr>
              <a:t>journal </a:t>
            </a:r>
            <a:r>
              <a:rPr lang="en-US" altLang="zh-CN" sz="3600" b="0" dirty="0" smtClean="0">
                <a:solidFill>
                  <a:schemeClr val="tx1"/>
                </a:solidFill>
              </a:rPr>
              <a:t>subscribed by </a:t>
            </a:r>
            <a:r>
              <a:rPr lang="en-US" altLang="ja-JP" sz="3600" b="0" dirty="0" smtClean="0">
                <a:solidFill>
                  <a:schemeClr val="tx1"/>
                </a:solidFill>
              </a:rPr>
              <a:t>library</a:t>
            </a:r>
            <a:endParaRPr lang="en-US" altLang="ja-JP" sz="3600" b="0" dirty="0">
              <a:solidFill>
                <a:schemeClr val="tx1"/>
              </a:solidFill>
            </a:endParaRPr>
          </a:p>
        </p:txBody>
      </p:sp>
      <p:sp>
        <p:nvSpPr>
          <p:cNvPr id="19" name="テキスト ボックス 18"/>
          <p:cNvSpPr txBox="1"/>
          <p:nvPr/>
        </p:nvSpPr>
        <p:spPr>
          <a:xfrm>
            <a:off x="4427984" y="1002087"/>
            <a:ext cx="1872208" cy="369332"/>
          </a:xfrm>
          <a:prstGeom prst="rect">
            <a:avLst/>
          </a:prstGeom>
          <a:noFill/>
        </p:spPr>
        <p:txBody>
          <a:bodyPr wrap="square" rtlCol="0" anchor="t">
            <a:spAutoFit/>
          </a:bodyPr>
          <a:lstStyle/>
          <a:p>
            <a:r>
              <a:rPr kumimoji="1" lang="en-US" altLang="ja-JP" dirty="0"/>
              <a:t>OPAC details</a:t>
            </a:r>
          </a:p>
        </p:txBody>
      </p:sp>
      <p:sp>
        <p:nvSpPr>
          <p:cNvPr id="20" name="テキスト ボックス 19"/>
          <p:cNvSpPr txBox="1"/>
          <p:nvPr/>
        </p:nvSpPr>
        <p:spPr>
          <a:xfrm>
            <a:off x="2284520" y="5526524"/>
            <a:ext cx="1872208" cy="369332"/>
          </a:xfrm>
          <a:prstGeom prst="rect">
            <a:avLst/>
          </a:prstGeom>
          <a:noFill/>
        </p:spPr>
        <p:txBody>
          <a:bodyPr wrap="square" rtlCol="0" anchor="t">
            <a:spAutoFit/>
          </a:bodyPr>
          <a:lstStyle/>
          <a:p>
            <a:r>
              <a:rPr kumimoji="1" lang="ja-JP" altLang="en-US" dirty="0">
                <a:latin typeface="ＭＳ Ｐゴシック"/>
              </a:rPr>
              <a:t>Elect</a:t>
            </a:r>
            <a:r>
              <a:rPr kumimoji="1" lang="en-US" altLang="ja-JP" dirty="0">
                <a:latin typeface="ＭＳ Ｐゴシック"/>
              </a:rPr>
              <a:t>ronic</a:t>
            </a:r>
            <a:r>
              <a:rPr kumimoji="1" lang="ja-JP" altLang="en-US" dirty="0">
                <a:latin typeface="ＭＳ Ｐゴシック"/>
              </a:rPr>
              <a:t> </a:t>
            </a:r>
            <a:r>
              <a:rPr kumimoji="1" lang="en-US" altLang="ja-JP" dirty="0">
                <a:latin typeface="ＭＳ Ｐゴシック"/>
              </a:rPr>
              <a:t>journal</a:t>
            </a:r>
          </a:p>
        </p:txBody>
      </p:sp>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26</a:t>
            </a:fld>
            <a:endParaRPr lang="en-US" altLang="ja-JP" dirty="0"/>
          </a:p>
        </p:txBody>
      </p:sp>
      <p:sp>
        <p:nvSpPr>
          <p:cNvPr id="13" name="右矢印 12"/>
          <p:cNvSpPr/>
          <p:nvPr/>
        </p:nvSpPr>
        <p:spPr bwMode="auto">
          <a:xfrm rot="1518977">
            <a:off x="3515428" y="3376944"/>
            <a:ext cx="792088" cy="288032"/>
          </a:xfrm>
          <a:prstGeom prst="rightArrow">
            <a:avLst/>
          </a:prstGeom>
          <a:solidFill>
            <a:srgbClr val="FF0000"/>
          </a:solid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1" name="テキスト ボックス 20"/>
          <p:cNvSpPr txBox="1"/>
          <p:nvPr/>
        </p:nvSpPr>
        <p:spPr>
          <a:xfrm>
            <a:off x="4427984" y="2201885"/>
            <a:ext cx="4434696" cy="707886"/>
          </a:xfrm>
          <a:prstGeom prst="rect">
            <a:avLst/>
          </a:prstGeom>
          <a:noFill/>
        </p:spPr>
        <p:txBody>
          <a:bodyPr wrap="square" rtlCol="0" anchor="t">
            <a:spAutoFit/>
          </a:bodyPr>
          <a:lstStyle/>
          <a:p>
            <a:pPr algn="l"/>
            <a:r>
              <a:rPr kumimoji="1" lang="ja-JP" altLang="en-US" sz="2000" dirty="0">
                <a:latin typeface="ＭＳ Ｐゴシック"/>
              </a:rPr>
              <a:t>C</a:t>
            </a:r>
            <a:r>
              <a:rPr kumimoji="1" lang="en-US" altLang="ja-JP" sz="2000" dirty="0">
                <a:latin typeface="ＭＳ Ｐゴシック"/>
              </a:rPr>
              <a:t>heck</a:t>
            </a:r>
            <a:r>
              <a:rPr kumimoji="1" lang="ja-JP" altLang="en-US" sz="2000" dirty="0">
                <a:latin typeface="ＭＳ Ｐゴシック"/>
              </a:rPr>
              <a:t> </a:t>
            </a:r>
            <a:r>
              <a:rPr kumimoji="1" lang="en-US" altLang="ja-JP" sz="2000" dirty="0" smtClean="0">
                <a:latin typeface="ＭＳ Ｐゴシック"/>
              </a:rPr>
              <a:t>available period</a:t>
            </a:r>
          </a:p>
          <a:p>
            <a:pPr algn="l"/>
            <a:r>
              <a:rPr kumimoji="1" lang="en-US" altLang="ja-JP" sz="2000" dirty="0" smtClean="0"/>
              <a:t>And Click the period</a:t>
            </a:r>
            <a:endParaRPr kumimoji="1" lang="en-US" altLang="ja-JP" sz="2000" dirty="0"/>
          </a:p>
        </p:txBody>
      </p:sp>
      <p:sp>
        <p:nvSpPr>
          <p:cNvPr id="22" name="テキスト ボックス 21"/>
          <p:cNvSpPr txBox="1"/>
          <p:nvPr/>
        </p:nvSpPr>
        <p:spPr>
          <a:xfrm>
            <a:off x="349009" y="5905398"/>
            <a:ext cx="3807719" cy="400110"/>
          </a:xfrm>
          <a:prstGeom prst="rect">
            <a:avLst/>
          </a:prstGeom>
          <a:noFill/>
        </p:spPr>
        <p:txBody>
          <a:bodyPr wrap="square" rtlCol="0" anchor="t">
            <a:spAutoFit/>
          </a:bodyPr>
          <a:lstStyle/>
          <a:p>
            <a:pPr algn="l"/>
            <a:r>
              <a:rPr kumimoji="1" lang="ja-JP" altLang="en-US" sz="2000" dirty="0">
                <a:latin typeface="ＭＳ Ｐゴシック"/>
              </a:rPr>
              <a:t>Search </a:t>
            </a:r>
            <a:r>
              <a:rPr kumimoji="1" lang="en-US" altLang="ja-JP" sz="2000" dirty="0">
                <a:latin typeface="ＭＳ Ｐゴシック"/>
              </a:rPr>
              <a:t>by</a:t>
            </a:r>
            <a:r>
              <a:rPr kumimoji="1" lang="ja-JP" altLang="en-US" sz="2000" dirty="0">
                <a:latin typeface="ＭＳ Ｐゴシック"/>
              </a:rPr>
              <a:t> </a:t>
            </a:r>
            <a:r>
              <a:rPr kumimoji="1" lang="en-US" altLang="ja-JP" sz="2000" dirty="0">
                <a:latin typeface="ＭＳ Ｐゴシック"/>
              </a:rPr>
              <a:t>year</a:t>
            </a:r>
            <a:r>
              <a:rPr kumimoji="1" lang="ja-JP" altLang="en-US" sz="2000" dirty="0">
                <a:latin typeface="ＭＳ Ｐゴシック"/>
              </a:rPr>
              <a:t>, </a:t>
            </a:r>
            <a:r>
              <a:rPr kumimoji="1" lang="en-US" altLang="ja-JP" sz="2000" dirty="0">
                <a:latin typeface="ＭＳ Ｐゴシック"/>
              </a:rPr>
              <a:t>volume</a:t>
            </a:r>
            <a:r>
              <a:rPr kumimoji="1" lang="ja-JP" altLang="en-US" sz="2000" dirty="0">
                <a:latin typeface="ＭＳ Ｐゴシック"/>
              </a:rPr>
              <a:t> </a:t>
            </a:r>
            <a:r>
              <a:rPr kumimoji="1" lang="en-US" altLang="ja-JP" sz="2000" dirty="0">
                <a:latin typeface="ＭＳ Ｐゴシック"/>
              </a:rPr>
              <a:t>and</a:t>
            </a:r>
            <a:r>
              <a:rPr kumimoji="1" lang="ja-JP" altLang="en-US" sz="2000" dirty="0">
                <a:latin typeface="ＭＳ Ｐゴシック"/>
              </a:rPr>
              <a:t> </a:t>
            </a:r>
            <a:r>
              <a:rPr kumimoji="1" lang="en-US" altLang="ja-JP" sz="2000" dirty="0">
                <a:latin typeface="ＭＳ Ｐゴシック"/>
              </a:rPr>
              <a:t>page</a:t>
            </a:r>
            <a:r>
              <a:rPr kumimoji="1" lang="ja-JP" altLang="en-US" sz="2000" dirty="0">
                <a:latin typeface="ＭＳ Ｐゴシック"/>
              </a:rPr>
              <a:t>.</a:t>
            </a:r>
            <a:endParaRPr kumimoji="1" lang="en-US" altLang="ja-JP" sz="2000" dirty="0">
              <a:latin typeface="ＭＳ Ｐゴシック"/>
            </a:endParaRPr>
          </a:p>
        </p:txBody>
      </p:sp>
      <p:pic>
        <p:nvPicPr>
          <p:cNvPr id="2" name="図 1"/>
          <p:cNvPicPr>
            <a:picLocks noChangeAspect="1"/>
          </p:cNvPicPr>
          <p:nvPr/>
        </p:nvPicPr>
        <p:blipFill>
          <a:blip r:embed="rId4"/>
          <a:stretch>
            <a:fillRect/>
          </a:stretch>
        </p:blipFill>
        <p:spPr>
          <a:xfrm>
            <a:off x="305062" y="1067305"/>
            <a:ext cx="3971429" cy="1866667"/>
          </a:xfrm>
          <a:prstGeom prst="rect">
            <a:avLst/>
          </a:prstGeom>
          <a:ln>
            <a:solidFill>
              <a:schemeClr val="tx1"/>
            </a:solidFill>
          </a:ln>
        </p:spPr>
      </p:pic>
      <p:cxnSp>
        <p:nvCxnSpPr>
          <p:cNvPr id="5" name="直線矢印コネクタ 4"/>
          <p:cNvCxnSpPr>
            <a:stCxn id="21" idx="1"/>
          </p:cNvCxnSpPr>
          <p:nvPr/>
        </p:nvCxnSpPr>
        <p:spPr>
          <a:xfrm flipH="1">
            <a:off x="2771800" y="2555828"/>
            <a:ext cx="1656184" cy="90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5180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87491"/>
            <a:ext cx="4067914" cy="39604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434" y="2924944"/>
            <a:ext cx="4608512" cy="35854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右矢印 6"/>
          <p:cNvSpPr/>
          <p:nvPr/>
        </p:nvSpPr>
        <p:spPr bwMode="auto">
          <a:xfrm rot="1310865">
            <a:off x="3811545" y="3316421"/>
            <a:ext cx="611530" cy="288032"/>
          </a:xfrm>
          <a:prstGeom prst="rightArrow">
            <a:avLst/>
          </a:prstGeom>
          <a:solidFill>
            <a:srgbClr val="FF0000"/>
          </a:solid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 name="スライド番号プレースホルダー 1"/>
          <p:cNvSpPr>
            <a:spLocks noGrp="1"/>
          </p:cNvSpPr>
          <p:nvPr>
            <p:ph type="sldNum" sz="quarter" idx="12"/>
          </p:nvPr>
        </p:nvSpPr>
        <p:spPr/>
        <p:txBody>
          <a:bodyPr/>
          <a:lstStyle/>
          <a:p>
            <a:pPr>
              <a:defRPr/>
            </a:pPr>
            <a:fld id="{7E4C2F0D-65AB-46FF-9AEF-B0D8A4C6738D}" type="slidenum">
              <a:rPr lang="en-US" altLang="ja-JP" smtClean="0"/>
              <a:pPr>
                <a:defRPr/>
              </a:pPr>
              <a:t>27</a:t>
            </a:fld>
            <a:endParaRPr lang="en-US" altLang="ja-JP" dirty="0"/>
          </a:p>
        </p:txBody>
      </p:sp>
      <p:sp>
        <p:nvSpPr>
          <p:cNvPr id="3" name="テキスト ボックス 2"/>
          <p:cNvSpPr txBox="1"/>
          <p:nvPr/>
        </p:nvSpPr>
        <p:spPr>
          <a:xfrm>
            <a:off x="179512" y="5085184"/>
            <a:ext cx="3429659" cy="923330"/>
          </a:xfrm>
          <a:prstGeom prst="rect">
            <a:avLst/>
          </a:prstGeom>
          <a:noFill/>
          <a:ln>
            <a:noFill/>
          </a:ln>
        </p:spPr>
        <p:txBody>
          <a:bodyPr wrap="square" rtlCol="0" anchor="t">
            <a:spAutoFit/>
          </a:bodyPr>
          <a:lstStyle/>
          <a:p>
            <a:pPr algn="l"/>
            <a:r>
              <a:rPr lang="ja-JP" altLang="en-US" dirty="0">
                <a:latin typeface="ＭＳ Ｐゴシック"/>
              </a:rPr>
              <a:t>De</a:t>
            </a:r>
            <a:r>
              <a:rPr lang="en-US" altLang="en-US" dirty="0">
                <a:latin typeface="ＭＳ Ｐゴシック"/>
              </a:rPr>
              <a:t>tail</a:t>
            </a:r>
            <a:r>
              <a:rPr lang="ja-JP" altLang="en-US" dirty="0">
                <a:latin typeface="ＭＳ Ｐゴシック"/>
              </a:rPr>
              <a:t>s about the paper is </a:t>
            </a:r>
            <a:r>
              <a:rPr lang="en-US" altLang="en-US" dirty="0">
                <a:latin typeface="ＭＳ Ｐゴシック"/>
              </a:rPr>
              <a:t>noted</a:t>
            </a:r>
            <a:r>
              <a:rPr lang="ja-JP" altLang="en-US" dirty="0">
                <a:latin typeface="ＭＳ Ｐゴシック"/>
              </a:rPr>
              <a:t> </a:t>
            </a:r>
            <a:r>
              <a:rPr lang="en-US" altLang="en-US" dirty="0">
                <a:latin typeface="ＭＳ Ｐゴシック"/>
              </a:rPr>
              <a:t>where</a:t>
            </a:r>
            <a:r>
              <a:rPr lang="ja-JP" altLang="en-US" dirty="0">
                <a:latin typeface="ＭＳ Ｐゴシック"/>
              </a:rPr>
              <a:t> </a:t>
            </a:r>
            <a:r>
              <a:rPr lang="en-US" altLang="en-US" dirty="0">
                <a:latin typeface="ＭＳ Ｐゴシック"/>
              </a:rPr>
              <a:t>the</a:t>
            </a:r>
            <a:r>
              <a:rPr lang="ja-JP" altLang="en-US" dirty="0">
                <a:latin typeface="ＭＳ Ｐゴシック"/>
              </a:rPr>
              <a:t> </a:t>
            </a:r>
            <a:r>
              <a:rPr lang="en-US" altLang="en-US" dirty="0">
                <a:latin typeface="ＭＳ Ｐゴシック"/>
              </a:rPr>
              <a:t>volume</a:t>
            </a:r>
            <a:r>
              <a:rPr lang="ja-JP" altLang="en-US" dirty="0">
                <a:latin typeface="ＭＳ Ｐゴシック"/>
              </a:rPr>
              <a:t> </a:t>
            </a:r>
            <a:r>
              <a:rPr lang="en-US" altLang="en-US" dirty="0">
                <a:latin typeface="ＭＳ Ｐゴシック"/>
              </a:rPr>
              <a:t>and</a:t>
            </a:r>
            <a:r>
              <a:rPr lang="ja-JP" altLang="en-US" dirty="0">
                <a:latin typeface="ＭＳ Ｐゴシック"/>
              </a:rPr>
              <a:t> </a:t>
            </a:r>
            <a:r>
              <a:rPr lang="en-US" altLang="en-US" dirty="0">
                <a:latin typeface="ＭＳ Ｐゴシック"/>
              </a:rPr>
              <a:t>page</a:t>
            </a:r>
            <a:r>
              <a:rPr lang="ja-JP" altLang="en-US" dirty="0">
                <a:latin typeface="ＭＳ Ｐゴシック"/>
              </a:rPr>
              <a:t> </a:t>
            </a:r>
            <a:r>
              <a:rPr lang="en-US" altLang="en-US" dirty="0">
                <a:latin typeface="ＭＳ Ｐゴシック"/>
              </a:rPr>
              <a:t>number</a:t>
            </a:r>
            <a:r>
              <a:rPr lang="ja-JP" altLang="en-US" dirty="0">
                <a:latin typeface="ＭＳ Ｐゴシック"/>
              </a:rPr>
              <a:t> </a:t>
            </a:r>
            <a:r>
              <a:rPr lang="en-US" altLang="en-US" dirty="0">
                <a:latin typeface="ＭＳ Ｐゴシック"/>
              </a:rPr>
              <a:t>is</a:t>
            </a:r>
            <a:r>
              <a:rPr lang="ja-JP" altLang="en-US" dirty="0">
                <a:latin typeface="ＭＳ Ｐゴシック"/>
              </a:rPr>
              <a:t> </a:t>
            </a:r>
            <a:r>
              <a:rPr lang="en-US" altLang="en-US" dirty="0">
                <a:latin typeface="ＭＳ Ｐゴシック"/>
              </a:rPr>
              <a:t>written</a:t>
            </a:r>
            <a:r>
              <a:rPr lang="en-US" altLang="ja-JP" dirty="0">
                <a:latin typeface="ＭＳ Ｐゴシック"/>
              </a:rPr>
              <a:t>.</a:t>
            </a:r>
            <a:endParaRPr kumimoji="1" lang="en-US" altLang="ja-JP" dirty="0"/>
          </a:p>
        </p:txBody>
      </p:sp>
      <p:sp>
        <p:nvSpPr>
          <p:cNvPr id="9" name="テキスト ボックス 8"/>
          <p:cNvSpPr txBox="1"/>
          <p:nvPr/>
        </p:nvSpPr>
        <p:spPr>
          <a:xfrm>
            <a:off x="4788024" y="2132856"/>
            <a:ext cx="4139923" cy="646331"/>
          </a:xfrm>
          <a:prstGeom prst="rect">
            <a:avLst/>
          </a:prstGeom>
          <a:noFill/>
          <a:ln>
            <a:noFill/>
          </a:ln>
        </p:spPr>
        <p:txBody>
          <a:bodyPr wrap="square" rtlCol="0" anchor="t">
            <a:spAutoFit/>
          </a:bodyPr>
          <a:lstStyle/>
          <a:p>
            <a:pPr algn="l"/>
            <a:r>
              <a:rPr lang="en-US" altLang="ja-JP" dirty="0"/>
              <a:t>Click FULLTEXT</a:t>
            </a:r>
            <a:r>
              <a:rPr lang="ja-JP" altLang="en-US" dirty="0"/>
              <a:t>（</a:t>
            </a:r>
            <a:r>
              <a:rPr lang="en-US" altLang="ja-JP" dirty="0"/>
              <a:t>PDF</a:t>
            </a:r>
            <a:r>
              <a:rPr lang="ja-JP" altLang="en-US" dirty="0"/>
              <a:t>）</a:t>
            </a:r>
            <a:endParaRPr lang="en-US" altLang="ja-JP" dirty="0"/>
          </a:p>
          <a:p>
            <a:r>
              <a:rPr kumimoji="1" lang="en-US" altLang="ja-JP" dirty="0"/>
              <a:t>PDF can be read, saved and </a:t>
            </a:r>
            <a:r>
              <a:rPr kumimoji="1" lang="en-US" altLang="ja-JP" dirty="0" smtClean="0"/>
              <a:t>printed.</a:t>
            </a:r>
            <a:endParaRPr kumimoji="1" lang="ja-JP" altLang="en-US" dirty="0"/>
          </a:p>
        </p:txBody>
      </p:sp>
    </p:spTree>
    <p:extLst>
      <p:ext uri="{BB962C8B-B14F-4D97-AF65-F5344CB8AC3E}">
        <p14:creationId xmlns:p14="http://schemas.microsoft.com/office/powerpoint/2010/main" val="2484920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78" y="1052736"/>
            <a:ext cx="8174355" cy="55006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Rectangle 2"/>
          <p:cNvSpPr>
            <a:spLocks noGrp="1" noChangeArrowheads="1"/>
          </p:cNvSpPr>
          <p:nvPr>
            <p:ph type="title"/>
          </p:nvPr>
        </p:nvSpPr>
        <p:spPr>
          <a:xfrm>
            <a:off x="457578" y="280604"/>
            <a:ext cx="7543800" cy="1003300"/>
          </a:xfrm>
        </p:spPr>
        <p:txBody>
          <a:bodyPr anchor="ctr"/>
          <a:lstStyle/>
          <a:p>
            <a:pPr eaLnBrk="1" hangingPunct="1"/>
            <a:r>
              <a:rPr lang="ja-JP" altLang="en-US" sz="3600" dirty="0">
                <a:latin typeface="ＭＳ Ｐゴシック"/>
              </a:rPr>
              <a:t>L</a:t>
            </a:r>
            <a:r>
              <a:rPr lang="en-US" altLang="ja-JP" sz="3600" dirty="0">
                <a:latin typeface="ＭＳ Ｐゴシック"/>
              </a:rPr>
              <a:t>ink </a:t>
            </a:r>
            <a:r>
              <a:rPr lang="ja-JP" altLang="en-US" sz="3600" dirty="0">
                <a:latin typeface="ＭＳ Ｐゴシック"/>
              </a:rPr>
              <a:t>from </a:t>
            </a:r>
            <a:r>
              <a:rPr lang="en-US" altLang="ja-JP" sz="3600" dirty="0">
                <a:latin typeface="ＭＳ Ｐゴシック"/>
              </a:rPr>
              <a:t>database</a:t>
            </a:r>
          </a:p>
        </p:txBody>
      </p:sp>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28</a:t>
            </a:fld>
            <a:endParaRPr lang="en-US" altLang="ja-JP" dirty="0"/>
          </a:p>
        </p:txBody>
      </p:sp>
      <p:sp>
        <p:nvSpPr>
          <p:cNvPr id="11" name="角丸四角形 10"/>
          <p:cNvSpPr/>
          <p:nvPr/>
        </p:nvSpPr>
        <p:spPr bwMode="auto">
          <a:xfrm>
            <a:off x="576278" y="2106568"/>
            <a:ext cx="755362" cy="144016"/>
          </a:xfrm>
          <a:prstGeom prst="roundRect">
            <a:avLst/>
          </a:pr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2" name="AutoShape 8"/>
          <p:cNvSpPr>
            <a:spLocks noChangeArrowheads="1"/>
          </p:cNvSpPr>
          <p:nvPr/>
        </p:nvSpPr>
        <p:spPr bwMode="auto">
          <a:xfrm rot="2500495">
            <a:off x="1175294" y="2831778"/>
            <a:ext cx="2305350" cy="623762"/>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lgn="ctr">
            <a:solidFill>
              <a:srgbClr val="FF0000"/>
            </a:solidFill>
            <a:miter lim="800000"/>
            <a:headEnd/>
            <a:tailEnd/>
          </a:ln>
          <a:effectLst/>
          <a:extLst/>
        </p:spPr>
        <p:txBody>
          <a:bodyPr wrap="none" anchor="ctr"/>
          <a:lstStyle/>
          <a:p>
            <a:endParaRPr lang="ja-JP" alt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641" y="1196753"/>
            <a:ext cx="5307304" cy="48965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正方形/長方形 1"/>
          <p:cNvSpPr/>
          <p:nvPr/>
        </p:nvSpPr>
        <p:spPr bwMode="auto">
          <a:xfrm>
            <a:off x="508000" y="5487492"/>
            <a:ext cx="8410985" cy="923330"/>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pPr algn="l"/>
            <a:r>
              <a:rPr kumimoji="1" lang="en-US" altLang="ja-JP" sz="1800" b="0" i="0" u="none" strike="noStrike" cap="none" normalizeH="0" baseline="0" dirty="0">
                <a:ln>
                  <a:noFill/>
                </a:ln>
                <a:solidFill>
                  <a:schemeClr val="tx1"/>
                </a:solidFill>
                <a:effectLst/>
                <a:latin typeface="Arial" pitchFamily="34" charset="0"/>
                <a:ea typeface="ＭＳ Ｐゴシック" pitchFamily="50" charset="-128"/>
              </a:rPr>
              <a:t>Just like </a:t>
            </a:r>
            <a:r>
              <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rPr>
              <a:t>Scopus, </a:t>
            </a:r>
            <a:r>
              <a:rPr kumimoji="1" lang="en-US" altLang="ja-JP" sz="1800" b="0" i="0" u="none" strike="noStrike" cap="none" normalizeH="0" baseline="0" dirty="0">
                <a:ln>
                  <a:noFill/>
                </a:ln>
                <a:solidFill>
                  <a:schemeClr val="tx1"/>
                </a:solidFill>
                <a:effectLst/>
                <a:latin typeface="Arial" pitchFamily="34" charset="0"/>
                <a:ea typeface="ＭＳ Ｐゴシック" pitchFamily="50" charset="-128"/>
              </a:rPr>
              <a:t>in the database there are some papers contain links that can access to the original text.</a:t>
            </a:r>
            <a:endParaRPr lang="en-US" altLang="ja-JP" dirty="0"/>
          </a:p>
          <a:p>
            <a:pPr marL="0" marR="0" indent="0" algn="l"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a:rPr>
              <a:t>If it is under contract with Gifu </a:t>
            </a:r>
            <a:r>
              <a:rPr kumimoji="1" lang="en-US" altLang="ja-JP" sz="1800" b="0" i="0" u="none" strike="noStrike" cap="none" normalizeH="0" baseline="0" dirty="0" smtClean="0">
                <a:ln>
                  <a:noFill/>
                </a:ln>
                <a:solidFill>
                  <a:schemeClr val="tx1"/>
                </a:solidFill>
                <a:effectLst/>
                <a:latin typeface="Arial"/>
                <a:ea typeface="ＭＳ Ｐゴシック" pitchFamily="50" charset="-128"/>
              </a:rPr>
              <a:t>University</a:t>
            </a:r>
            <a:r>
              <a:rPr kumimoji="1" lang="ja-JP" altLang="en-US" sz="1800" b="0" i="0" u="none" strike="noStrike" cap="none" normalizeH="0" baseline="0" dirty="0" smtClean="0">
                <a:ln>
                  <a:noFill/>
                </a:ln>
                <a:solidFill>
                  <a:schemeClr val="tx1"/>
                </a:solidFill>
                <a:effectLst/>
                <a:latin typeface="ＭＳ Ｐゴシック"/>
              </a:rPr>
              <a:t> </a:t>
            </a:r>
            <a:r>
              <a:rPr kumimoji="1" lang="en-US" altLang="ja-JP" sz="1800" b="0" i="0" u="none" strike="noStrike" cap="none" normalizeH="0" baseline="0" dirty="0">
                <a:ln>
                  <a:noFill/>
                </a:ln>
                <a:solidFill>
                  <a:schemeClr val="tx1"/>
                </a:solidFill>
                <a:effectLst/>
                <a:latin typeface="Arial"/>
                <a:ea typeface="ＭＳ Ｐゴシック" pitchFamily="50" charset="-128"/>
              </a:rPr>
              <a:t>the</a:t>
            </a:r>
            <a:r>
              <a:rPr kumimoji="1" lang="ja-JP" altLang="en-US" sz="1800" b="0" i="0" u="none" strike="noStrike" cap="none" normalizeH="0" baseline="0" dirty="0">
                <a:ln>
                  <a:noFill/>
                </a:ln>
                <a:solidFill>
                  <a:schemeClr val="tx1"/>
                </a:solidFill>
                <a:effectLst/>
                <a:latin typeface="ＭＳ Ｐゴシック"/>
              </a:rPr>
              <a:t> </a:t>
            </a:r>
            <a:r>
              <a:rPr kumimoji="1" lang="en-US" altLang="ja-JP" sz="1800" b="0" i="0" u="none" strike="noStrike" cap="none" normalizeH="0" baseline="0" dirty="0" smtClean="0">
                <a:ln>
                  <a:noFill/>
                </a:ln>
                <a:solidFill>
                  <a:schemeClr val="tx1"/>
                </a:solidFill>
                <a:effectLst/>
                <a:latin typeface="Arial"/>
                <a:ea typeface="ＭＳ Ｐゴシック" pitchFamily="50" charset="-128"/>
              </a:rPr>
              <a:t>electronic</a:t>
            </a:r>
            <a:r>
              <a:rPr kumimoji="1" lang="ja-JP" altLang="en-US" sz="1800" b="0" i="0" u="none" strike="noStrike" cap="none" normalizeH="0" baseline="0" dirty="0" smtClean="0">
                <a:ln>
                  <a:noFill/>
                </a:ln>
                <a:solidFill>
                  <a:schemeClr val="tx1"/>
                </a:solidFill>
                <a:effectLst/>
                <a:latin typeface="ＭＳ Ｐゴシック"/>
              </a:rPr>
              <a:t> </a:t>
            </a:r>
            <a:r>
              <a:rPr kumimoji="1" lang="en-US" altLang="ja-JP" sz="1800" b="0" i="0" u="none" strike="noStrike" cap="none" normalizeH="0" baseline="0" dirty="0">
                <a:ln>
                  <a:noFill/>
                </a:ln>
                <a:solidFill>
                  <a:schemeClr val="tx1"/>
                </a:solidFill>
                <a:effectLst/>
                <a:latin typeface="Arial"/>
                <a:ea typeface="ＭＳ Ｐゴシック" pitchFamily="50" charset="-128"/>
              </a:rPr>
              <a:t>journal</a:t>
            </a:r>
            <a:r>
              <a:rPr kumimoji="1" lang="ja-JP" altLang="en-US" sz="1800" b="0" i="0" u="none" strike="noStrike" cap="none" normalizeH="0" baseline="0" dirty="0">
                <a:ln>
                  <a:noFill/>
                </a:ln>
                <a:solidFill>
                  <a:schemeClr val="tx1"/>
                </a:solidFill>
                <a:effectLst/>
                <a:latin typeface="ＭＳ Ｐゴシック"/>
              </a:rPr>
              <a:t> </a:t>
            </a:r>
            <a:r>
              <a:rPr kumimoji="1" lang="en-US" altLang="ja-JP" sz="1800" b="0" i="0" u="none" strike="noStrike" cap="none" normalizeH="0" baseline="0" dirty="0">
                <a:ln>
                  <a:noFill/>
                </a:ln>
                <a:solidFill>
                  <a:schemeClr val="tx1"/>
                </a:solidFill>
                <a:effectLst/>
                <a:latin typeface="Arial"/>
                <a:ea typeface="ＭＳ Ｐゴシック" pitchFamily="50" charset="-128"/>
              </a:rPr>
              <a:t>is</a:t>
            </a:r>
            <a:r>
              <a:rPr kumimoji="1" lang="ja-JP" altLang="en-US" sz="1800" b="0" i="0" u="none" strike="noStrike" cap="none" normalizeH="0" baseline="0" dirty="0">
                <a:ln>
                  <a:noFill/>
                </a:ln>
                <a:solidFill>
                  <a:schemeClr val="tx1"/>
                </a:solidFill>
                <a:effectLst/>
                <a:latin typeface="ＭＳ Ｐゴシック"/>
              </a:rPr>
              <a:t> </a:t>
            </a:r>
            <a:r>
              <a:rPr kumimoji="1" lang="en-US" altLang="ja-JP" sz="1800" b="0" i="0" u="none" strike="noStrike" cap="none" normalizeH="0" baseline="0" dirty="0">
                <a:ln>
                  <a:noFill/>
                </a:ln>
                <a:solidFill>
                  <a:schemeClr val="tx1"/>
                </a:solidFill>
                <a:effectLst/>
                <a:latin typeface="Arial"/>
                <a:ea typeface="ＭＳ Ｐゴシック" pitchFamily="50" charset="-128"/>
              </a:rPr>
              <a:t>av</a:t>
            </a:r>
            <a:r>
              <a:rPr kumimoji="1" lang="ja-JP" altLang="en-US" sz="1800" b="0" i="0" u="none" strike="noStrike" cap="none" normalizeH="0" baseline="0" dirty="0">
                <a:ln>
                  <a:noFill/>
                </a:ln>
                <a:solidFill>
                  <a:schemeClr val="tx1"/>
                </a:solidFill>
                <a:effectLst/>
                <a:latin typeface="ＭＳ Ｐゴシック"/>
              </a:rPr>
              <a:t>ai</a:t>
            </a:r>
            <a:r>
              <a:rPr kumimoji="1" lang="en-US" altLang="ja-JP" sz="1800" b="0" i="0" u="none" strike="noStrike" cap="none" normalizeH="0" baseline="0" dirty="0">
                <a:ln>
                  <a:noFill/>
                </a:ln>
                <a:solidFill>
                  <a:schemeClr val="tx1"/>
                </a:solidFill>
                <a:effectLst/>
                <a:latin typeface="Arial"/>
                <a:ea typeface="ＭＳ Ｐゴシック" pitchFamily="50" charset="-128"/>
              </a:rPr>
              <a:t>lable</a:t>
            </a:r>
            <a:r>
              <a:rPr kumimoji="1" lang="ja-JP" altLang="en-US" sz="1800" b="0" i="0" u="none" strike="noStrike" cap="none" normalizeH="0" baseline="0" dirty="0">
                <a:ln>
                  <a:noFill/>
                </a:ln>
                <a:solidFill>
                  <a:schemeClr val="tx1"/>
                </a:solidFill>
                <a:effectLst/>
                <a:latin typeface="ＭＳ Ｐゴシック"/>
              </a:rPr>
              <a:t> </a:t>
            </a:r>
            <a:r>
              <a:rPr kumimoji="1" lang="en-US" altLang="ja-JP" sz="1800" b="0" i="0" u="none" strike="noStrike" cap="none" normalizeH="0" baseline="0" dirty="0">
                <a:ln>
                  <a:noFill/>
                </a:ln>
                <a:solidFill>
                  <a:schemeClr val="tx1"/>
                </a:solidFill>
                <a:effectLst/>
                <a:latin typeface="Arial"/>
                <a:ea typeface="ＭＳ Ｐゴシック" pitchFamily="50" charset="-128"/>
              </a:rPr>
              <a:t>for</a:t>
            </a:r>
            <a:r>
              <a:rPr kumimoji="1" lang="ja-JP" altLang="en-US" sz="1800" b="0" i="0" u="none" strike="noStrike" cap="none" normalizeH="0" baseline="0" dirty="0">
                <a:ln>
                  <a:noFill/>
                </a:ln>
                <a:solidFill>
                  <a:schemeClr val="tx1"/>
                </a:solidFill>
                <a:effectLst/>
                <a:latin typeface="ＭＳ Ｐゴシック"/>
              </a:rPr>
              <a:t> </a:t>
            </a:r>
            <a:r>
              <a:rPr kumimoji="1" lang="en-US" altLang="ja-JP" sz="1800" b="0" i="0" u="none" strike="noStrike" cap="none" normalizeH="0" baseline="0" dirty="0">
                <a:ln>
                  <a:noFill/>
                </a:ln>
                <a:solidFill>
                  <a:schemeClr val="tx1"/>
                </a:solidFill>
                <a:effectLst/>
                <a:latin typeface="Arial"/>
                <a:ea typeface="ＭＳ Ｐゴシック" pitchFamily="50" charset="-128"/>
              </a:rPr>
              <a:t>use</a:t>
            </a:r>
            <a:r>
              <a:rPr kumimoji="1" lang="ja-JP" altLang="en-US" sz="1800" b="0" i="0" u="none" strike="noStrike" cap="none" normalizeH="0" baseline="0" dirty="0">
                <a:ln>
                  <a:noFill/>
                </a:ln>
                <a:solidFill>
                  <a:schemeClr val="tx1"/>
                </a:solidFill>
                <a:effectLst/>
                <a:latin typeface="ＭＳ Ｐゴシック"/>
              </a:rPr>
              <a:t>.</a:t>
            </a:r>
          </a:p>
        </p:txBody>
      </p:sp>
    </p:spTree>
    <p:extLst>
      <p:ext uri="{BB962C8B-B14F-4D97-AF65-F5344CB8AC3E}">
        <p14:creationId xmlns:p14="http://schemas.microsoft.com/office/powerpoint/2010/main" val="3825937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コンテンツ プレースホルダー 2"/>
          <p:cNvSpPr>
            <a:spLocks noGrp="1"/>
          </p:cNvSpPr>
          <p:nvPr>
            <p:ph idx="1"/>
          </p:nvPr>
        </p:nvSpPr>
        <p:spPr>
          <a:xfrm>
            <a:off x="457200" y="1844824"/>
            <a:ext cx="8229600" cy="4248472"/>
          </a:xfrm>
        </p:spPr>
        <p:txBody>
          <a:bodyPr vert="horz" lIns="91440" tIns="45720" rIns="91440" bIns="45720" rtlCol="0" anchor="t">
            <a:normAutofit/>
          </a:bodyPr>
          <a:lstStyle/>
          <a:p>
            <a:pPr marL="0" indent="0">
              <a:buNone/>
            </a:pPr>
            <a:r>
              <a:rPr lang="ja-JP" altLang="en-US" sz="2600" dirty="0">
                <a:latin typeface="Arial" charset="0"/>
                <a:ea typeface="ＭＳ ゴシック" pitchFamily="49" charset="-128"/>
              </a:rPr>
              <a:t>・</a:t>
            </a:r>
            <a:r>
              <a:rPr lang="en-US" altLang="ja-JP" sz="2600" dirty="0">
                <a:latin typeface="Arial"/>
                <a:ea typeface="ＭＳ ゴシック" pitchFamily="49" charset="-128"/>
              </a:rPr>
              <a:t>Comprises</a:t>
            </a:r>
            <a:r>
              <a:rPr lang="ja-JP" altLang="en-US" sz="2600" dirty="0">
                <a:latin typeface="Arial" charset="0"/>
                <a:ea typeface="ＭＳ ゴシック" pitchFamily="49" charset="-128"/>
              </a:rPr>
              <a:t> </a:t>
            </a:r>
            <a:r>
              <a:rPr lang="en-US" altLang="ja-JP" sz="2600" dirty="0">
                <a:latin typeface="Arial"/>
                <a:ea typeface="ＭＳ ゴシック" pitchFamily="49" charset="-128"/>
              </a:rPr>
              <a:t>digital</a:t>
            </a:r>
            <a:r>
              <a:rPr lang="ja-JP" altLang="en-US" sz="2600" dirty="0">
                <a:latin typeface="Arial" charset="0"/>
                <a:ea typeface="ＭＳ ゴシック" pitchFamily="49" charset="-128"/>
              </a:rPr>
              <a:t> </a:t>
            </a:r>
            <a:r>
              <a:rPr lang="en-US" altLang="ja-JP" sz="2600" dirty="0">
                <a:latin typeface="Arial"/>
                <a:ea typeface="ＭＳ ゴシック" pitchFamily="49" charset="-128"/>
              </a:rPr>
              <a:t>version</a:t>
            </a:r>
            <a:r>
              <a:rPr lang="ja-JP" altLang="en-US" sz="2600" dirty="0">
                <a:latin typeface="Arial" charset="0"/>
                <a:ea typeface="ＭＳ ゴシック" pitchFamily="49" charset="-128"/>
              </a:rPr>
              <a:t> </a:t>
            </a:r>
            <a:r>
              <a:rPr lang="en-US" altLang="ja-JP" sz="2600" dirty="0">
                <a:latin typeface="Arial"/>
                <a:ea typeface="ＭＳ ゴシック" pitchFamily="49" charset="-128"/>
              </a:rPr>
              <a:t>of</a:t>
            </a:r>
            <a:r>
              <a:rPr lang="ja-JP" altLang="en-US" sz="2600" dirty="0">
                <a:latin typeface="Arial" charset="0"/>
                <a:ea typeface="ＭＳ ゴシック" pitchFamily="49" charset="-128"/>
              </a:rPr>
              <a:t> </a:t>
            </a:r>
            <a:r>
              <a:rPr lang="en-US" altLang="ja-JP" sz="2600" dirty="0">
                <a:latin typeface="Arial"/>
                <a:ea typeface="ＭＳ ゴシック" pitchFamily="49" charset="-128"/>
              </a:rPr>
              <a:t>most</a:t>
            </a:r>
            <a:r>
              <a:rPr lang="ja-JP" altLang="en-US" sz="2600" dirty="0">
                <a:latin typeface="Arial" charset="0"/>
                <a:ea typeface="ＭＳ ゴシック" pitchFamily="49" charset="-128"/>
              </a:rPr>
              <a:t> </a:t>
            </a:r>
            <a:r>
              <a:rPr lang="en-US" altLang="ja-JP" sz="2600" dirty="0">
                <a:latin typeface="Arial"/>
                <a:ea typeface="ＭＳ ゴシック" pitchFamily="49" charset="-128"/>
              </a:rPr>
              <a:t>of</a:t>
            </a:r>
            <a:r>
              <a:rPr lang="ja-JP" altLang="en-US" sz="2600" dirty="0">
                <a:latin typeface="Arial" charset="0"/>
                <a:ea typeface="ＭＳ ゴシック" pitchFamily="49" charset="-128"/>
              </a:rPr>
              <a:t> </a:t>
            </a:r>
            <a:r>
              <a:rPr lang="en-US" altLang="ja-JP" sz="2600" dirty="0">
                <a:latin typeface="Arial"/>
                <a:ea typeface="ＭＳ ゴシック" pitchFamily="49" charset="-128"/>
              </a:rPr>
              <a:t>the</a:t>
            </a:r>
            <a:r>
              <a:rPr lang="ja-JP" altLang="en-US" sz="2600" dirty="0">
                <a:latin typeface="Arial" charset="0"/>
                <a:ea typeface="ＭＳ ゴシック" pitchFamily="49" charset="-128"/>
              </a:rPr>
              <a:t> </a:t>
            </a:r>
            <a:r>
              <a:rPr lang="en-US" altLang="ja-JP" sz="2600" dirty="0" smtClean="0">
                <a:latin typeface="Arial" charset="0"/>
                <a:ea typeface="ＭＳ ゴシック" pitchFamily="49" charset="-128"/>
              </a:rPr>
              <a:t>journals,</a:t>
            </a:r>
            <a:r>
              <a:rPr lang="ja-JP" altLang="en-US" sz="2600" dirty="0" smtClean="0">
                <a:latin typeface="Arial" charset="0"/>
                <a:ea typeface="ＭＳ ゴシック" pitchFamily="49" charset="-128"/>
              </a:rPr>
              <a:t> </a:t>
            </a:r>
            <a:r>
              <a:rPr lang="ja-JP" altLang="en-US" sz="2600" dirty="0">
                <a:latin typeface="Arial" charset="0"/>
                <a:ea typeface="ＭＳ ゴシック" pitchFamily="49" charset="-128"/>
              </a:rPr>
              <a:t>us</a:t>
            </a:r>
            <a:r>
              <a:rPr lang="en-US" altLang="ja-JP" sz="2600" dirty="0">
                <a:latin typeface="Arial"/>
                <a:ea typeface="ＭＳ ゴシック" pitchFamily="49" charset="-128"/>
              </a:rPr>
              <a:t>ing</a:t>
            </a:r>
            <a:r>
              <a:rPr lang="ja-JP" altLang="en-US" sz="2600" dirty="0">
                <a:latin typeface="Arial" charset="0"/>
                <a:ea typeface="ＭＳ ゴシック" pitchFamily="49" charset="-128"/>
              </a:rPr>
              <a:t> </a:t>
            </a:r>
            <a:r>
              <a:rPr lang="en-US" altLang="ja-JP" sz="2600" dirty="0">
                <a:latin typeface="Arial"/>
                <a:ea typeface="ＭＳ ゴシック" pitchFamily="49" charset="-128"/>
              </a:rPr>
              <a:t>of</a:t>
            </a:r>
            <a:r>
              <a:rPr lang="ja-JP" altLang="en-US" sz="2600" dirty="0">
                <a:latin typeface="Arial" charset="0"/>
                <a:ea typeface="ＭＳ ゴシック" pitchFamily="49" charset="-128"/>
              </a:rPr>
              <a:t> </a:t>
            </a:r>
            <a:r>
              <a:rPr lang="en-US" altLang="ja-JP" sz="2600" dirty="0">
                <a:latin typeface="Arial"/>
                <a:ea typeface="ＭＳ ゴシック" pitchFamily="49" charset="-128"/>
              </a:rPr>
              <a:t>papers</a:t>
            </a:r>
            <a:r>
              <a:rPr lang="ja-JP" altLang="en-US" sz="2600" dirty="0">
                <a:latin typeface="Arial" charset="0"/>
                <a:ea typeface="ＭＳ ゴシック" pitchFamily="49" charset="-128"/>
              </a:rPr>
              <a:t> </a:t>
            </a:r>
            <a:r>
              <a:rPr lang="en-US" altLang="ja-JP" sz="2600" dirty="0">
                <a:latin typeface="Arial"/>
                <a:ea typeface="ＭＳ ゴシック" pitchFamily="49" charset="-128"/>
              </a:rPr>
              <a:t>are</a:t>
            </a:r>
            <a:r>
              <a:rPr lang="ja-JP" altLang="en-US" sz="2600" dirty="0">
                <a:latin typeface="Arial" charset="0"/>
                <a:ea typeface="ＭＳ ゴシック" pitchFamily="49" charset="-128"/>
              </a:rPr>
              <a:t> </a:t>
            </a:r>
            <a:r>
              <a:rPr lang="en-US" altLang="ja-JP" sz="2600" dirty="0">
                <a:latin typeface="Arial"/>
                <a:ea typeface="ＭＳ ゴシック" pitchFamily="49" charset="-128"/>
              </a:rPr>
              <a:t>also</a:t>
            </a:r>
            <a:r>
              <a:rPr lang="ja-JP" altLang="en-US" sz="2600" dirty="0">
                <a:latin typeface="Arial" charset="0"/>
                <a:ea typeface="ＭＳ ゴシック" pitchFamily="49" charset="-128"/>
              </a:rPr>
              <a:t> </a:t>
            </a:r>
            <a:r>
              <a:rPr lang="en-US" altLang="ja-JP" sz="2600" dirty="0">
                <a:latin typeface="Arial"/>
                <a:ea typeface="ＭＳ ゴシック" pitchFamily="49" charset="-128"/>
              </a:rPr>
              <a:t>possible</a:t>
            </a:r>
            <a:r>
              <a:rPr lang="ja-JP" altLang="en-US" sz="2600" dirty="0">
                <a:latin typeface="Arial" charset="0"/>
                <a:ea typeface="ＭＳ ゴシック" pitchFamily="49" charset="-128"/>
              </a:rPr>
              <a:t>.　</a:t>
            </a:r>
            <a:endParaRPr lang="en-US" altLang="en-US" sz="2600" dirty="0">
              <a:latin typeface="Arial" charset="0"/>
              <a:ea typeface="ＭＳ ゴシック" pitchFamily="49" charset="-128"/>
            </a:endParaRPr>
          </a:p>
          <a:p>
            <a:pPr marL="0" indent="0">
              <a:buNone/>
            </a:pPr>
            <a:r>
              <a:rPr lang="en-US" altLang="ja-JP" sz="2000" dirty="0" smtClean="0">
                <a:latin typeface="Arial"/>
                <a:ea typeface="ＭＳ ゴシック" pitchFamily="49" charset="-128"/>
              </a:rPr>
              <a:t>※You </a:t>
            </a:r>
            <a:r>
              <a:rPr lang="en-US" altLang="ja-JP" sz="2000" dirty="0">
                <a:latin typeface="Arial"/>
                <a:ea typeface="ＭＳ ゴシック" pitchFamily="49" charset="-128"/>
              </a:rPr>
              <a:t>can also use Abstract which is not in contract with university</a:t>
            </a:r>
          </a:p>
          <a:p>
            <a:pPr marL="0" indent="0">
              <a:buNone/>
            </a:pPr>
            <a:endParaRPr lang="en-US" altLang="ja-JP" sz="2600" dirty="0">
              <a:latin typeface="ＭＳ ゴシック" pitchFamily="49" charset="-128"/>
              <a:ea typeface="ＭＳ ゴシック" pitchFamily="49" charset="-128"/>
            </a:endParaRPr>
          </a:p>
          <a:p>
            <a:pPr marL="0" indent="0">
              <a:buNone/>
            </a:pPr>
            <a:r>
              <a:rPr lang="ja-JP" altLang="en-US" sz="2600" dirty="0" smtClean="0">
                <a:latin typeface="Arial" charset="0"/>
                <a:ea typeface="ＭＳ ゴシック" pitchFamily="49" charset="-128"/>
              </a:rPr>
              <a:t>・</a:t>
            </a:r>
            <a:r>
              <a:rPr lang="en-US" altLang="ja-JP" sz="2600" dirty="0" smtClean="0">
                <a:latin typeface="Arial" charset="0"/>
                <a:ea typeface="ＭＳ ゴシック" pitchFamily="49" charset="-128"/>
              </a:rPr>
              <a:t>Not </a:t>
            </a:r>
            <a:r>
              <a:rPr lang="en-US" altLang="ja-JP" sz="2600" dirty="0" smtClean="0">
                <a:latin typeface="Arial"/>
                <a:ea typeface="ＭＳ ゴシック" pitchFamily="49" charset="-128"/>
              </a:rPr>
              <a:t>only</a:t>
            </a:r>
            <a:r>
              <a:rPr lang="ja-JP" altLang="en-US" sz="2600" dirty="0" smtClean="0">
                <a:latin typeface="Arial" charset="0"/>
                <a:ea typeface="ＭＳ ゴシック" pitchFamily="49" charset="-128"/>
              </a:rPr>
              <a:t> </a:t>
            </a:r>
            <a:r>
              <a:rPr lang="en-US" altLang="ja-JP" sz="2600" dirty="0">
                <a:latin typeface="Arial"/>
                <a:ea typeface="ＭＳ ゴシック" pitchFamily="49" charset="-128"/>
              </a:rPr>
              <a:t>can</a:t>
            </a:r>
            <a:r>
              <a:rPr lang="ja-JP" altLang="en-US" sz="2600" dirty="0">
                <a:latin typeface="Arial" charset="0"/>
                <a:ea typeface="ＭＳ ゴシック" pitchFamily="49" charset="-128"/>
              </a:rPr>
              <a:t> </a:t>
            </a:r>
            <a:r>
              <a:rPr lang="en-US" altLang="ja-JP" sz="2600" dirty="0">
                <a:latin typeface="Arial"/>
                <a:ea typeface="ＭＳ ゴシック" pitchFamily="49" charset="-128"/>
              </a:rPr>
              <a:t>read</a:t>
            </a:r>
            <a:r>
              <a:rPr lang="ja-JP" altLang="en-US" sz="2600" dirty="0">
                <a:latin typeface="Arial" charset="0"/>
                <a:ea typeface="ＭＳ ゴシック" pitchFamily="49" charset="-128"/>
              </a:rPr>
              <a:t> </a:t>
            </a:r>
            <a:r>
              <a:rPr lang="en-US" altLang="ja-JP" sz="2600" dirty="0">
                <a:latin typeface="Arial"/>
                <a:ea typeface="ＭＳ ゴシック" pitchFamily="49" charset="-128"/>
              </a:rPr>
              <a:t>the</a:t>
            </a:r>
            <a:r>
              <a:rPr lang="ja-JP" altLang="en-US" sz="2600" dirty="0">
                <a:latin typeface="Arial" charset="0"/>
                <a:ea typeface="ＭＳ ゴシック" pitchFamily="49" charset="-128"/>
              </a:rPr>
              <a:t> </a:t>
            </a:r>
            <a:r>
              <a:rPr lang="en-US" altLang="ja-JP" sz="2600" dirty="0">
                <a:latin typeface="Arial"/>
                <a:ea typeface="ＭＳ ゴシック" pitchFamily="49" charset="-128"/>
              </a:rPr>
              <a:t>full</a:t>
            </a:r>
            <a:r>
              <a:rPr lang="ja-JP" altLang="en-US" sz="2600" dirty="0">
                <a:latin typeface="Arial" charset="0"/>
                <a:ea typeface="ＭＳ ゴシック" pitchFamily="49" charset="-128"/>
              </a:rPr>
              <a:t> </a:t>
            </a:r>
            <a:r>
              <a:rPr lang="en-US" altLang="ja-JP" sz="2600" dirty="0">
                <a:latin typeface="Arial"/>
                <a:ea typeface="ＭＳ ゴシック" pitchFamily="49" charset="-128"/>
              </a:rPr>
              <a:t>text</a:t>
            </a:r>
            <a:r>
              <a:rPr lang="ja-JP" altLang="en-US" sz="2600" dirty="0">
                <a:latin typeface="Arial" charset="0"/>
                <a:ea typeface="ＭＳ ゴシック" pitchFamily="49" charset="-128"/>
              </a:rPr>
              <a:t> </a:t>
            </a:r>
            <a:r>
              <a:rPr lang="en-US" altLang="ja-JP" sz="2600" dirty="0">
                <a:latin typeface="Arial"/>
                <a:ea typeface="ＭＳ ゴシック" pitchFamily="49" charset="-128"/>
              </a:rPr>
              <a:t>but</a:t>
            </a:r>
            <a:r>
              <a:rPr lang="ja-JP" altLang="en-US" sz="2600" dirty="0">
                <a:latin typeface="Arial" charset="0"/>
                <a:ea typeface="ＭＳ ゴシック" pitchFamily="49" charset="-128"/>
              </a:rPr>
              <a:t> </a:t>
            </a:r>
            <a:r>
              <a:rPr lang="en-US" altLang="ja-JP" sz="2600" dirty="0">
                <a:latin typeface="Arial"/>
                <a:ea typeface="ＭＳ ゴシック" pitchFamily="49" charset="-128"/>
              </a:rPr>
              <a:t>also</a:t>
            </a:r>
            <a:r>
              <a:rPr lang="ja-JP" altLang="en-US" sz="2600" dirty="0">
                <a:latin typeface="Arial" charset="0"/>
                <a:ea typeface="ＭＳ ゴシック" pitchFamily="49" charset="-128"/>
              </a:rPr>
              <a:t> </a:t>
            </a:r>
            <a:r>
              <a:rPr lang="en-US" altLang="ja-JP" sz="2600" dirty="0">
                <a:latin typeface="Arial"/>
                <a:ea typeface="ＭＳ ゴシック" pitchFamily="49" charset="-128"/>
              </a:rPr>
              <a:t>functions</a:t>
            </a:r>
            <a:r>
              <a:rPr lang="ja-JP" altLang="en-US" sz="2600" dirty="0">
                <a:latin typeface="Arial" charset="0"/>
                <a:ea typeface="ＭＳ ゴシック" pitchFamily="49" charset="-128"/>
              </a:rPr>
              <a:t> </a:t>
            </a:r>
            <a:r>
              <a:rPr lang="en-US" altLang="ja-JP" sz="2600" dirty="0" smtClean="0">
                <a:latin typeface="Arial" charset="0"/>
                <a:ea typeface="ＭＳ ゴシック" pitchFamily="49" charset="-128"/>
              </a:rPr>
              <a:t>as a</a:t>
            </a:r>
            <a:r>
              <a:rPr lang="ja-JP" altLang="en-US" sz="2600" dirty="0" smtClean="0">
                <a:latin typeface="Arial" charset="0"/>
                <a:ea typeface="ＭＳ ゴシック" pitchFamily="49" charset="-128"/>
              </a:rPr>
              <a:t> </a:t>
            </a:r>
            <a:r>
              <a:rPr lang="ja-JP" altLang="en-US" sz="2600" dirty="0">
                <a:latin typeface="Arial" charset="0"/>
                <a:ea typeface="ＭＳ ゴシック" pitchFamily="49" charset="-128"/>
              </a:rPr>
              <a:t>database.</a:t>
            </a:r>
          </a:p>
          <a:p>
            <a:pPr marL="0" indent="0">
              <a:buNone/>
            </a:pPr>
            <a:endParaRPr lang="en-US" altLang="ja-JP" sz="2600" dirty="0">
              <a:latin typeface="ＭＳ ゴシック" pitchFamily="49" charset="-128"/>
              <a:ea typeface="ＭＳ ゴシック" pitchFamily="49" charset="-128"/>
            </a:endParaRPr>
          </a:p>
          <a:p>
            <a:pPr marL="0" indent="0">
              <a:buNone/>
            </a:pPr>
            <a:r>
              <a:rPr lang="ja-JP" altLang="en-US" sz="2600" dirty="0">
                <a:latin typeface="Arial" charset="0"/>
                <a:ea typeface="ＭＳ ゴシック" pitchFamily="49" charset="-128"/>
              </a:rPr>
              <a:t>・</a:t>
            </a:r>
            <a:r>
              <a:rPr lang="en-US" altLang="ja-JP" sz="2600" dirty="0">
                <a:latin typeface="Arial"/>
                <a:ea typeface="ＭＳ ゴシック" pitchFamily="49" charset="-128"/>
              </a:rPr>
              <a:t>Only</a:t>
            </a:r>
            <a:r>
              <a:rPr lang="ja-JP" altLang="en-US" sz="2600" dirty="0">
                <a:latin typeface="Arial" charset="0"/>
                <a:ea typeface="ＭＳ ゴシック" pitchFamily="49" charset="-128"/>
              </a:rPr>
              <a:t> </a:t>
            </a:r>
            <a:r>
              <a:rPr lang="en-US" altLang="ja-JP" sz="2600" dirty="0">
                <a:latin typeface="Arial"/>
                <a:ea typeface="ＭＳ ゴシック" pitchFamily="49" charset="-128"/>
              </a:rPr>
              <a:t>journals</a:t>
            </a:r>
            <a:r>
              <a:rPr lang="ja-JP" altLang="en-US" sz="2600" dirty="0">
                <a:latin typeface="Arial" charset="0"/>
                <a:ea typeface="ＭＳ ゴシック" pitchFamily="49" charset="-128"/>
              </a:rPr>
              <a:t> </a:t>
            </a:r>
            <a:r>
              <a:rPr lang="en-US" altLang="ja-JP" sz="2600" dirty="0">
                <a:latin typeface="Arial"/>
                <a:ea typeface="ＭＳ ゴシック" pitchFamily="49" charset="-128"/>
              </a:rPr>
              <a:t>under</a:t>
            </a:r>
            <a:r>
              <a:rPr lang="ja-JP" altLang="en-US" sz="2600" dirty="0">
                <a:latin typeface="Arial" charset="0"/>
                <a:ea typeface="ＭＳ ゴシック" pitchFamily="49" charset="-128"/>
              </a:rPr>
              <a:t> </a:t>
            </a:r>
            <a:r>
              <a:rPr lang="en-US" altLang="ja-JP" sz="2600" dirty="0">
                <a:latin typeface="Arial"/>
                <a:ea typeface="ＭＳ ゴシック" pitchFamily="49" charset="-128"/>
              </a:rPr>
              <a:t>the</a:t>
            </a:r>
            <a:r>
              <a:rPr lang="ja-JP" altLang="en-US" sz="2600" dirty="0">
                <a:latin typeface="Arial" charset="0"/>
                <a:ea typeface="ＭＳ ゴシック" pitchFamily="49" charset="-128"/>
              </a:rPr>
              <a:t> </a:t>
            </a:r>
            <a:r>
              <a:rPr lang="en-US" altLang="ja-JP" sz="2600" dirty="0">
                <a:latin typeface="Arial"/>
                <a:ea typeface="ＭＳ ゴシック" pitchFamily="49" charset="-128"/>
              </a:rPr>
              <a:t>collection</a:t>
            </a:r>
            <a:r>
              <a:rPr lang="ja-JP" altLang="en-US" sz="2600" dirty="0">
                <a:latin typeface="Arial" charset="0"/>
                <a:ea typeface="ＭＳ ゴシック" pitchFamily="49" charset="-128"/>
              </a:rPr>
              <a:t> </a:t>
            </a:r>
            <a:r>
              <a:rPr lang="en-US" altLang="ja-JP" sz="2600" dirty="0">
                <a:latin typeface="Arial"/>
                <a:ea typeface="ＭＳ ゴシック" pitchFamily="49" charset="-128"/>
              </a:rPr>
              <a:t>of</a:t>
            </a:r>
            <a:r>
              <a:rPr lang="ja-JP" altLang="en-US" sz="2600" dirty="0">
                <a:latin typeface="Arial" charset="0"/>
                <a:ea typeface="ＭＳ ゴシック" pitchFamily="49" charset="-128"/>
              </a:rPr>
              <a:t> </a:t>
            </a:r>
            <a:r>
              <a:rPr lang="en-US" altLang="ja-JP" sz="2600" dirty="0">
                <a:latin typeface="Arial"/>
                <a:ea typeface="ＭＳ ゴシック" pitchFamily="49" charset="-128"/>
              </a:rPr>
              <a:t>the</a:t>
            </a:r>
            <a:r>
              <a:rPr lang="ja-JP" altLang="en-US" sz="2600" dirty="0">
                <a:latin typeface="Arial" charset="0"/>
                <a:ea typeface="ＭＳ ゴシック" pitchFamily="49" charset="-128"/>
              </a:rPr>
              <a:t> </a:t>
            </a:r>
            <a:r>
              <a:rPr lang="en-US" altLang="ja-JP" sz="2600" dirty="0">
                <a:latin typeface="Arial"/>
                <a:ea typeface="ＭＳ ゴシック" pitchFamily="49" charset="-128"/>
              </a:rPr>
              <a:t>site</a:t>
            </a:r>
            <a:r>
              <a:rPr lang="ja-JP" altLang="en-US" sz="2600" dirty="0">
                <a:latin typeface="Arial" charset="0"/>
                <a:ea typeface="ＭＳ ゴシック" pitchFamily="49" charset="-128"/>
              </a:rPr>
              <a:t> </a:t>
            </a:r>
            <a:r>
              <a:rPr lang="en-US" altLang="ja-JP" sz="2600" dirty="0">
                <a:latin typeface="Arial"/>
                <a:ea typeface="ＭＳ ゴシック" pitchFamily="49" charset="-128"/>
              </a:rPr>
              <a:t>can</a:t>
            </a:r>
            <a:r>
              <a:rPr lang="ja-JP" altLang="en-US" sz="2600" dirty="0">
                <a:latin typeface="Arial" charset="0"/>
                <a:ea typeface="ＭＳ ゴシック" pitchFamily="49" charset="-128"/>
              </a:rPr>
              <a:t> </a:t>
            </a:r>
            <a:r>
              <a:rPr lang="en-US" altLang="ja-JP" sz="2600" dirty="0">
                <a:latin typeface="Arial"/>
                <a:ea typeface="ＭＳ ゴシック" pitchFamily="49" charset="-128"/>
              </a:rPr>
              <a:t>be</a:t>
            </a:r>
            <a:r>
              <a:rPr lang="ja-JP" altLang="en-US" sz="2600" dirty="0">
                <a:latin typeface="Arial" charset="0"/>
                <a:ea typeface="ＭＳ ゴシック" pitchFamily="49" charset="-128"/>
              </a:rPr>
              <a:t> </a:t>
            </a:r>
            <a:r>
              <a:rPr lang="en-US" altLang="ja-JP" sz="2600" dirty="0">
                <a:latin typeface="Arial"/>
                <a:ea typeface="ＭＳ ゴシック" pitchFamily="49" charset="-128"/>
              </a:rPr>
              <a:t>found</a:t>
            </a:r>
            <a:r>
              <a:rPr lang="ja-JP" altLang="en-US" sz="2600" dirty="0">
                <a:latin typeface="Arial" charset="0"/>
                <a:ea typeface="ＭＳ ゴシック" pitchFamily="49" charset="-128"/>
              </a:rPr>
              <a:t>.</a:t>
            </a:r>
          </a:p>
        </p:txBody>
      </p:sp>
      <p:sp>
        <p:nvSpPr>
          <p:cNvPr id="3" name="スライド番号プレースホルダー 2"/>
          <p:cNvSpPr>
            <a:spLocks noGrp="1"/>
          </p:cNvSpPr>
          <p:nvPr>
            <p:ph type="sldNum" sz="quarter" idx="12"/>
          </p:nvPr>
        </p:nvSpPr>
        <p:spPr/>
        <p:txBody>
          <a:bodyPr/>
          <a:lstStyle/>
          <a:p>
            <a:pPr>
              <a:defRPr/>
            </a:pPr>
            <a:fld id="{5D6E6A09-49F5-4D9A-B844-CBEB92E368D4}" type="slidenum">
              <a:rPr lang="en-US" altLang="ja-JP" smtClean="0"/>
              <a:pPr>
                <a:defRPr/>
              </a:pPr>
              <a:t>29</a:t>
            </a:fld>
            <a:endParaRPr lang="en-US" altLang="ja-JP" dirty="0"/>
          </a:p>
        </p:txBody>
      </p:sp>
      <p:sp>
        <p:nvSpPr>
          <p:cNvPr id="5" name="Rectangle 2"/>
          <p:cNvSpPr txBox="1">
            <a:spLocks noChangeArrowheads="1"/>
          </p:cNvSpPr>
          <p:nvPr/>
        </p:nvSpPr>
        <p:spPr bwMode="auto">
          <a:xfrm>
            <a:off x="323528" y="303548"/>
            <a:ext cx="706712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en-US" altLang="ja-JP" sz="3600" dirty="0">
                <a:solidFill>
                  <a:schemeClr val="tx1"/>
                </a:solidFill>
                <a:latin typeface="ＭＳ Ｐゴシック"/>
              </a:rPr>
              <a:t>Electronic</a:t>
            </a:r>
            <a:r>
              <a:rPr lang="ja-JP" altLang="en-US" sz="3600" dirty="0">
                <a:solidFill>
                  <a:schemeClr val="tx1"/>
                </a:solidFill>
                <a:latin typeface="ＭＳ Ｐゴシック"/>
              </a:rPr>
              <a:t>　</a:t>
            </a:r>
            <a:r>
              <a:rPr lang="en-US" altLang="ja-JP" sz="3600" dirty="0">
                <a:solidFill>
                  <a:schemeClr val="tx1"/>
                </a:solidFill>
                <a:latin typeface="ＭＳ Ｐゴシック"/>
              </a:rPr>
              <a:t>journal</a:t>
            </a:r>
            <a:r>
              <a:rPr lang="ja-JP" altLang="en-US" sz="3600" dirty="0">
                <a:solidFill>
                  <a:schemeClr val="tx1"/>
                </a:solidFill>
                <a:latin typeface="ＭＳ Ｐゴシック"/>
              </a:rPr>
              <a:t>　</a:t>
            </a:r>
            <a:r>
              <a:rPr lang="en-US" altLang="ja-JP" sz="3600" dirty="0">
                <a:solidFill>
                  <a:schemeClr val="tx1"/>
                </a:solidFill>
                <a:latin typeface="ＭＳ Ｐゴシック"/>
              </a:rPr>
              <a:t>sites</a:t>
            </a:r>
          </a:p>
        </p:txBody>
      </p:sp>
    </p:spTree>
    <p:extLst>
      <p:ext uri="{BB962C8B-B14F-4D97-AF65-F5344CB8AC3E}">
        <p14:creationId xmlns:p14="http://schemas.microsoft.com/office/powerpoint/2010/main" val="3368004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E4C2F0D-65AB-46FF-9AEF-B0D8A4C6738D}" type="slidenum">
              <a:rPr lang="en-US" altLang="ja-JP" smtClean="0"/>
              <a:pPr>
                <a:defRPr/>
              </a:pPr>
              <a:t>3</a:t>
            </a:fld>
            <a:endParaRPr lang="en-US" altLang="ja-JP" dirty="0"/>
          </a:p>
        </p:txBody>
      </p:sp>
      <p:sp>
        <p:nvSpPr>
          <p:cNvPr id="3" name="正方形/長方形 2"/>
          <p:cNvSpPr/>
          <p:nvPr/>
        </p:nvSpPr>
        <p:spPr>
          <a:xfrm>
            <a:off x="107504" y="1398686"/>
            <a:ext cx="8826455" cy="4431983"/>
          </a:xfrm>
          <a:prstGeom prst="rect">
            <a:avLst/>
          </a:prstGeom>
          <a:noFill/>
        </p:spPr>
        <p:txBody>
          <a:bodyPr wrap="none" lIns="91440" tIns="45720" rIns="91440" bIns="45720" anchor="t">
            <a:spAutoFit/>
          </a:bodyPr>
          <a:lstStyle/>
          <a:p>
            <a:pPr marL="914400" indent="-914400" algn="l">
              <a:buAutoNum type="arabicPeriod"/>
            </a:pPr>
            <a:r>
              <a:rPr lang="en-US" altLang="ja-JP" sz="4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How to understand the notation</a:t>
            </a:r>
          </a:p>
          <a:p>
            <a:pPr algn="l"/>
            <a:r>
              <a:rPr lang="en-US" altLang="ja-JP" sz="40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of references</a:t>
            </a:r>
          </a:p>
          <a:p>
            <a:pPr algn="l"/>
            <a:endParaRPr lang="en-US" altLang="ja-JP" sz="4000" dirty="0">
              <a:solidFill>
                <a:schemeClr val="bg2">
                  <a:lumMod val="50000"/>
                </a:schemeClr>
              </a:solidFill>
            </a:endParaRPr>
          </a:p>
          <a:p>
            <a:pPr marL="0" indent="0" algn="l">
              <a:buNone/>
            </a:pPr>
            <a:r>
              <a:rPr lang="en-US" altLang="ja-JP" sz="3600" dirty="0">
                <a:solidFill>
                  <a:schemeClr val="bg1">
                    <a:lumMod val="50000"/>
                  </a:schemeClr>
                </a:solidFill>
              </a:rPr>
              <a:t>2</a:t>
            </a:r>
            <a:r>
              <a:rPr lang="en-US" altLang="ja-JP" sz="5400" dirty="0">
                <a:solidFill>
                  <a:schemeClr val="bg1">
                    <a:lumMod val="50000"/>
                  </a:schemeClr>
                </a:solidFill>
              </a:rPr>
              <a:t>.</a:t>
            </a:r>
            <a:r>
              <a:rPr lang="ja-JP" altLang="en-US" sz="5400" dirty="0">
                <a:solidFill>
                  <a:schemeClr val="bg1">
                    <a:lumMod val="50000"/>
                  </a:schemeClr>
                </a:solidFill>
              </a:rPr>
              <a:t> </a:t>
            </a:r>
            <a:r>
              <a:rPr lang="en-US" altLang="ja-JP" sz="3600" dirty="0">
                <a:solidFill>
                  <a:schemeClr val="bg1">
                    <a:lumMod val="50000"/>
                  </a:schemeClr>
                </a:solidFill>
              </a:rPr>
              <a:t>How to identify the desired paper </a:t>
            </a:r>
          </a:p>
          <a:p>
            <a:pPr marL="0" indent="0" algn="l">
              <a:buNone/>
            </a:pPr>
            <a:endParaRPr lang="en-US" altLang="ja-JP" sz="5400" dirty="0">
              <a:solidFill>
                <a:schemeClr val="bg1">
                  <a:lumMod val="50000"/>
                </a:schemeClr>
              </a:solidFill>
            </a:endParaRPr>
          </a:p>
          <a:p>
            <a:pPr marL="0" indent="0" algn="l">
              <a:buNone/>
            </a:pPr>
            <a:r>
              <a:rPr lang="en-US" altLang="ja-JP" sz="3600" dirty="0">
                <a:solidFill>
                  <a:schemeClr val="bg1">
                    <a:lumMod val="50000"/>
                  </a:schemeClr>
                </a:solidFill>
              </a:rPr>
              <a:t>3</a:t>
            </a:r>
            <a:r>
              <a:rPr lang="en-US" altLang="ja-JP" sz="5400" dirty="0">
                <a:solidFill>
                  <a:schemeClr val="bg1">
                    <a:lumMod val="50000"/>
                  </a:schemeClr>
                </a:solidFill>
              </a:rPr>
              <a:t>.</a:t>
            </a:r>
            <a:r>
              <a:rPr lang="ja-JP" altLang="en-US" sz="5400" dirty="0">
                <a:solidFill>
                  <a:schemeClr val="bg1">
                    <a:lumMod val="50000"/>
                  </a:schemeClr>
                </a:solidFill>
              </a:rPr>
              <a:t> </a:t>
            </a:r>
            <a:r>
              <a:rPr lang="en-US" altLang="ja-JP" sz="3600" dirty="0">
                <a:solidFill>
                  <a:schemeClr val="bg1">
                    <a:lumMod val="50000"/>
                  </a:schemeClr>
                </a:solidFill>
              </a:rPr>
              <a:t>How to get the research papers</a:t>
            </a:r>
            <a:endParaRPr lang="ja-JP" altLang="en-US" sz="36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9784364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645" y="1208505"/>
            <a:ext cx="7113747" cy="5265763"/>
          </a:xfrm>
          <a:prstGeom prst="rect">
            <a:avLst/>
          </a:prstGeom>
          <a:ln>
            <a:solidFill>
              <a:schemeClr val="tx1"/>
            </a:solidFill>
          </a:ln>
        </p:spPr>
      </p:pic>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30</a:t>
            </a:fld>
            <a:endParaRPr lang="en-US" altLang="ja-JP" dirty="0"/>
          </a:p>
        </p:txBody>
      </p:sp>
      <p:sp>
        <p:nvSpPr>
          <p:cNvPr id="7" name="Rectangle 2"/>
          <p:cNvSpPr txBox="1">
            <a:spLocks noChangeArrowheads="1"/>
          </p:cNvSpPr>
          <p:nvPr/>
        </p:nvSpPr>
        <p:spPr bwMode="auto">
          <a:xfrm>
            <a:off x="457200" y="260648"/>
            <a:ext cx="7067128"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en-US" altLang="ja-JP" sz="3600" dirty="0">
                <a:solidFill>
                  <a:schemeClr val="tx1"/>
                </a:solidFill>
                <a:latin typeface="ＭＳ Ｐゴシック"/>
              </a:rPr>
              <a:t>Electronic</a:t>
            </a:r>
            <a:r>
              <a:rPr lang="ja-JP" altLang="en-US" sz="3600" dirty="0">
                <a:solidFill>
                  <a:schemeClr val="tx1"/>
                </a:solidFill>
                <a:latin typeface="ＭＳ Ｐゴシック"/>
              </a:rPr>
              <a:t>　</a:t>
            </a:r>
            <a:r>
              <a:rPr lang="en-US" altLang="ja-JP" sz="3600" dirty="0">
                <a:solidFill>
                  <a:schemeClr val="tx1"/>
                </a:solidFill>
                <a:latin typeface="ＭＳ Ｐゴシック"/>
              </a:rPr>
              <a:t>journal</a:t>
            </a:r>
            <a:r>
              <a:rPr lang="ja-JP" altLang="en-US" sz="3600" dirty="0">
                <a:solidFill>
                  <a:schemeClr val="tx1"/>
                </a:solidFill>
                <a:latin typeface="ＭＳ Ｐゴシック"/>
              </a:rPr>
              <a:t>　</a:t>
            </a:r>
            <a:r>
              <a:rPr lang="en-US" altLang="ja-JP" sz="3600" dirty="0">
                <a:solidFill>
                  <a:schemeClr val="tx1"/>
                </a:solidFill>
                <a:latin typeface="ＭＳ Ｐゴシック"/>
              </a:rPr>
              <a:t>sites</a:t>
            </a:r>
          </a:p>
        </p:txBody>
      </p:sp>
      <p:sp>
        <p:nvSpPr>
          <p:cNvPr id="8" name="Rectangle 2"/>
          <p:cNvSpPr txBox="1">
            <a:spLocks noChangeArrowheads="1"/>
          </p:cNvSpPr>
          <p:nvPr/>
        </p:nvSpPr>
        <p:spPr bwMode="auto">
          <a:xfrm>
            <a:off x="74465" y="4437112"/>
            <a:ext cx="3888432" cy="523220"/>
          </a:xfrm>
          <a:prstGeom prst="rect">
            <a:avLst/>
          </a:prstGeom>
          <a:solidFill>
            <a:srgbClr val="00CCFF"/>
          </a:solidFill>
          <a:ln>
            <a:noFill/>
          </a:ln>
          <a:effectLs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en-US" altLang="ja-JP" sz="2800" kern="0" dirty="0" smtClean="0"/>
              <a:t>Electronic</a:t>
            </a:r>
            <a:r>
              <a:rPr lang="ja-JP" altLang="en-US" sz="2800" kern="0" dirty="0" smtClean="0"/>
              <a:t>　</a:t>
            </a:r>
            <a:r>
              <a:rPr lang="en-US" altLang="ja-JP" sz="2800" kern="0" dirty="0" smtClean="0"/>
              <a:t>journal</a:t>
            </a:r>
            <a:r>
              <a:rPr lang="ja-JP" altLang="en-US" sz="2800" kern="0" dirty="0" smtClean="0"/>
              <a:t>　</a:t>
            </a:r>
            <a:r>
              <a:rPr lang="en-US" altLang="ja-JP" sz="2800" kern="0" dirty="0" smtClean="0"/>
              <a:t>sites</a:t>
            </a:r>
            <a:endParaRPr lang="en-US" altLang="ja-JP" sz="2800" kern="0" dirty="0"/>
          </a:p>
        </p:txBody>
      </p:sp>
      <p:pic>
        <p:nvPicPr>
          <p:cNvPr id="2" name="図 1"/>
          <p:cNvPicPr>
            <a:picLocks noChangeAspect="1"/>
          </p:cNvPicPr>
          <p:nvPr/>
        </p:nvPicPr>
        <p:blipFill>
          <a:blip r:embed="rId4"/>
          <a:stretch>
            <a:fillRect/>
          </a:stretch>
        </p:blipFill>
        <p:spPr>
          <a:xfrm>
            <a:off x="4920453" y="2287210"/>
            <a:ext cx="4066667" cy="4200000"/>
          </a:xfrm>
          <a:prstGeom prst="rect">
            <a:avLst/>
          </a:prstGeom>
        </p:spPr>
      </p:pic>
      <p:sp>
        <p:nvSpPr>
          <p:cNvPr id="11" name="円/楕円 10"/>
          <p:cNvSpPr/>
          <p:nvPr/>
        </p:nvSpPr>
        <p:spPr>
          <a:xfrm>
            <a:off x="2195736" y="5258866"/>
            <a:ext cx="1080120" cy="47439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2" name="直線矢印コネクタ 11"/>
          <p:cNvCxnSpPr>
            <a:stCxn id="11" idx="6"/>
          </p:cNvCxnSpPr>
          <p:nvPr/>
        </p:nvCxnSpPr>
        <p:spPr>
          <a:xfrm flipV="1">
            <a:off x="3275856" y="4873406"/>
            <a:ext cx="1728192" cy="62265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265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9" y="1268760"/>
            <a:ext cx="6603197" cy="382160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タイトル 1"/>
          <p:cNvSpPr>
            <a:spLocks noGrp="1"/>
          </p:cNvSpPr>
          <p:nvPr>
            <p:ph type="title"/>
          </p:nvPr>
        </p:nvSpPr>
        <p:spPr>
          <a:xfrm>
            <a:off x="467544" y="332656"/>
            <a:ext cx="7543800" cy="642466"/>
          </a:xfrm>
        </p:spPr>
        <p:txBody>
          <a:bodyPr>
            <a:normAutofit/>
          </a:bodyPr>
          <a:lstStyle/>
          <a:p>
            <a:r>
              <a:rPr lang="en-US" altLang="ja-JP" sz="3600" b="1" dirty="0">
                <a:latin typeface="ＭＳ Ｐゴシック"/>
              </a:rPr>
              <a:t>Electronic</a:t>
            </a:r>
            <a:r>
              <a:rPr lang="ja-JP" altLang="en-US" sz="3600" b="1" dirty="0">
                <a:latin typeface="ＭＳ Ｐゴシック"/>
              </a:rPr>
              <a:t>　</a:t>
            </a:r>
            <a:r>
              <a:rPr lang="en-US" altLang="ja-JP" sz="3600" b="1" dirty="0">
                <a:latin typeface="ＭＳ Ｐゴシック"/>
              </a:rPr>
              <a:t>journal</a:t>
            </a:r>
            <a:r>
              <a:rPr lang="ja-JP" altLang="en-US" sz="3600" b="1" dirty="0">
                <a:latin typeface="ＭＳ Ｐゴシック"/>
              </a:rPr>
              <a:t>　</a:t>
            </a:r>
            <a:r>
              <a:rPr lang="en-US" altLang="ja-JP" sz="3600" b="1" dirty="0">
                <a:latin typeface="ＭＳ Ｐゴシック"/>
              </a:rPr>
              <a:t>sites</a:t>
            </a:r>
          </a:p>
        </p:txBody>
      </p:sp>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31</a:t>
            </a:fld>
            <a:endParaRPr lang="en-US" altLang="ja-JP" dirty="0"/>
          </a:p>
        </p:txBody>
      </p:sp>
      <p:sp>
        <p:nvSpPr>
          <p:cNvPr id="5" name="角丸四角形 4"/>
          <p:cNvSpPr/>
          <p:nvPr/>
        </p:nvSpPr>
        <p:spPr bwMode="auto">
          <a:xfrm>
            <a:off x="3194544" y="2937949"/>
            <a:ext cx="657375" cy="288032"/>
          </a:xfrm>
          <a:prstGeom prst="round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727" y="2198146"/>
            <a:ext cx="4695849" cy="31817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下矢印 5"/>
          <p:cNvSpPr/>
          <p:nvPr/>
        </p:nvSpPr>
        <p:spPr bwMode="auto">
          <a:xfrm rot="18276435">
            <a:off x="4203089" y="2869842"/>
            <a:ext cx="432048" cy="1080120"/>
          </a:xfrm>
          <a:prstGeom prst="downArrow">
            <a:avLst/>
          </a:prstGeom>
          <a:solidFill>
            <a:srgbClr val="FF4B4B"/>
          </a:solid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9307582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08" y="1201242"/>
            <a:ext cx="5769196" cy="5155108"/>
          </a:xfrm>
          <a:prstGeom prst="rect">
            <a:avLst/>
          </a:prstGeom>
          <a:ln>
            <a:solidFill>
              <a:schemeClr val="tx1"/>
            </a:solidFill>
          </a:ln>
        </p:spPr>
      </p:pic>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32</a:t>
            </a:fld>
            <a:endParaRPr lang="en-US" altLang="ja-JP" dirty="0"/>
          </a:p>
        </p:txBody>
      </p:sp>
      <p:sp>
        <p:nvSpPr>
          <p:cNvPr id="7" name="Rectangle 2"/>
          <p:cNvSpPr txBox="1">
            <a:spLocks noChangeArrowheads="1"/>
          </p:cNvSpPr>
          <p:nvPr/>
        </p:nvSpPr>
        <p:spPr bwMode="auto">
          <a:xfrm>
            <a:off x="457198" y="228382"/>
            <a:ext cx="85611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en-US" altLang="ja-JP" sz="3600" dirty="0">
                <a:solidFill>
                  <a:schemeClr val="tx1"/>
                </a:solidFill>
                <a:latin typeface="ＭＳ Ｐゴシック"/>
              </a:rPr>
              <a:t>Attention when using electronic journal </a:t>
            </a:r>
          </a:p>
        </p:txBody>
      </p:sp>
      <p:grpSp>
        <p:nvGrpSpPr>
          <p:cNvPr id="5" name="グループ化 4"/>
          <p:cNvGrpSpPr/>
          <p:nvPr/>
        </p:nvGrpSpPr>
        <p:grpSpPr>
          <a:xfrm>
            <a:off x="6075666" y="1485764"/>
            <a:ext cx="2926345" cy="1095993"/>
            <a:chOff x="5796136" y="1916831"/>
            <a:chExt cx="2952328" cy="864096"/>
          </a:xfrm>
        </p:grpSpPr>
        <p:sp>
          <p:nvSpPr>
            <p:cNvPr id="2" name="角丸四角形吹き出し 1"/>
            <p:cNvSpPr/>
            <p:nvPr/>
          </p:nvSpPr>
          <p:spPr>
            <a:xfrm>
              <a:off x="5804714" y="1916831"/>
              <a:ext cx="2943750" cy="864096"/>
            </a:xfrm>
            <a:prstGeom prst="wedgeRoundRectCallout">
              <a:avLst>
                <a:gd name="adj1" fmla="val -78590"/>
                <a:gd name="adj2" fmla="val 43433"/>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5796136" y="2021338"/>
              <a:ext cx="2952328" cy="655170"/>
            </a:xfrm>
            <a:prstGeom prst="rect">
              <a:avLst/>
            </a:prstGeom>
            <a:noFill/>
          </p:spPr>
          <p:txBody>
            <a:bodyPr wrap="square" rtlCol="0" anchor="t">
              <a:spAutoFit/>
            </a:bodyPr>
            <a:lstStyle/>
            <a:p>
              <a:r>
                <a:rPr lang="en-US" altLang="ja-JP" sz="1600" dirty="0">
                  <a:solidFill>
                    <a:schemeClr val="bg1"/>
                  </a:solidFill>
                </a:rPr>
                <a:t>If you do not comply with this rule, the whole university may be suspended.</a:t>
              </a:r>
            </a:p>
          </p:txBody>
        </p:sp>
      </p:grpSp>
      <p:pic>
        <p:nvPicPr>
          <p:cNvPr id="1030" name="Picture 6" descr="C:\Users\gjai01033\AppData\Local\Microsoft\Windows\Temporary Internet Files\Content.IE5\CB3IMW8A\no[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3147871"/>
            <a:ext cx="1937313" cy="193731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4985913" y="5433020"/>
            <a:ext cx="4032448" cy="923330"/>
          </a:xfrm>
          <a:prstGeom prst="rect">
            <a:avLst/>
          </a:prstGeom>
          <a:solidFill>
            <a:srgbClr val="FFCCCC"/>
          </a:solidFill>
          <a:ln w="25400">
            <a:solidFill>
              <a:srgbClr val="FF0000"/>
            </a:solidFill>
          </a:ln>
        </p:spPr>
        <p:txBody>
          <a:bodyPr wrap="square" rtlCol="0" anchor="t">
            <a:spAutoFit/>
          </a:bodyPr>
          <a:lstStyle/>
          <a:p>
            <a:pPr algn="l"/>
            <a:r>
              <a:rPr lang="ja-JP" altLang="en-US" dirty="0">
                <a:latin typeface="+mj-lt"/>
              </a:rPr>
              <a:t>Attention:</a:t>
            </a:r>
            <a:endParaRPr lang="en-US" altLang="ja-JP" dirty="0">
              <a:latin typeface="+mj-lt"/>
            </a:endParaRPr>
          </a:p>
          <a:p>
            <a:pPr algn="l"/>
            <a:r>
              <a:rPr lang="ja-JP" altLang="en-US" dirty="0">
                <a:latin typeface="+mj-lt"/>
              </a:rPr>
              <a:t>D</a:t>
            </a:r>
            <a:r>
              <a:rPr lang="en-US" altLang="ja-JP" dirty="0" err="1" smtClean="0">
                <a:latin typeface="+mj-lt"/>
              </a:rPr>
              <a:t>ownload</a:t>
            </a:r>
            <a:r>
              <a:rPr lang="ja-JP" altLang="en-US" dirty="0">
                <a:latin typeface="+mj-lt"/>
              </a:rPr>
              <a:t> </a:t>
            </a:r>
            <a:r>
              <a:rPr lang="en-US" altLang="ja-JP" dirty="0" smtClean="0">
                <a:latin typeface="+mj-lt"/>
              </a:rPr>
              <a:t>does </a:t>
            </a:r>
            <a:r>
              <a:rPr lang="en-US" altLang="ja-JP" b="1" dirty="0" smtClean="0">
                <a:latin typeface="+mj-lt"/>
              </a:rPr>
              <a:t>NOT</a:t>
            </a:r>
            <a:r>
              <a:rPr lang="en-US" altLang="ja-JP" dirty="0" smtClean="0">
                <a:latin typeface="+mj-lt"/>
              </a:rPr>
              <a:t> means </a:t>
            </a:r>
            <a:r>
              <a:rPr lang="en-US" altLang="ja-JP" b="1" dirty="0" smtClean="0">
                <a:latin typeface="+mj-lt"/>
              </a:rPr>
              <a:t>SAVE</a:t>
            </a:r>
            <a:r>
              <a:rPr lang="ja-JP" altLang="en-US" dirty="0" smtClean="0">
                <a:latin typeface="+mj-lt"/>
              </a:rPr>
              <a:t> </a:t>
            </a:r>
            <a:r>
              <a:rPr lang="en-US" altLang="ja-JP" dirty="0" smtClean="0">
                <a:latin typeface="+mj-lt"/>
              </a:rPr>
              <a:t>PDF</a:t>
            </a:r>
            <a:endParaRPr lang="en-US" altLang="ja-JP" dirty="0">
              <a:latin typeface="+mj-lt"/>
            </a:endParaRPr>
          </a:p>
          <a:p>
            <a:pPr algn="l"/>
            <a:r>
              <a:rPr kumimoji="1" lang="ja-JP" altLang="en-US" dirty="0">
                <a:latin typeface="+mj-lt"/>
              </a:rPr>
              <a:t>Do</a:t>
            </a:r>
            <a:r>
              <a:rPr kumimoji="1" lang="en-US" altLang="ja-JP" dirty="0" err="1" smtClean="0">
                <a:latin typeface="+mj-lt"/>
              </a:rPr>
              <a:t>wnload</a:t>
            </a:r>
            <a:r>
              <a:rPr kumimoji="1" lang="en-US" altLang="ja-JP" dirty="0" smtClean="0">
                <a:latin typeface="+mj-lt"/>
              </a:rPr>
              <a:t> means </a:t>
            </a:r>
            <a:r>
              <a:rPr kumimoji="1" lang="en-US" altLang="ja-JP" b="1" dirty="0" smtClean="0">
                <a:latin typeface="+mj-lt"/>
              </a:rPr>
              <a:t>OPEN</a:t>
            </a:r>
            <a:r>
              <a:rPr kumimoji="1" lang="en-US" altLang="ja-JP" dirty="0" smtClean="0">
                <a:latin typeface="+mj-lt"/>
              </a:rPr>
              <a:t> PDF</a:t>
            </a:r>
            <a:endParaRPr kumimoji="1" lang="ja-JP" altLang="en-US" dirty="0">
              <a:latin typeface="+mj-lt"/>
            </a:endParaRPr>
          </a:p>
        </p:txBody>
      </p:sp>
    </p:spTree>
    <p:extLst>
      <p:ext uri="{BB962C8B-B14F-4D97-AF65-F5344CB8AC3E}">
        <p14:creationId xmlns:p14="http://schemas.microsoft.com/office/powerpoint/2010/main" val="30940909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7599870" cy="44660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タイトル 1"/>
          <p:cNvSpPr>
            <a:spLocks noGrp="1"/>
          </p:cNvSpPr>
          <p:nvPr>
            <p:ph type="title"/>
          </p:nvPr>
        </p:nvSpPr>
        <p:spPr/>
        <p:txBody>
          <a:bodyPr/>
          <a:lstStyle/>
          <a:p>
            <a:r>
              <a:rPr kumimoji="1" lang="en-US" altLang="ja-JP" dirty="0"/>
              <a:t>Ways to use Google</a:t>
            </a:r>
            <a:r>
              <a:rPr kumimoji="1" lang="ja-JP" altLang="en-US" dirty="0"/>
              <a:t> </a:t>
            </a:r>
            <a:r>
              <a:rPr kumimoji="1" lang="en-US" altLang="ja-JP" dirty="0"/>
              <a:t>Scholar(1)</a:t>
            </a:r>
          </a:p>
        </p:txBody>
      </p:sp>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33</a:t>
            </a:fld>
            <a:endParaRPr lang="en-US" altLang="ja-JP" dirty="0"/>
          </a:p>
        </p:txBody>
      </p:sp>
      <p:sp>
        <p:nvSpPr>
          <p:cNvPr id="6" name="下カーブ矢印 5"/>
          <p:cNvSpPr/>
          <p:nvPr/>
        </p:nvSpPr>
        <p:spPr bwMode="auto">
          <a:xfrm rot="2121278">
            <a:off x="5527624" y="2252830"/>
            <a:ext cx="1308493" cy="1477086"/>
          </a:xfrm>
          <a:prstGeom prst="curvedDownArrow">
            <a:avLst/>
          </a:prstGeom>
          <a:solidFill>
            <a:srgbClr val="FF0000">
              <a:alpha val="70000"/>
            </a:srgbClr>
          </a:solid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3" name="テキスト ボックス 2"/>
          <p:cNvSpPr txBox="1"/>
          <p:nvPr/>
        </p:nvSpPr>
        <p:spPr>
          <a:xfrm>
            <a:off x="1643118" y="4737918"/>
            <a:ext cx="2928882" cy="1477328"/>
          </a:xfrm>
          <a:prstGeom prst="rect">
            <a:avLst/>
          </a:prstGeom>
          <a:solidFill>
            <a:schemeClr val="bg1"/>
          </a:solidFill>
          <a:ln>
            <a:solidFill>
              <a:schemeClr val="tx1"/>
            </a:solidFill>
          </a:ln>
        </p:spPr>
        <p:txBody>
          <a:bodyPr wrap="square" rtlCol="0" anchor="t">
            <a:spAutoFit/>
          </a:bodyPr>
          <a:lstStyle/>
          <a:p>
            <a:pPr algn="l"/>
            <a:r>
              <a:rPr lang="en-US" altLang="ja-JP" dirty="0"/>
              <a:t>http://scholar.google.com/</a:t>
            </a:r>
          </a:p>
          <a:p>
            <a:pPr algn="l"/>
            <a:endParaRPr kumimoji="1" lang="en-US" altLang="ja-JP" dirty="0"/>
          </a:p>
          <a:p>
            <a:pPr algn="l"/>
            <a:r>
              <a:rPr lang="en-US" altLang="ja-JP" dirty="0" smtClean="0">
                <a:latin typeface="ＭＳ Ｐゴシック"/>
              </a:rPr>
              <a:t>Click</a:t>
            </a:r>
            <a:r>
              <a:rPr kumimoji="1" lang="ja-JP" altLang="en-US" dirty="0" smtClean="0">
                <a:latin typeface="ＭＳ Ｐゴシック"/>
              </a:rPr>
              <a:t> </a:t>
            </a:r>
            <a:r>
              <a:rPr kumimoji="1" lang="en-US" altLang="ja-JP" dirty="0" smtClean="0">
                <a:latin typeface="ＭＳ Ｐゴシック"/>
              </a:rPr>
              <a:t>the </a:t>
            </a:r>
            <a:r>
              <a:rPr kumimoji="1" lang="ja-JP" altLang="en-US" dirty="0" smtClean="0">
                <a:latin typeface="ＭＳ Ｐゴシック"/>
              </a:rPr>
              <a:t>Ad</a:t>
            </a:r>
            <a:r>
              <a:rPr kumimoji="1" lang="en-US" altLang="ja-JP" dirty="0" smtClean="0">
                <a:latin typeface="ＭＳ Ｐゴシック"/>
              </a:rPr>
              <a:t>van</a:t>
            </a:r>
            <a:r>
              <a:rPr kumimoji="1" lang="ja-JP" altLang="en-US" dirty="0">
                <a:latin typeface="ＭＳ Ｐゴシック"/>
              </a:rPr>
              <a:t>ced </a:t>
            </a:r>
            <a:r>
              <a:rPr kumimoji="1" lang="en-US" altLang="ja-JP" dirty="0">
                <a:latin typeface="ＭＳ Ｐゴシック"/>
              </a:rPr>
              <a:t>Scholar</a:t>
            </a:r>
            <a:r>
              <a:rPr kumimoji="1" lang="ja-JP" altLang="en-US" dirty="0">
                <a:latin typeface="ＭＳ Ｐゴシック"/>
              </a:rPr>
              <a:t> </a:t>
            </a:r>
            <a:r>
              <a:rPr kumimoji="1" lang="en-US" altLang="ja-JP" dirty="0">
                <a:latin typeface="ＭＳ Ｐゴシック"/>
              </a:rPr>
              <a:t>Search</a:t>
            </a:r>
            <a:r>
              <a:rPr kumimoji="1" lang="ja-JP" altLang="en-US" dirty="0">
                <a:latin typeface="ＭＳ Ｐゴシック"/>
              </a:rPr>
              <a:t> </a:t>
            </a:r>
            <a:r>
              <a:rPr kumimoji="1" lang="en-US" altLang="ja-JP" dirty="0" smtClean="0">
                <a:latin typeface="ＭＳ Ｐゴシック"/>
              </a:rPr>
              <a:t>for </a:t>
            </a:r>
            <a:r>
              <a:rPr kumimoji="1" lang="ja-JP" altLang="en-US" dirty="0" smtClean="0">
                <a:latin typeface="ＭＳ Ｐゴシック"/>
              </a:rPr>
              <a:t>a </a:t>
            </a:r>
            <a:r>
              <a:rPr kumimoji="1" lang="ja-JP" altLang="en-US" dirty="0">
                <a:latin typeface="ＭＳ Ｐゴシック"/>
              </a:rPr>
              <a:t>more </a:t>
            </a:r>
            <a:r>
              <a:rPr kumimoji="1" lang="en-US" altLang="ja-JP" dirty="0">
                <a:latin typeface="ＭＳ Ｐゴシック"/>
              </a:rPr>
              <a:t>specific</a:t>
            </a:r>
            <a:r>
              <a:rPr kumimoji="1" lang="ja-JP" altLang="en-US" dirty="0">
                <a:latin typeface="ＭＳ Ｐゴシック"/>
              </a:rPr>
              <a:t> </a:t>
            </a:r>
            <a:r>
              <a:rPr kumimoji="1" lang="en-US" altLang="ja-JP" dirty="0">
                <a:latin typeface="ＭＳ Ｐゴシック"/>
              </a:rPr>
              <a:t>search</a:t>
            </a:r>
            <a:r>
              <a:rPr kumimoji="1" lang="ja-JP" altLang="en-US" dirty="0">
                <a:latin typeface="ＭＳ Ｐゴシック"/>
              </a:rPr>
              <a:t>.</a:t>
            </a: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4601" y="3972289"/>
            <a:ext cx="3816424" cy="2719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001626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506439"/>
            <a:ext cx="8892077" cy="41747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タイトル 1"/>
          <p:cNvSpPr>
            <a:spLocks noGrp="1"/>
          </p:cNvSpPr>
          <p:nvPr>
            <p:ph type="title"/>
          </p:nvPr>
        </p:nvSpPr>
        <p:spPr/>
        <p:txBody>
          <a:bodyPr/>
          <a:lstStyle/>
          <a:p>
            <a:r>
              <a:rPr lang="en-US" altLang="ja-JP" dirty="0">
                <a:latin typeface="Calibri" charset="0"/>
              </a:rPr>
              <a:t>Ways to use Google</a:t>
            </a:r>
            <a:r>
              <a:rPr lang="ja-JP" altLang="en-US" dirty="0">
                <a:latin typeface="Calibri" charset="0"/>
              </a:rPr>
              <a:t> </a:t>
            </a:r>
            <a:r>
              <a:rPr lang="en-US" altLang="ja-JP" dirty="0">
                <a:latin typeface="Calibri" charset="0"/>
              </a:rPr>
              <a:t>Scholar</a:t>
            </a:r>
            <a:r>
              <a:rPr lang="en-US" altLang="ja-JP" dirty="0"/>
              <a:t>(2)</a:t>
            </a:r>
            <a:endParaRPr kumimoji="1" lang="en-US" altLang="ja-JP" dirty="0"/>
          </a:p>
        </p:txBody>
      </p:sp>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34</a:t>
            </a:fld>
            <a:endParaRPr lang="en-US" altLang="ja-JP" dirty="0"/>
          </a:p>
        </p:txBody>
      </p:sp>
      <p:sp>
        <p:nvSpPr>
          <p:cNvPr id="3" name="角丸四角形 2"/>
          <p:cNvSpPr/>
          <p:nvPr/>
        </p:nvSpPr>
        <p:spPr bwMode="auto">
          <a:xfrm>
            <a:off x="6383808" y="3501008"/>
            <a:ext cx="1788591" cy="504056"/>
          </a:xfrm>
          <a:prstGeom prst="round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5" name="テキスト ボックス 4"/>
          <p:cNvSpPr txBox="1"/>
          <p:nvPr/>
        </p:nvSpPr>
        <p:spPr>
          <a:xfrm>
            <a:off x="1835696" y="5013176"/>
            <a:ext cx="5832648" cy="923330"/>
          </a:xfrm>
          <a:prstGeom prst="rect">
            <a:avLst/>
          </a:prstGeom>
          <a:solidFill>
            <a:schemeClr val="bg1"/>
          </a:solidFill>
          <a:ln>
            <a:solidFill>
              <a:schemeClr val="tx1"/>
            </a:solidFill>
          </a:ln>
        </p:spPr>
        <p:txBody>
          <a:bodyPr wrap="square" rtlCol="0" anchor="t">
            <a:spAutoFit/>
          </a:bodyPr>
          <a:lstStyle/>
          <a:p>
            <a:pPr algn="l"/>
            <a:r>
              <a:rPr kumimoji="1" lang="en-US" altLang="ja-JP" dirty="0"/>
              <a:t>When [PDF] is written PDF can be read. </a:t>
            </a:r>
            <a:endParaRPr kumimoji="1" lang="en-US" altLang="ja-JP" dirty="0" smtClean="0"/>
          </a:p>
          <a:p>
            <a:pPr algn="l"/>
            <a:r>
              <a:rPr kumimoji="1" lang="en-US" altLang="ja-JP" dirty="0" smtClean="0"/>
              <a:t>Be </a:t>
            </a:r>
            <a:r>
              <a:rPr kumimoji="1" lang="en-US" altLang="ja-JP" dirty="0"/>
              <a:t>aware that it can be </a:t>
            </a:r>
            <a:r>
              <a:rPr kumimoji="1" lang="en-US" altLang="ja-JP" dirty="0" smtClean="0"/>
              <a:t>an </a:t>
            </a:r>
            <a:r>
              <a:rPr kumimoji="1" lang="en-US" altLang="ja-JP" dirty="0"/>
              <a:t>invalid copy for quotation. </a:t>
            </a:r>
            <a:endParaRPr kumimoji="1" lang="en-US" altLang="ja-JP" dirty="0" smtClean="0"/>
          </a:p>
          <a:p>
            <a:pPr algn="l"/>
            <a:r>
              <a:rPr kumimoji="1" lang="en-US" altLang="ja-JP" dirty="0" smtClean="0"/>
              <a:t>Please </a:t>
            </a:r>
            <a:r>
              <a:rPr kumimoji="1" lang="en-US" altLang="ja-JP" dirty="0"/>
              <a:t>get a publisher copy to avoid copyright </a:t>
            </a:r>
            <a:r>
              <a:rPr kumimoji="1" lang="en-US" altLang="ja-JP" dirty="0" smtClean="0"/>
              <a:t>issue.</a:t>
            </a:r>
            <a:endParaRPr kumimoji="1" lang="en-US" altLang="ja-JP" dirty="0"/>
          </a:p>
        </p:txBody>
      </p:sp>
      <p:cxnSp>
        <p:nvCxnSpPr>
          <p:cNvPr id="7" name="直線矢印コネクタ 6"/>
          <p:cNvCxnSpPr/>
          <p:nvPr/>
        </p:nvCxnSpPr>
        <p:spPr bwMode="auto">
          <a:xfrm flipV="1">
            <a:off x="6049895" y="4005064"/>
            <a:ext cx="682345" cy="851029"/>
          </a:xfrm>
          <a:prstGeom prst="straightConnector1">
            <a:avLst/>
          </a:prstGeom>
          <a:noFill/>
          <a:ln w="9525" cap="flat" cmpd="sng" algn="ctr">
            <a:solidFill>
              <a:srgbClr val="FF0000"/>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58075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ＭＳ Ｐゴシック"/>
              </a:rPr>
              <a:t>Actual Practice</a:t>
            </a:r>
          </a:p>
        </p:txBody>
      </p:sp>
      <p:sp>
        <p:nvSpPr>
          <p:cNvPr id="3" name="コンテンツ プレースホルダー 2"/>
          <p:cNvSpPr>
            <a:spLocks noGrp="1"/>
          </p:cNvSpPr>
          <p:nvPr>
            <p:ph idx="1"/>
          </p:nvPr>
        </p:nvSpPr>
        <p:spPr/>
        <p:txBody>
          <a:bodyPr vert="horz" lIns="91440" tIns="45720" rIns="91440" bIns="45720" rtlCol="0" anchor="t">
            <a:normAutofit fontScale="77500" lnSpcReduction="20000"/>
          </a:bodyPr>
          <a:lstStyle/>
          <a:p>
            <a:pPr marL="0" indent="0">
              <a:buNone/>
            </a:pPr>
            <a:r>
              <a:rPr lang="ja-JP" altLang="en-US" dirty="0">
                <a:latin typeface="ＭＳ Ｐゴシック"/>
              </a:rPr>
              <a:t>What </a:t>
            </a:r>
            <a:r>
              <a:rPr lang="en-US" altLang="ja-JP" dirty="0">
                <a:latin typeface="ＭＳ Ｐゴシック"/>
              </a:rPr>
              <a:t>you</a:t>
            </a:r>
            <a:r>
              <a:rPr lang="ja-JP" altLang="en-US" dirty="0">
                <a:latin typeface="ＭＳ Ｐゴシック"/>
              </a:rPr>
              <a:t> </a:t>
            </a:r>
            <a:r>
              <a:rPr lang="en-US" altLang="ja-JP" dirty="0">
                <a:latin typeface="ＭＳ Ｐゴシック"/>
              </a:rPr>
              <a:t>will</a:t>
            </a:r>
            <a:r>
              <a:rPr lang="ja-JP" altLang="en-US" dirty="0">
                <a:latin typeface="ＭＳ Ｐゴシック"/>
              </a:rPr>
              <a:t> </a:t>
            </a:r>
            <a:r>
              <a:rPr lang="en-US" altLang="ja-JP" dirty="0">
                <a:latin typeface="ＭＳ Ｐゴシック"/>
              </a:rPr>
              <a:t>need</a:t>
            </a:r>
            <a:r>
              <a:rPr lang="ja-JP" altLang="en-US" dirty="0">
                <a:latin typeface="ＭＳ Ｐゴシック"/>
              </a:rPr>
              <a:t> </a:t>
            </a:r>
            <a:r>
              <a:rPr lang="en-US" altLang="ja-JP" dirty="0" smtClean="0">
                <a:latin typeface="ＭＳ Ｐゴシック"/>
              </a:rPr>
              <a:t>to </a:t>
            </a:r>
            <a:r>
              <a:rPr lang="ja-JP" altLang="en-US" dirty="0" smtClean="0">
                <a:latin typeface="ＭＳ Ｐゴシック"/>
              </a:rPr>
              <a:t>do</a:t>
            </a:r>
            <a:r>
              <a:rPr lang="en-US" altLang="ja-JP" dirty="0">
                <a:latin typeface="ＭＳ Ｐゴシック"/>
              </a:rPr>
              <a:t> </a:t>
            </a:r>
            <a:r>
              <a:rPr lang="en-US" altLang="ja-JP" dirty="0" smtClean="0">
                <a:latin typeface="ＭＳ Ｐゴシック"/>
              </a:rPr>
              <a:t>in</a:t>
            </a:r>
            <a:r>
              <a:rPr lang="ja-JP" altLang="en-US" dirty="0" smtClean="0">
                <a:latin typeface="ＭＳ Ｐゴシック"/>
              </a:rPr>
              <a:t> </a:t>
            </a:r>
            <a:r>
              <a:rPr lang="en-US" altLang="ja-JP" dirty="0">
                <a:latin typeface="ＭＳ Ｐゴシック"/>
              </a:rPr>
              <a:t>orde</a:t>
            </a:r>
            <a:r>
              <a:rPr lang="ja-JP" altLang="en-US" dirty="0">
                <a:latin typeface="ＭＳ Ｐゴシック"/>
              </a:rPr>
              <a:t>r to get the res</a:t>
            </a:r>
            <a:r>
              <a:rPr lang="en-US" altLang="ja-JP" dirty="0">
                <a:latin typeface="ＭＳ Ｐゴシック"/>
              </a:rPr>
              <a:t>earch</a:t>
            </a:r>
            <a:r>
              <a:rPr lang="ja-JP" altLang="en-US" dirty="0">
                <a:latin typeface="ＭＳ Ｐゴシック"/>
              </a:rPr>
              <a:t> </a:t>
            </a:r>
            <a:r>
              <a:rPr lang="en-US" altLang="ja-JP" dirty="0">
                <a:latin typeface="ＭＳ Ｐゴシック"/>
              </a:rPr>
              <a:t>papers</a:t>
            </a:r>
            <a:r>
              <a:rPr lang="ja-JP" altLang="en-US" dirty="0">
                <a:latin typeface="ＭＳ Ｐゴシック"/>
              </a:rPr>
              <a:t> </a:t>
            </a:r>
            <a:r>
              <a:rPr lang="en-US" altLang="ja-JP" dirty="0">
                <a:latin typeface="ＭＳ Ｐゴシック"/>
              </a:rPr>
              <a:t>listed</a:t>
            </a:r>
            <a:r>
              <a:rPr lang="ja-JP" altLang="en-US" dirty="0">
                <a:latin typeface="ＭＳ Ｐゴシック"/>
              </a:rPr>
              <a:t> </a:t>
            </a:r>
            <a:r>
              <a:rPr lang="en-US" altLang="ja-JP" dirty="0">
                <a:latin typeface="ＭＳ Ｐゴシック"/>
              </a:rPr>
              <a:t>below</a:t>
            </a:r>
            <a:r>
              <a:rPr lang="ja-JP" altLang="en-US" dirty="0">
                <a:latin typeface="ＭＳ Ｐゴシック"/>
              </a:rPr>
              <a:t>?</a:t>
            </a:r>
            <a:endParaRPr lang="en-US" altLang="ja-JP" dirty="0">
              <a:latin typeface="ＭＳ Ｐゴシック"/>
            </a:endParaRPr>
          </a:p>
          <a:p>
            <a:pPr marL="0" indent="0">
              <a:buNone/>
            </a:pPr>
            <a:r>
              <a:rPr lang="ja-JP" altLang="en-US" dirty="0">
                <a:latin typeface="ＭＳ Ｐゴシック"/>
              </a:rPr>
              <a:t>(Printed version or digit</a:t>
            </a:r>
            <a:r>
              <a:rPr lang="en-US" altLang="ja-JP" dirty="0">
                <a:latin typeface="ＭＳ Ｐゴシック"/>
              </a:rPr>
              <a:t>al </a:t>
            </a:r>
            <a:r>
              <a:rPr lang="ja-JP" altLang="en-US" dirty="0" smtClean="0">
                <a:latin typeface="ＭＳ Ｐゴシック"/>
              </a:rPr>
              <a:t>version</a:t>
            </a:r>
            <a:r>
              <a:rPr lang="ja-JP" altLang="en-US" dirty="0" smtClean="0"/>
              <a:t>）</a:t>
            </a:r>
            <a:endParaRPr lang="ja-JP" altLang="en-US" dirty="0"/>
          </a:p>
          <a:p>
            <a:endParaRPr lang="ja-JP" altLang="en-US" dirty="0"/>
          </a:p>
          <a:p>
            <a:pPr marL="0" indent="0">
              <a:buNone/>
            </a:pPr>
            <a:r>
              <a:rPr lang="ja-JP" altLang="en-US" dirty="0"/>
              <a:t>①</a:t>
            </a:r>
            <a:r>
              <a:rPr lang="en-US" altLang="ja-JP" dirty="0"/>
              <a:t>Ruotolo BT, Giles K, Campuzano I, Sandercock AM, Bateman RH, Robinson CV. Science  2005, 310, 1658</a:t>
            </a:r>
          </a:p>
          <a:p>
            <a:endParaRPr lang="en-US" altLang="ja-JP" dirty="0"/>
          </a:p>
          <a:p>
            <a:endParaRPr lang="en-US" altLang="ja-JP" dirty="0"/>
          </a:p>
          <a:p>
            <a:endParaRPr lang="en-US" altLang="ja-JP" dirty="0"/>
          </a:p>
          <a:p>
            <a:pPr marL="0" indent="0">
              <a:buNone/>
            </a:pPr>
            <a:r>
              <a:rPr lang="en-US" altLang="ja-JP" dirty="0"/>
              <a:t>②Davidson, R.J. (1993). The neuropsychology of emotion and affective style. In M. Lewis &amp; J.M. </a:t>
            </a:r>
            <a:r>
              <a:rPr lang="en-US" altLang="ja-JP" dirty="0">
                <a:latin typeface="Calibri"/>
              </a:rPr>
              <a:t>Haviland (Eds.), Handbook of emotions (pp.143-154). New York: Guilford.</a:t>
            </a:r>
          </a:p>
        </p:txBody>
      </p:sp>
      <p:sp>
        <p:nvSpPr>
          <p:cNvPr id="4" name="スライド番号プレースホルダー 3"/>
          <p:cNvSpPr>
            <a:spLocks noGrp="1"/>
          </p:cNvSpPr>
          <p:nvPr>
            <p:ph type="sldNum" sz="quarter" idx="12"/>
          </p:nvPr>
        </p:nvSpPr>
        <p:spPr/>
        <p:txBody>
          <a:bodyPr/>
          <a:lstStyle/>
          <a:p>
            <a:pPr>
              <a:defRPr/>
            </a:pPr>
            <a:fld id="{5D6E6A09-49F5-4D9A-B844-CBEB92E368D4}" type="slidenum">
              <a:rPr lang="en-US" altLang="ja-JP" smtClean="0"/>
              <a:pPr>
                <a:defRPr/>
              </a:pPr>
              <a:t>35</a:t>
            </a:fld>
            <a:endParaRPr lang="en-US" altLang="ja-JP" dirty="0"/>
          </a:p>
        </p:txBody>
      </p:sp>
    </p:spTree>
    <p:extLst>
      <p:ext uri="{BB962C8B-B14F-4D97-AF65-F5344CB8AC3E}">
        <p14:creationId xmlns:p14="http://schemas.microsoft.com/office/powerpoint/2010/main" val="4118517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36</a:t>
            </a:fld>
            <a:endParaRPr lang="en-US" altLang="ja-JP" dirty="0"/>
          </a:p>
        </p:txBody>
      </p:sp>
      <p:sp>
        <p:nvSpPr>
          <p:cNvPr id="29698" name="Rectangle 2"/>
          <p:cNvSpPr>
            <a:spLocks noGrp="1" noChangeArrowheads="1"/>
          </p:cNvSpPr>
          <p:nvPr>
            <p:ph type="title" idx="4294967295"/>
          </p:nvPr>
        </p:nvSpPr>
        <p:spPr>
          <a:xfrm>
            <a:off x="694215" y="164312"/>
            <a:ext cx="7543800" cy="1295400"/>
          </a:xfrm>
        </p:spPr>
        <p:txBody>
          <a:bodyPr anchor="ctr">
            <a:normAutofit fontScale="90000"/>
          </a:bodyPr>
          <a:lstStyle/>
          <a:p>
            <a:pPr algn="l" eaLnBrk="1" hangingPunct="1"/>
            <a:r>
              <a:rPr lang="ja-JP" altLang="en-US" dirty="0">
                <a:latin typeface="ＭＳ Ｐゴシック"/>
              </a:rPr>
              <a:t>How </a:t>
            </a:r>
            <a:r>
              <a:rPr lang="en-US" altLang="ja-JP" dirty="0">
                <a:latin typeface="ＭＳ Ｐゴシック"/>
              </a:rPr>
              <a:t>to</a:t>
            </a:r>
            <a:r>
              <a:rPr lang="ja-JP" altLang="en-US" dirty="0">
                <a:latin typeface="ＭＳ Ｐゴシック"/>
              </a:rPr>
              <a:t> </a:t>
            </a:r>
            <a:r>
              <a:rPr lang="en-US" altLang="ja-JP" dirty="0">
                <a:latin typeface="ＭＳ Ｐゴシック"/>
              </a:rPr>
              <a:t>get</a:t>
            </a:r>
            <a:r>
              <a:rPr lang="ja-JP" altLang="en-US" dirty="0">
                <a:latin typeface="ＭＳ Ｐゴシック"/>
              </a:rPr>
              <a:t> </a:t>
            </a:r>
            <a:r>
              <a:rPr lang="en-US" altLang="ja-JP" dirty="0">
                <a:latin typeface="ＭＳ Ｐゴシック"/>
              </a:rPr>
              <a:t>papers</a:t>
            </a:r>
            <a:r>
              <a:rPr lang="ja-JP" altLang="en-US" dirty="0">
                <a:latin typeface="ＭＳ Ｐゴシック"/>
              </a:rPr>
              <a:t> </a:t>
            </a:r>
            <a:r>
              <a:rPr lang="en-US" altLang="ja-JP" dirty="0">
                <a:latin typeface="ＭＳ Ｐゴシック"/>
              </a:rPr>
              <a:t>from</a:t>
            </a:r>
            <a:r>
              <a:rPr lang="ja-JP" altLang="en-US" dirty="0">
                <a:latin typeface="ＭＳ Ｐゴシック"/>
              </a:rPr>
              <a:t> </a:t>
            </a:r>
            <a:r>
              <a:rPr lang="en-US" altLang="ja-JP" dirty="0">
                <a:latin typeface="ＭＳ Ｐゴシック"/>
              </a:rPr>
              <a:t>outside</a:t>
            </a:r>
            <a:r>
              <a:rPr lang="ja-JP" altLang="en-US" dirty="0">
                <a:latin typeface="ＭＳ Ｐゴシック"/>
              </a:rPr>
              <a:t> </a:t>
            </a:r>
            <a:r>
              <a:rPr lang="en-US" altLang="ja-JP" dirty="0">
                <a:latin typeface="ＭＳ Ｐゴシック"/>
              </a:rPr>
              <a:t>the</a:t>
            </a:r>
            <a:r>
              <a:rPr lang="ja-JP" altLang="en-US" dirty="0">
                <a:latin typeface="ＭＳ Ｐゴシック"/>
              </a:rPr>
              <a:t> </a:t>
            </a:r>
            <a:r>
              <a:rPr lang="en-US" altLang="ja-JP" dirty="0">
                <a:latin typeface="ＭＳ Ｐゴシック"/>
              </a:rPr>
              <a:t>university</a:t>
            </a:r>
          </a:p>
        </p:txBody>
      </p:sp>
      <p:sp>
        <p:nvSpPr>
          <p:cNvPr id="29699" name="Rectangle 3"/>
          <p:cNvSpPr>
            <a:spLocks noGrp="1" noChangeArrowheads="1"/>
          </p:cNvSpPr>
          <p:nvPr>
            <p:ph type="body" idx="4294967295"/>
          </p:nvPr>
        </p:nvSpPr>
        <p:spPr>
          <a:xfrm>
            <a:off x="539552" y="1708934"/>
            <a:ext cx="8507412" cy="1873250"/>
          </a:xfrm>
        </p:spPr>
        <p:txBody>
          <a:bodyPr vert="horz" lIns="91440" tIns="45720" rIns="91440" bIns="45720" rtlCol="0" anchor="t">
            <a:normAutofit/>
          </a:bodyPr>
          <a:lstStyle/>
          <a:p>
            <a:pPr marL="0" indent="0" eaLnBrk="1" hangingPunct="1">
              <a:lnSpc>
                <a:spcPct val="90000"/>
              </a:lnSpc>
              <a:buNone/>
            </a:pPr>
            <a:r>
              <a:rPr lang="ja-JP" altLang="en-US" sz="2800" dirty="0">
                <a:latin typeface="ＭＳ Ｐゴシック"/>
              </a:rPr>
              <a:t>P</a:t>
            </a:r>
            <a:r>
              <a:rPr lang="en-US" altLang="ja-JP" sz="2800" dirty="0">
                <a:latin typeface="ＭＳ Ｐゴシック"/>
              </a:rPr>
              <a:t>apers</a:t>
            </a:r>
            <a:r>
              <a:rPr lang="ja-JP" altLang="en-US" sz="2800" dirty="0">
                <a:latin typeface="ＭＳ Ｐゴシック"/>
              </a:rPr>
              <a:t> </a:t>
            </a:r>
            <a:r>
              <a:rPr lang="en-US" altLang="ja-JP" sz="2800" dirty="0">
                <a:latin typeface="ＭＳ Ｐゴシック"/>
              </a:rPr>
              <a:t>that</a:t>
            </a:r>
            <a:r>
              <a:rPr lang="ja-JP" altLang="en-US" sz="2800" dirty="0">
                <a:latin typeface="ＭＳ Ｐゴシック"/>
              </a:rPr>
              <a:t> </a:t>
            </a:r>
            <a:r>
              <a:rPr lang="en-US" altLang="ja-JP" sz="2800" dirty="0">
                <a:latin typeface="ＭＳ Ｐゴシック"/>
              </a:rPr>
              <a:t>cannot</a:t>
            </a:r>
            <a:r>
              <a:rPr lang="ja-JP" altLang="en-US" sz="2800" dirty="0">
                <a:latin typeface="ＭＳ Ｐゴシック"/>
              </a:rPr>
              <a:t> </a:t>
            </a:r>
            <a:r>
              <a:rPr lang="en-US" altLang="ja-JP" sz="2800" dirty="0">
                <a:latin typeface="ＭＳ Ｐゴシック"/>
              </a:rPr>
              <a:t>be</a:t>
            </a:r>
            <a:r>
              <a:rPr lang="ja-JP" altLang="en-US" sz="2800" dirty="0">
                <a:latin typeface="ＭＳ Ｐゴシック"/>
              </a:rPr>
              <a:t> </a:t>
            </a:r>
            <a:r>
              <a:rPr lang="en-US" altLang="ja-JP" sz="2800" dirty="0">
                <a:latin typeface="ＭＳ Ｐゴシック"/>
              </a:rPr>
              <a:t>found</a:t>
            </a:r>
            <a:r>
              <a:rPr lang="ja-JP" altLang="en-US" sz="2800" dirty="0">
                <a:latin typeface="ＭＳ Ｐゴシック"/>
              </a:rPr>
              <a:t> </a:t>
            </a:r>
            <a:r>
              <a:rPr lang="en-US" altLang="ja-JP" sz="2800" dirty="0">
                <a:latin typeface="ＭＳ Ｐゴシック"/>
              </a:rPr>
              <a:t>in</a:t>
            </a:r>
            <a:r>
              <a:rPr lang="ja-JP" altLang="en-US" sz="2800" dirty="0">
                <a:latin typeface="ＭＳ Ｐゴシック"/>
              </a:rPr>
              <a:t> </a:t>
            </a:r>
            <a:r>
              <a:rPr lang="en-US" altLang="ja-JP" sz="2800" dirty="0">
                <a:latin typeface="ＭＳ Ｐゴシック"/>
              </a:rPr>
              <a:t>library</a:t>
            </a:r>
            <a:r>
              <a:rPr lang="ja-JP" altLang="en-US" sz="2800" dirty="0">
                <a:latin typeface="ＭＳ Ｐゴシック"/>
              </a:rPr>
              <a:t> </a:t>
            </a:r>
            <a:r>
              <a:rPr lang="en-US" altLang="ja-JP" sz="2800" dirty="0">
                <a:latin typeface="ＭＳ Ｐゴシック"/>
              </a:rPr>
              <a:t>can</a:t>
            </a:r>
            <a:r>
              <a:rPr lang="ja-JP" altLang="en-US" sz="2800" dirty="0">
                <a:latin typeface="ＭＳ Ｐゴシック"/>
              </a:rPr>
              <a:t> </a:t>
            </a:r>
            <a:r>
              <a:rPr lang="en-US" altLang="ja-JP" sz="2800" dirty="0">
                <a:latin typeface="ＭＳ Ｐゴシック"/>
              </a:rPr>
              <a:t>be </a:t>
            </a:r>
            <a:r>
              <a:rPr lang="ja-JP" altLang="en-US" sz="2800" dirty="0">
                <a:latin typeface="ＭＳ Ｐゴシック"/>
              </a:rPr>
              <a:t>requested</a:t>
            </a:r>
            <a:endParaRPr lang="en-US" altLang="ja-JP" sz="2800" dirty="0">
              <a:latin typeface="ＭＳ Ｐゴシック"/>
            </a:endParaRPr>
          </a:p>
          <a:p>
            <a:pPr lvl="1">
              <a:lnSpc>
                <a:spcPct val="90000"/>
              </a:lnSpc>
            </a:pPr>
            <a:r>
              <a:rPr lang="ja-JP" altLang="en-US" sz="2400" dirty="0">
                <a:latin typeface="ＭＳ Ｐゴシック"/>
              </a:rPr>
              <a:t>Bo</a:t>
            </a:r>
            <a:r>
              <a:rPr lang="en-US" altLang="ja-JP" sz="2400" dirty="0">
                <a:latin typeface="ＭＳ Ｐゴシック"/>
              </a:rPr>
              <a:t>ok</a:t>
            </a:r>
            <a:r>
              <a:rPr lang="ja-JP" altLang="en-US" sz="2400" dirty="0">
                <a:latin typeface="ＭＳ Ｐゴシック"/>
              </a:rPr>
              <a:t>⇒</a:t>
            </a:r>
            <a:r>
              <a:rPr lang="en-US" altLang="ja-JP" sz="2400" dirty="0">
                <a:latin typeface="ＭＳ Ｐゴシック"/>
              </a:rPr>
              <a:t>Re</a:t>
            </a:r>
            <a:r>
              <a:rPr lang="ja-JP" altLang="en-US" sz="2400" dirty="0">
                <a:latin typeface="ＭＳ Ｐゴシック"/>
              </a:rPr>
              <a:t>ntal・Not more </a:t>
            </a:r>
            <a:r>
              <a:rPr lang="ja-JP" altLang="en-US" sz="2400" dirty="0" smtClean="0">
                <a:latin typeface="ＭＳ Ｐゴシック"/>
              </a:rPr>
              <a:t>than </a:t>
            </a:r>
            <a:r>
              <a:rPr lang="en-US" altLang="ja-JP" sz="2400" dirty="0" smtClean="0">
                <a:latin typeface="ＭＳ Ｐゴシック"/>
              </a:rPr>
              <a:t>half</a:t>
            </a:r>
            <a:r>
              <a:rPr lang="ja-JP" altLang="en-US" sz="2400" dirty="0" smtClean="0">
                <a:latin typeface="ＭＳ Ｐゴシック"/>
              </a:rPr>
              <a:t> </a:t>
            </a:r>
            <a:r>
              <a:rPr lang="en-US" altLang="ja-JP" sz="2400" dirty="0" smtClean="0">
                <a:latin typeface="ＭＳ Ｐゴシック"/>
              </a:rPr>
              <a:t>of </a:t>
            </a:r>
            <a:r>
              <a:rPr lang="ja-JP" altLang="en-US" sz="2400" dirty="0" smtClean="0">
                <a:latin typeface="ＭＳ Ｐゴシック"/>
              </a:rPr>
              <a:t>the </a:t>
            </a:r>
            <a:r>
              <a:rPr lang="en-US" altLang="ja-JP" sz="2400" dirty="0">
                <a:latin typeface="ＭＳ Ｐゴシック"/>
              </a:rPr>
              <a:t>photocopy</a:t>
            </a:r>
            <a:endParaRPr lang="ja-JP" altLang="en-US" sz="2400" dirty="0">
              <a:latin typeface="ＭＳ Ｐゴシック"/>
            </a:endParaRPr>
          </a:p>
          <a:p>
            <a:pPr lvl="1" eaLnBrk="1" hangingPunct="1">
              <a:lnSpc>
                <a:spcPct val="90000"/>
              </a:lnSpc>
            </a:pPr>
            <a:r>
              <a:rPr lang="ja-JP" altLang="en-US" sz="2400" dirty="0">
                <a:latin typeface="ＭＳ Ｐゴシック"/>
              </a:rPr>
              <a:t>Journal⇒Photocopy </a:t>
            </a:r>
            <a:r>
              <a:rPr lang="en-US" altLang="ja-JP" sz="2400" dirty="0">
                <a:latin typeface="ＭＳ Ｐゴシック"/>
              </a:rPr>
              <a:t>only</a:t>
            </a:r>
            <a:r>
              <a:rPr lang="ja-JP" altLang="en-US" sz="2400" dirty="0">
                <a:latin typeface="ＭＳ Ｐゴシック"/>
              </a:rPr>
              <a:t>(</a:t>
            </a:r>
            <a:r>
              <a:rPr lang="en-US" altLang="ja-JP" sz="2400" dirty="0">
                <a:latin typeface="MS PGothic" charset="0"/>
              </a:rPr>
              <a:t>not more than half of one paper for the latest volume)</a:t>
            </a:r>
            <a:endParaRPr lang="ja-JP" altLang="en-US" sz="2400" dirty="0">
              <a:latin typeface="MS PGothic" charset="0"/>
            </a:endParaRPr>
          </a:p>
        </p:txBody>
      </p:sp>
      <p:sp>
        <p:nvSpPr>
          <p:cNvPr id="11" name="Rectangle 3"/>
          <p:cNvSpPr txBox="1">
            <a:spLocks noChangeArrowheads="1"/>
          </p:cNvSpPr>
          <p:nvPr/>
        </p:nvSpPr>
        <p:spPr bwMode="auto">
          <a:xfrm>
            <a:off x="323528" y="3573016"/>
            <a:ext cx="8507413"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a:lstStyle>
          <a:p>
            <a:pPr marL="0" indent="0" eaLnBrk="1" hangingPunct="1">
              <a:lnSpc>
                <a:spcPct val="90000"/>
              </a:lnSpc>
              <a:buFont typeface="Wingdings" pitchFamily="2" charset="2"/>
              <a:buNone/>
            </a:pPr>
            <a:r>
              <a:rPr lang="ja-JP" altLang="en-US" sz="2400" kern="0" dirty="0">
                <a:latin typeface="ＭＳ Ｐゴシック"/>
              </a:rPr>
              <a:t>R</a:t>
            </a:r>
            <a:r>
              <a:rPr lang="en-US" altLang="ja-JP" sz="2400" kern="0" dirty="0">
                <a:latin typeface="ＭＳ Ｐゴシック"/>
              </a:rPr>
              <a:t>egistration</a:t>
            </a:r>
            <a:r>
              <a:rPr lang="ja-JP" altLang="en-US" sz="2400" kern="0" dirty="0">
                <a:latin typeface="ＭＳ Ｐゴシック"/>
              </a:rPr>
              <a:t> </a:t>
            </a:r>
            <a:r>
              <a:rPr lang="en-US" altLang="ja-JP" sz="2400" kern="0" dirty="0">
                <a:latin typeface="ＭＳ Ｐゴシック"/>
              </a:rPr>
              <a:t>carried</a:t>
            </a:r>
            <a:r>
              <a:rPr lang="ja-JP" altLang="en-US" sz="2400" kern="0" dirty="0">
                <a:latin typeface="ＭＳ Ｐゴシック"/>
              </a:rPr>
              <a:t> </a:t>
            </a:r>
            <a:r>
              <a:rPr lang="en-US" altLang="ja-JP" sz="2400" kern="0" dirty="0">
                <a:latin typeface="ＭＳ Ｐゴシック"/>
              </a:rPr>
              <a:t>out</a:t>
            </a:r>
            <a:r>
              <a:rPr lang="ja-JP" altLang="en-US" sz="2400" kern="0" dirty="0">
                <a:latin typeface="ＭＳ Ｐゴシック"/>
              </a:rPr>
              <a:t> </a:t>
            </a:r>
            <a:r>
              <a:rPr lang="en-US" altLang="ja-JP" sz="2400" kern="0" dirty="0">
                <a:latin typeface="ＭＳ Ｐゴシック"/>
              </a:rPr>
              <a:t>at</a:t>
            </a:r>
            <a:r>
              <a:rPr lang="ja-JP" altLang="en-US" sz="2400" kern="0" dirty="0">
                <a:latin typeface="ＭＳ Ｐゴシック"/>
              </a:rPr>
              <a:t> </a:t>
            </a:r>
            <a:r>
              <a:rPr lang="en-US" altLang="ja-JP" sz="2400" kern="0" dirty="0">
                <a:latin typeface="ＭＳ Ｐゴシック"/>
              </a:rPr>
              <a:t>counter</a:t>
            </a:r>
            <a:r>
              <a:rPr lang="ja-JP" altLang="en-US" sz="2400" kern="0" dirty="0">
                <a:latin typeface="ＭＳ Ｐゴシック"/>
              </a:rPr>
              <a:t> </a:t>
            </a:r>
            <a:r>
              <a:rPr lang="en-US" altLang="ja-JP" sz="2400" kern="0" dirty="0">
                <a:latin typeface="ＭＳ Ｐゴシック"/>
              </a:rPr>
              <a:t>or</a:t>
            </a:r>
            <a:r>
              <a:rPr lang="ja-JP" altLang="en-US" sz="2400" kern="0" dirty="0">
                <a:latin typeface="ＭＳ Ｐゴシック"/>
              </a:rPr>
              <a:t> </a:t>
            </a:r>
            <a:r>
              <a:rPr lang="en-US" altLang="ja-JP" sz="2400" kern="0" dirty="0">
                <a:latin typeface="ＭＳ Ｐゴシック"/>
              </a:rPr>
              <a:t>through</a:t>
            </a:r>
            <a:r>
              <a:rPr lang="ja-JP" altLang="en-US" sz="2400" kern="0" dirty="0">
                <a:latin typeface="ＭＳ Ｐゴシック"/>
              </a:rPr>
              <a:t> </a:t>
            </a:r>
            <a:r>
              <a:rPr lang="en-US" altLang="ja-JP" sz="2400" kern="0" dirty="0">
                <a:latin typeface="ＭＳ Ｐゴシック"/>
              </a:rPr>
              <a:t>website</a:t>
            </a:r>
            <a:r>
              <a:rPr lang="ja-JP" altLang="en-US" sz="2400" kern="0" dirty="0">
                <a:latin typeface="ＭＳ Ｐゴシック"/>
              </a:rPr>
              <a:t>.</a:t>
            </a:r>
            <a:endParaRPr lang="en-US" altLang="ja-JP" sz="2400" kern="0" dirty="0"/>
          </a:p>
          <a:p>
            <a:pPr marL="0" indent="0" eaLnBrk="1" hangingPunct="1">
              <a:lnSpc>
                <a:spcPct val="90000"/>
              </a:lnSpc>
              <a:buFont typeface="Wingdings" pitchFamily="2" charset="2"/>
              <a:buNone/>
            </a:pPr>
            <a:r>
              <a:rPr lang="en-US" altLang="ja-JP" sz="2400" kern="0" dirty="0" smtClean="0"/>
              <a:t>Fees</a:t>
            </a:r>
            <a:r>
              <a:rPr lang="ja-JP" altLang="en-US" sz="2400" kern="0" dirty="0" smtClean="0"/>
              <a:t>⇒</a:t>
            </a:r>
            <a:r>
              <a:rPr lang="ja-JP" altLang="en-US" sz="2400" kern="0" dirty="0">
                <a:latin typeface="ＭＳ Ｐゴシック"/>
              </a:rPr>
              <a:t>Photo</a:t>
            </a:r>
            <a:r>
              <a:rPr lang="en-US" altLang="ja-JP" sz="2400" kern="0" dirty="0" smtClean="0">
                <a:latin typeface="ＭＳ Ｐゴシック"/>
              </a:rPr>
              <a:t>copy </a:t>
            </a:r>
            <a:r>
              <a:rPr lang="ja-JP" altLang="en-US" sz="2400" kern="0" dirty="0" smtClean="0">
                <a:latin typeface="ＭＳ Ｐゴシック"/>
              </a:rPr>
              <a:t>fee</a:t>
            </a:r>
            <a:r>
              <a:rPr lang="en-US" altLang="ja-JP" sz="2400" kern="0" dirty="0">
                <a:latin typeface="ＭＳ Ｐゴシック"/>
              </a:rPr>
              <a:t>(</a:t>
            </a:r>
            <a:r>
              <a:rPr lang="ja-JP" altLang="en-US" sz="2400" kern="0" dirty="0">
                <a:latin typeface="ＭＳ Ｐゴシック"/>
              </a:rPr>
              <a:t>B</a:t>
            </a:r>
            <a:r>
              <a:rPr lang="en-US" altLang="ja-JP" sz="2400" kern="0" dirty="0">
                <a:latin typeface="ＭＳ Ｐゴシック"/>
              </a:rPr>
              <a:t>lack</a:t>
            </a:r>
            <a:r>
              <a:rPr lang="ja-JP" altLang="en-US" sz="2400" kern="0" dirty="0">
                <a:latin typeface="ＭＳ Ｐゴシック"/>
              </a:rPr>
              <a:t> </a:t>
            </a:r>
            <a:r>
              <a:rPr lang="en-US" altLang="ja-JP" sz="2400" kern="0" dirty="0">
                <a:latin typeface="ＭＳ Ｐゴシック"/>
              </a:rPr>
              <a:t>and</a:t>
            </a:r>
            <a:r>
              <a:rPr lang="ja-JP" altLang="en-US" sz="2400" kern="0" dirty="0">
                <a:latin typeface="ＭＳ Ｐゴシック"/>
              </a:rPr>
              <a:t> </a:t>
            </a:r>
            <a:r>
              <a:rPr lang="en-US" altLang="ja-JP" sz="2400" kern="0" dirty="0">
                <a:latin typeface="ＭＳ Ｐゴシック"/>
              </a:rPr>
              <a:t>white</a:t>
            </a:r>
            <a:r>
              <a:rPr lang="ja-JP" altLang="en-US" sz="2400" kern="0" dirty="0">
                <a:latin typeface="ＭＳ Ｐゴシック"/>
              </a:rPr>
              <a:t>1 </a:t>
            </a:r>
            <a:r>
              <a:rPr lang="en-US" altLang="ja-JP" sz="2400" kern="0" dirty="0">
                <a:latin typeface="ＭＳ Ｐゴシック"/>
              </a:rPr>
              <a:t>piece</a:t>
            </a:r>
            <a:r>
              <a:rPr lang="ja-JP" altLang="en-US" sz="2400" kern="0" dirty="0">
                <a:latin typeface="ＭＳ Ｐゴシック"/>
              </a:rPr>
              <a:t> </a:t>
            </a:r>
            <a:r>
              <a:rPr lang="en-US" altLang="ja-JP" sz="2400" kern="0" dirty="0">
                <a:latin typeface="ＭＳ Ｐゴシック"/>
              </a:rPr>
              <a:t>for</a:t>
            </a:r>
            <a:r>
              <a:rPr lang="ja-JP" altLang="en-US" sz="2400" kern="0" dirty="0">
                <a:latin typeface="ＭＳ Ｐゴシック"/>
              </a:rPr>
              <a:t> </a:t>
            </a:r>
            <a:r>
              <a:rPr lang="en-US" altLang="ja-JP" sz="2400" kern="0" dirty="0">
                <a:latin typeface="ＭＳ Ｐゴシック"/>
              </a:rPr>
              <a:t>35</a:t>
            </a:r>
            <a:r>
              <a:rPr lang="ja-JP" altLang="en-US" sz="2400" kern="0" dirty="0">
                <a:latin typeface="ＭＳ Ｐゴシック"/>
              </a:rPr>
              <a:t>～</a:t>
            </a:r>
            <a:r>
              <a:rPr lang="en-US" altLang="ja-JP" sz="2400" kern="0" dirty="0">
                <a:latin typeface="ＭＳ Ｐゴシック"/>
              </a:rPr>
              <a:t>50Yen</a:t>
            </a:r>
            <a:r>
              <a:rPr lang="ja-JP" altLang="en-US" sz="2400" kern="0" dirty="0">
                <a:latin typeface="ＭＳ Ｐゴシック"/>
              </a:rPr>
              <a:t>）and po</a:t>
            </a:r>
            <a:r>
              <a:rPr lang="en-US" altLang="ja-JP" sz="2400" kern="0" dirty="0">
                <a:latin typeface="ＭＳ Ｐゴシック"/>
              </a:rPr>
              <a:t>stage</a:t>
            </a:r>
            <a:r>
              <a:rPr lang="ja-JP" altLang="en-US" sz="2400" kern="0" dirty="0">
                <a:latin typeface="ＭＳ Ｐゴシック"/>
              </a:rPr>
              <a:t> </a:t>
            </a:r>
            <a:r>
              <a:rPr lang="en-US" altLang="ja-JP" sz="2400" kern="0" dirty="0">
                <a:latin typeface="ＭＳ Ｐゴシック"/>
              </a:rPr>
              <a:t>fee</a:t>
            </a:r>
            <a:endParaRPr lang="ja-JP" altLang="en-US" sz="2400" kern="0" dirty="0">
              <a:latin typeface="ＭＳ Ｐゴシック"/>
            </a:endParaRPr>
          </a:p>
          <a:p>
            <a:pPr marL="0" indent="0" eaLnBrk="1" hangingPunct="1">
              <a:lnSpc>
                <a:spcPct val="90000"/>
              </a:lnSpc>
              <a:buFont typeface="Wingdings" pitchFamily="2" charset="2"/>
              <a:buNone/>
            </a:pPr>
            <a:r>
              <a:rPr lang="ja-JP" altLang="en-US" sz="2400" kern="0" dirty="0" smtClean="0">
                <a:latin typeface="ＭＳ Ｐゴシック"/>
              </a:rPr>
              <a:t>Ti</a:t>
            </a:r>
            <a:r>
              <a:rPr lang="en-US" altLang="ja-JP" sz="2400" kern="0" dirty="0" smtClean="0">
                <a:latin typeface="ＭＳ Ｐゴシック"/>
              </a:rPr>
              <a:t>me</a:t>
            </a:r>
            <a:r>
              <a:rPr lang="ja-JP" altLang="en-US" sz="2400" kern="0" dirty="0" smtClean="0">
                <a:latin typeface="ＭＳ Ｐゴシック"/>
              </a:rPr>
              <a:t> </a:t>
            </a:r>
            <a:r>
              <a:rPr lang="en-US" altLang="ja-JP" sz="2400" kern="0" dirty="0">
                <a:latin typeface="ＭＳ Ｐゴシック"/>
              </a:rPr>
              <a:t>required</a:t>
            </a:r>
            <a:r>
              <a:rPr lang="ja-JP" altLang="en-US" sz="2400" kern="0" dirty="0"/>
              <a:t>⇒</a:t>
            </a:r>
            <a:r>
              <a:rPr lang="ja-JP" altLang="en-US" sz="2400" kern="0" dirty="0">
                <a:latin typeface="ＭＳ Ｐゴシック"/>
              </a:rPr>
              <a:t>About 1 week</a:t>
            </a: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9032" y="4621792"/>
            <a:ext cx="2490787" cy="1771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Text Box 7"/>
          <p:cNvSpPr txBox="1">
            <a:spLocks noChangeArrowheads="1"/>
          </p:cNvSpPr>
          <p:nvPr/>
        </p:nvSpPr>
        <p:spPr bwMode="auto">
          <a:xfrm>
            <a:off x="2286164" y="5993578"/>
            <a:ext cx="22320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spcBef>
                <a:spcPct val="50000"/>
              </a:spcBef>
            </a:pPr>
            <a:r>
              <a:rPr lang="ja-JP" altLang="en-US" dirty="0">
                <a:latin typeface="ＭＳ Ｐゴシック"/>
              </a:rPr>
              <a:t>R</a:t>
            </a:r>
            <a:r>
              <a:rPr lang="en-US" altLang="ja-JP" dirty="0">
                <a:latin typeface="ＭＳ Ｐゴシック"/>
              </a:rPr>
              <a:t>egistration</a:t>
            </a:r>
            <a:r>
              <a:rPr lang="ja-JP" altLang="en-US" dirty="0">
                <a:latin typeface="ＭＳ Ｐゴシック"/>
              </a:rPr>
              <a:t> </a:t>
            </a:r>
            <a:r>
              <a:rPr lang="en-US" altLang="ja-JP" dirty="0">
                <a:latin typeface="ＭＳ Ｐゴシック"/>
              </a:rPr>
              <a:t>form</a:t>
            </a:r>
            <a:r>
              <a:rPr lang="ja-JP" altLang="en-US" dirty="0">
                <a:latin typeface="ＭＳ Ｐゴシック"/>
              </a:rPr>
              <a:t> </a:t>
            </a:r>
            <a:r>
              <a:rPr lang="en-US" altLang="ja-JP" dirty="0">
                <a:latin typeface="ＭＳ Ｐゴシック"/>
              </a:rPr>
              <a:t>for</a:t>
            </a:r>
            <a:r>
              <a:rPr lang="ja-JP" altLang="en-US" dirty="0">
                <a:latin typeface="ＭＳ Ｐゴシック"/>
              </a:rPr>
              <a:t> </a:t>
            </a:r>
            <a:r>
              <a:rPr lang="en-US" altLang="ja-JP" dirty="0">
                <a:latin typeface="ＭＳ Ｐゴシック"/>
              </a:rPr>
              <a:t>copies</a:t>
            </a:r>
            <a:r>
              <a:rPr lang="ja-JP" altLang="en-US" dirty="0">
                <a:latin typeface="ＭＳ Ｐゴシック"/>
              </a:rPr>
              <a:t> </a:t>
            </a:r>
            <a:r>
              <a:rPr lang="en-US" altLang="ja-JP" dirty="0">
                <a:latin typeface="ＭＳ Ｐゴシック"/>
              </a:rPr>
              <a:t>of</a:t>
            </a:r>
            <a:r>
              <a:rPr lang="ja-JP" altLang="en-US" dirty="0">
                <a:latin typeface="ＭＳ Ｐゴシック"/>
              </a:rPr>
              <a:t> </a:t>
            </a:r>
            <a:r>
              <a:rPr lang="en-US" altLang="ja-JP" dirty="0">
                <a:latin typeface="ＭＳ Ｐゴシック"/>
              </a:rPr>
              <a:t>paper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341" y="1906382"/>
            <a:ext cx="2571631" cy="33533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8747" y="1993090"/>
            <a:ext cx="3195310" cy="31798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742" y="993766"/>
            <a:ext cx="3377041" cy="192825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テキスト ボックス 1"/>
          <p:cNvSpPr txBox="1"/>
          <p:nvPr/>
        </p:nvSpPr>
        <p:spPr>
          <a:xfrm>
            <a:off x="254742" y="173259"/>
            <a:ext cx="7488832" cy="769441"/>
          </a:xfrm>
          <a:prstGeom prst="rect">
            <a:avLst/>
          </a:prstGeom>
          <a:noFill/>
        </p:spPr>
        <p:txBody>
          <a:bodyPr wrap="square" rtlCol="0" anchor="t">
            <a:spAutoFit/>
          </a:bodyPr>
          <a:lstStyle/>
          <a:p>
            <a:r>
              <a:rPr lang="ja-JP" altLang="en-US" sz="4400" dirty="0">
                <a:latin typeface="+mj-lt"/>
                <a:ea typeface="+mj-ea"/>
                <a:cs typeface="+mj-cs"/>
              </a:rPr>
              <a:t>R</a:t>
            </a:r>
            <a:r>
              <a:rPr lang="en-US" altLang="ja-JP" sz="4400" dirty="0">
                <a:latin typeface="+mj-lt"/>
                <a:ea typeface="+mj-ea"/>
                <a:cs typeface="+mj-cs"/>
              </a:rPr>
              <a:t>egistration</a:t>
            </a:r>
            <a:r>
              <a:rPr lang="ja-JP" altLang="en-US" sz="4400" dirty="0">
                <a:latin typeface="+mj-lt"/>
                <a:ea typeface="+mj-ea"/>
                <a:cs typeface="+mj-cs"/>
              </a:rPr>
              <a:t> </a:t>
            </a:r>
            <a:r>
              <a:rPr lang="en-US" altLang="ja-JP" sz="4400" dirty="0">
                <a:latin typeface="+mj-lt"/>
                <a:ea typeface="+mj-ea"/>
                <a:cs typeface="+mj-cs"/>
              </a:rPr>
              <a:t>from</a:t>
            </a:r>
            <a:r>
              <a:rPr lang="ja-JP" altLang="en-US" sz="4400" dirty="0">
                <a:latin typeface="+mj-lt"/>
                <a:ea typeface="+mj-ea"/>
                <a:cs typeface="+mj-cs"/>
              </a:rPr>
              <a:t> </a:t>
            </a:r>
            <a:r>
              <a:rPr lang="en-US" altLang="ja-JP" sz="4400" dirty="0">
                <a:latin typeface="+mj-lt"/>
                <a:ea typeface="+mj-ea"/>
                <a:cs typeface="+mj-cs"/>
              </a:rPr>
              <a:t>website</a:t>
            </a:r>
          </a:p>
        </p:txBody>
      </p:sp>
      <p:sp>
        <p:nvSpPr>
          <p:cNvPr id="6" name="スライド番号プレースホルダー 5"/>
          <p:cNvSpPr>
            <a:spLocks noGrp="1"/>
          </p:cNvSpPr>
          <p:nvPr>
            <p:ph type="sldNum" sz="quarter" idx="12"/>
          </p:nvPr>
        </p:nvSpPr>
        <p:spPr/>
        <p:txBody>
          <a:bodyPr/>
          <a:lstStyle/>
          <a:p>
            <a:pPr>
              <a:defRPr/>
            </a:pPr>
            <a:fld id="{7E4C2F0D-65AB-46FF-9AEF-B0D8A4C6738D}" type="slidenum">
              <a:rPr lang="en-US" altLang="ja-JP" smtClean="0"/>
              <a:pPr>
                <a:defRPr/>
              </a:pPr>
              <a:t>37</a:t>
            </a:fld>
            <a:endParaRPr lang="en-US" altLang="ja-JP" dirty="0"/>
          </a:p>
        </p:txBody>
      </p:sp>
      <p:sp>
        <p:nvSpPr>
          <p:cNvPr id="13" name="正方形/長方形 12"/>
          <p:cNvSpPr/>
          <p:nvPr/>
        </p:nvSpPr>
        <p:spPr bwMode="auto">
          <a:xfrm>
            <a:off x="4375367" y="3374277"/>
            <a:ext cx="1200268" cy="395470"/>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2" name="ストライプ矢印 11"/>
          <p:cNvSpPr/>
          <p:nvPr/>
        </p:nvSpPr>
        <p:spPr bwMode="auto">
          <a:xfrm>
            <a:off x="3871132" y="3213576"/>
            <a:ext cx="504235" cy="1008062"/>
          </a:xfrm>
          <a:prstGeom prst="stripedRightArrow">
            <a:avLst/>
          </a:prstGeom>
          <a:solidFill>
            <a:srgbClr val="FF0000">
              <a:alpha val="50000"/>
            </a:srgbClr>
          </a:solidFill>
          <a:ln w="9525" cap="flat" cmpd="sng" algn="ctr">
            <a:solidFill>
              <a:srgbClr val="FF0000"/>
            </a:solidFill>
            <a:prstDash val="solid"/>
            <a:round/>
            <a:headEnd type="none" w="med" len="med"/>
            <a:tailEnd type="none" w="med" len="med"/>
          </a:ln>
          <a:effectLst/>
          <a:extLst/>
        </p:spPr>
        <p:txBody>
          <a:bodyPr wrap="none" anchor="ctr"/>
          <a:lstStyle/>
          <a:p>
            <a:pPr>
              <a:defRPr/>
            </a:pPr>
            <a:endParaRPr lang="ja-JP" altLang="en-US" dirty="0"/>
          </a:p>
        </p:txBody>
      </p:sp>
      <p:sp>
        <p:nvSpPr>
          <p:cNvPr id="15" name="正方形/長方形 14"/>
          <p:cNvSpPr/>
          <p:nvPr/>
        </p:nvSpPr>
        <p:spPr bwMode="auto">
          <a:xfrm>
            <a:off x="8388424" y="3131370"/>
            <a:ext cx="515848" cy="297630"/>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6" name="ストライプ矢印 15"/>
          <p:cNvSpPr/>
          <p:nvPr/>
        </p:nvSpPr>
        <p:spPr bwMode="auto">
          <a:xfrm rot="20877660">
            <a:off x="5588005" y="3279751"/>
            <a:ext cx="1779937" cy="306296"/>
          </a:xfrm>
          <a:prstGeom prst="stripedRightArrow">
            <a:avLst/>
          </a:prstGeom>
          <a:solidFill>
            <a:srgbClr val="FF0000">
              <a:alpha val="50000"/>
            </a:srgbClr>
          </a:solidFill>
          <a:ln w="9525" cap="flat" cmpd="sng" algn="ctr">
            <a:solidFill>
              <a:srgbClr val="FF0000"/>
            </a:solidFill>
            <a:prstDash val="solid"/>
            <a:round/>
            <a:headEnd type="none" w="med" len="med"/>
            <a:tailEnd type="none" w="med" len="med"/>
          </a:ln>
          <a:effectLst/>
          <a:extLst/>
        </p:spPr>
        <p:txBody>
          <a:bodyPr wrap="none" anchor="ctr"/>
          <a:lstStyle/>
          <a:p>
            <a:pPr>
              <a:defRPr/>
            </a:pPr>
            <a:endParaRPr lang="ja-JP" altLang="en-US" dirty="0"/>
          </a:p>
        </p:txBody>
      </p:sp>
      <p:sp>
        <p:nvSpPr>
          <p:cNvPr id="17" name="テキスト ボックス 16"/>
          <p:cNvSpPr txBox="1"/>
          <p:nvPr/>
        </p:nvSpPr>
        <p:spPr>
          <a:xfrm>
            <a:off x="3631783" y="5518973"/>
            <a:ext cx="5188689" cy="923330"/>
          </a:xfrm>
          <a:prstGeom prst="rect">
            <a:avLst/>
          </a:prstGeom>
          <a:noFill/>
        </p:spPr>
        <p:txBody>
          <a:bodyPr wrap="square" rtlCol="0" anchor="t">
            <a:spAutoFit/>
          </a:bodyPr>
          <a:lstStyle/>
          <a:p>
            <a:pPr algn="l"/>
            <a:r>
              <a:rPr lang="en-US" altLang="ja-JP" dirty="0" smtClean="0">
                <a:latin typeface="Arial"/>
              </a:rPr>
              <a:t>Log</a:t>
            </a:r>
            <a:r>
              <a:rPr lang="ja-JP" altLang="en-US" dirty="0" smtClean="0">
                <a:latin typeface="Arial"/>
              </a:rPr>
              <a:t> </a:t>
            </a:r>
            <a:r>
              <a:rPr lang="en-US" altLang="ja-JP" dirty="0" smtClean="0">
                <a:latin typeface="Arial"/>
              </a:rPr>
              <a:t>in</a:t>
            </a:r>
            <a:r>
              <a:rPr lang="ja-JP" altLang="en-US" dirty="0" smtClean="0">
                <a:latin typeface="ＭＳ Ｐゴシック"/>
              </a:rPr>
              <a:t> </a:t>
            </a:r>
            <a:r>
              <a:rPr lang="en-US" altLang="ja-JP" dirty="0">
                <a:latin typeface="Arial"/>
              </a:rPr>
              <a:t>to</a:t>
            </a:r>
            <a:r>
              <a:rPr lang="ja-JP" altLang="en-US" dirty="0">
                <a:latin typeface="Arial" charset="0"/>
              </a:rPr>
              <a:t>「</a:t>
            </a:r>
            <a:r>
              <a:rPr kumimoji="1" lang="en-US" altLang="ja-JP" dirty="0"/>
              <a:t>My Library</a:t>
            </a:r>
            <a:r>
              <a:rPr kumimoji="1" lang="ja-JP" altLang="en-US" dirty="0"/>
              <a:t>」</a:t>
            </a:r>
            <a:r>
              <a:rPr kumimoji="1" lang="ja-JP" altLang="en-US" dirty="0">
                <a:latin typeface="ＭＳ Ｐゴシック"/>
              </a:rPr>
              <a:t>.</a:t>
            </a:r>
            <a:endParaRPr kumimoji="1" lang="en-US" altLang="en-US" dirty="0">
              <a:latin typeface="ＭＳ Ｐゴシック"/>
            </a:endParaRPr>
          </a:p>
          <a:p>
            <a:pPr algn="l"/>
            <a:r>
              <a:rPr kumimoji="1" lang="en-US" altLang="ja-JP" dirty="0" smtClean="0">
                <a:latin typeface="Arial"/>
              </a:rPr>
              <a:t>Register through</a:t>
            </a:r>
            <a:r>
              <a:rPr kumimoji="1" lang="ja-JP" altLang="en-US" dirty="0">
                <a:latin typeface="Arial" charset="0"/>
              </a:rPr>
              <a:t>「</a:t>
            </a:r>
            <a:r>
              <a:rPr kumimoji="1" lang="en-US" altLang="ja-JP" dirty="0"/>
              <a:t>Inter </a:t>
            </a:r>
            <a:r>
              <a:rPr kumimoji="1" lang="en-US" altLang="ja-JP" dirty="0" smtClean="0"/>
              <a:t>Library (photocopy/Loan)</a:t>
            </a:r>
            <a:r>
              <a:rPr kumimoji="1" lang="ja-JP" altLang="en-US" dirty="0" smtClean="0"/>
              <a:t>　</a:t>
            </a:r>
            <a:r>
              <a:rPr kumimoji="1" lang="en-US" altLang="ja-JP" dirty="0" smtClean="0"/>
              <a:t>Request</a:t>
            </a:r>
            <a:r>
              <a:rPr kumimoji="1" lang="ja-JP" altLang="en-US" dirty="0" smtClean="0"/>
              <a:t>」</a:t>
            </a:r>
            <a:r>
              <a:rPr kumimoji="1" lang="ja-JP" altLang="en-US" dirty="0">
                <a:latin typeface="ＭＳ Ｐゴシック"/>
              </a:rPr>
              <a:t>.</a:t>
            </a:r>
          </a:p>
        </p:txBody>
      </p:sp>
      <p:sp>
        <p:nvSpPr>
          <p:cNvPr id="23" name="正方形/長方形 22"/>
          <p:cNvSpPr/>
          <p:nvPr/>
        </p:nvSpPr>
        <p:spPr bwMode="auto">
          <a:xfrm>
            <a:off x="2915816" y="1124744"/>
            <a:ext cx="606503" cy="267089"/>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grpSp>
        <p:nvGrpSpPr>
          <p:cNvPr id="21" name="グループ化 20"/>
          <p:cNvGrpSpPr/>
          <p:nvPr/>
        </p:nvGrpSpPr>
        <p:grpSpPr>
          <a:xfrm>
            <a:off x="254742" y="4077072"/>
            <a:ext cx="3540600" cy="1224136"/>
            <a:chOff x="254742" y="3933056"/>
            <a:chExt cx="3540600" cy="1224136"/>
          </a:xfrm>
        </p:grpSpPr>
        <p:pic>
          <p:nvPicPr>
            <p:cNvPr id="25" name="図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742" y="3933056"/>
              <a:ext cx="3540600" cy="1210521"/>
            </a:xfrm>
            <a:prstGeom prst="rect">
              <a:avLst/>
            </a:prstGeom>
            <a:ln>
              <a:solidFill>
                <a:schemeClr val="tx1"/>
              </a:solidFill>
            </a:ln>
          </p:spPr>
        </p:pic>
        <p:sp>
          <p:nvSpPr>
            <p:cNvPr id="26" name="正方形/長方形 25"/>
            <p:cNvSpPr/>
            <p:nvPr/>
          </p:nvSpPr>
          <p:spPr bwMode="auto">
            <a:xfrm>
              <a:off x="1808142" y="4746637"/>
              <a:ext cx="1298576" cy="410555"/>
            </a:xfrm>
            <a:prstGeom prst="rect">
              <a:avLst/>
            </a:prstGeom>
            <a:noFill/>
            <a:ln w="508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pitchFamily="34" charset="0"/>
                <a:ea typeface="ＭＳ Ｐゴシック" pitchFamily="50" charset="-128"/>
              </a:endParaRPr>
            </a:p>
          </p:txBody>
        </p:sp>
      </p:grpSp>
    </p:spTree>
    <p:extLst>
      <p:ext uri="{BB962C8B-B14F-4D97-AF65-F5344CB8AC3E}">
        <p14:creationId xmlns:p14="http://schemas.microsoft.com/office/powerpoint/2010/main" val="1034947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5681" y="1052736"/>
            <a:ext cx="5166953" cy="5400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テキスト ボックス 3"/>
          <p:cNvSpPr txBox="1"/>
          <p:nvPr/>
        </p:nvSpPr>
        <p:spPr>
          <a:xfrm>
            <a:off x="570294" y="236370"/>
            <a:ext cx="7488832" cy="769441"/>
          </a:xfrm>
          <a:prstGeom prst="rect">
            <a:avLst/>
          </a:prstGeom>
          <a:noFill/>
        </p:spPr>
        <p:txBody>
          <a:bodyPr wrap="square" rtlCol="0" anchor="t">
            <a:spAutoFit/>
          </a:bodyPr>
          <a:lstStyle/>
          <a:p>
            <a:r>
              <a:rPr lang="en-US" altLang="ja-JP" sz="4400" dirty="0">
                <a:latin typeface="+mj-lt"/>
                <a:ea typeface="+mj-ea"/>
                <a:cs typeface="+mj-cs"/>
              </a:rPr>
              <a:t>Registration</a:t>
            </a:r>
            <a:r>
              <a:rPr lang="ja-JP" altLang="en-US" sz="4400" dirty="0">
                <a:latin typeface="+mj-lt"/>
                <a:ea typeface="+mj-ea"/>
                <a:cs typeface="+mj-cs"/>
              </a:rPr>
              <a:t> </a:t>
            </a:r>
            <a:r>
              <a:rPr lang="en-US" altLang="ja-JP" sz="4400" dirty="0">
                <a:latin typeface="+mj-lt"/>
                <a:ea typeface="+mj-ea"/>
                <a:cs typeface="+mj-cs"/>
              </a:rPr>
              <a:t>from</a:t>
            </a:r>
            <a:r>
              <a:rPr lang="ja-JP" altLang="en-US" sz="4400" dirty="0">
                <a:latin typeface="+mj-lt"/>
                <a:ea typeface="+mj-ea"/>
                <a:cs typeface="+mj-cs"/>
              </a:rPr>
              <a:t> </a:t>
            </a:r>
            <a:r>
              <a:rPr lang="en-US" altLang="ja-JP" sz="4400" dirty="0">
                <a:latin typeface="+mj-lt"/>
                <a:ea typeface="+mj-ea"/>
                <a:cs typeface="+mj-cs"/>
              </a:rPr>
              <a:t>website</a:t>
            </a:r>
          </a:p>
        </p:txBody>
      </p:sp>
      <p:sp>
        <p:nvSpPr>
          <p:cNvPr id="5" name="スライド番号プレースホルダー 4"/>
          <p:cNvSpPr>
            <a:spLocks noGrp="1"/>
          </p:cNvSpPr>
          <p:nvPr>
            <p:ph type="sldNum" sz="quarter" idx="12"/>
          </p:nvPr>
        </p:nvSpPr>
        <p:spPr/>
        <p:txBody>
          <a:bodyPr/>
          <a:lstStyle/>
          <a:p>
            <a:pPr>
              <a:defRPr/>
            </a:pPr>
            <a:fld id="{7E4C2F0D-65AB-46FF-9AEF-B0D8A4C6738D}" type="slidenum">
              <a:rPr lang="en-US" altLang="ja-JP" smtClean="0"/>
              <a:pPr>
                <a:defRPr/>
              </a:pPr>
              <a:t>38</a:t>
            </a:fld>
            <a:endParaRPr lang="en-US" altLang="ja-JP" dirty="0"/>
          </a:p>
        </p:txBody>
      </p:sp>
      <p:sp>
        <p:nvSpPr>
          <p:cNvPr id="6" name="正方形/長方形 5"/>
          <p:cNvSpPr/>
          <p:nvPr/>
        </p:nvSpPr>
        <p:spPr bwMode="auto">
          <a:xfrm>
            <a:off x="2339752" y="3300308"/>
            <a:ext cx="432048" cy="160060"/>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8" name="正方形/長方形 7"/>
          <p:cNvSpPr/>
          <p:nvPr/>
        </p:nvSpPr>
        <p:spPr bwMode="auto">
          <a:xfrm>
            <a:off x="1425841" y="5239360"/>
            <a:ext cx="1284111" cy="214403"/>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9" name="正方形/長方形 8"/>
          <p:cNvSpPr/>
          <p:nvPr/>
        </p:nvSpPr>
        <p:spPr bwMode="auto">
          <a:xfrm>
            <a:off x="2246536" y="4653136"/>
            <a:ext cx="504056" cy="545584"/>
          </a:xfrm>
          <a:prstGeom prst="rect">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10" name="テキスト ボックス 9"/>
          <p:cNvSpPr txBox="1"/>
          <p:nvPr/>
        </p:nvSpPr>
        <p:spPr>
          <a:xfrm>
            <a:off x="5796136" y="4556596"/>
            <a:ext cx="3168352" cy="369332"/>
          </a:xfrm>
          <a:prstGeom prst="rect">
            <a:avLst/>
          </a:prstGeom>
          <a:solidFill>
            <a:srgbClr val="FFC000"/>
          </a:solidFill>
          <a:ln>
            <a:solidFill>
              <a:schemeClr val="tx1"/>
            </a:solidFill>
          </a:ln>
        </p:spPr>
        <p:txBody>
          <a:bodyPr wrap="square" rtlCol="0" anchor="t">
            <a:spAutoFit/>
          </a:bodyPr>
          <a:lstStyle/>
          <a:p>
            <a:pPr algn="l"/>
            <a:r>
              <a:rPr lang="ja-JP" altLang="en-US" dirty="0">
                <a:latin typeface="ＭＳ Ｐゴシック"/>
              </a:rPr>
              <a:t>Pl</a:t>
            </a:r>
            <a:r>
              <a:rPr lang="en-US" altLang="ja-JP" dirty="0">
                <a:latin typeface="ＭＳ Ｐゴシック"/>
              </a:rPr>
              <a:t>ace</a:t>
            </a:r>
            <a:r>
              <a:rPr lang="ja-JP" altLang="en-US" dirty="0">
                <a:latin typeface="ＭＳ Ｐゴシック"/>
              </a:rPr>
              <a:t> </a:t>
            </a:r>
            <a:r>
              <a:rPr lang="en-US" altLang="ja-JP" dirty="0">
                <a:latin typeface="ＭＳ Ｐゴシック"/>
              </a:rPr>
              <a:t>to</a:t>
            </a:r>
            <a:r>
              <a:rPr lang="ja-JP" altLang="en-US" dirty="0">
                <a:latin typeface="ＭＳ Ｐゴシック"/>
              </a:rPr>
              <a:t> </a:t>
            </a:r>
            <a:r>
              <a:rPr lang="en-US" altLang="ja-JP" dirty="0">
                <a:latin typeface="ＭＳ Ｐゴシック"/>
              </a:rPr>
              <a:t>key</a:t>
            </a:r>
            <a:r>
              <a:rPr lang="ja-JP" altLang="en-US" dirty="0">
                <a:latin typeface="ＭＳ Ｐゴシック"/>
              </a:rPr>
              <a:t> </a:t>
            </a:r>
            <a:r>
              <a:rPr lang="en-US" altLang="ja-JP" dirty="0">
                <a:latin typeface="ＭＳ Ｐゴシック"/>
              </a:rPr>
              <a:t>in</a:t>
            </a:r>
            <a:r>
              <a:rPr lang="ja-JP" altLang="en-US" dirty="0">
                <a:latin typeface="ＭＳ Ｐゴシック"/>
              </a:rPr>
              <a:t> </a:t>
            </a:r>
            <a:r>
              <a:rPr lang="en-US" altLang="ja-JP" dirty="0">
                <a:latin typeface="ＭＳ Ｐゴシック"/>
              </a:rPr>
              <a:t>the</a:t>
            </a:r>
            <a:r>
              <a:rPr lang="ja-JP" altLang="en-US" dirty="0">
                <a:latin typeface="ＭＳ Ｐゴシック"/>
              </a:rPr>
              <a:t> </a:t>
            </a:r>
            <a:r>
              <a:rPr lang="en-US" altLang="ja-JP" dirty="0">
                <a:latin typeface="ＭＳ Ｐゴシック"/>
              </a:rPr>
              <a:t>information</a:t>
            </a:r>
            <a:r>
              <a:rPr lang="ja-JP" altLang="en-US" dirty="0">
                <a:latin typeface="ＭＳ Ｐゴシック"/>
              </a:rPr>
              <a:t>.</a:t>
            </a:r>
            <a:endParaRPr lang="en-US" altLang="ja-JP" dirty="0">
              <a:latin typeface="ＭＳ Ｐゴシック"/>
            </a:endParaRPr>
          </a:p>
        </p:txBody>
      </p:sp>
      <p:sp>
        <p:nvSpPr>
          <p:cNvPr id="3" name="右中かっこ 2"/>
          <p:cNvSpPr/>
          <p:nvPr/>
        </p:nvSpPr>
        <p:spPr bwMode="auto">
          <a:xfrm>
            <a:off x="5400092" y="3645024"/>
            <a:ext cx="360040" cy="2376264"/>
          </a:xfrm>
          <a:prstGeom prst="rightBrac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Tree>
    <p:extLst>
      <p:ext uri="{BB962C8B-B14F-4D97-AF65-F5344CB8AC3E}">
        <p14:creationId xmlns:p14="http://schemas.microsoft.com/office/powerpoint/2010/main" val="29683906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54742" y="404664"/>
            <a:ext cx="7488832" cy="769441"/>
          </a:xfrm>
          <a:prstGeom prst="rect">
            <a:avLst/>
          </a:prstGeom>
          <a:noFill/>
        </p:spPr>
        <p:txBody>
          <a:bodyPr wrap="square" rtlCol="0" anchor="t">
            <a:spAutoFit/>
          </a:bodyPr>
          <a:lstStyle/>
          <a:p>
            <a:r>
              <a:rPr lang="en-US" altLang="ja-JP" sz="4400" dirty="0">
                <a:latin typeface="+mj-lt"/>
                <a:ea typeface="+mj-ea"/>
                <a:cs typeface="+mj-cs"/>
              </a:rPr>
              <a:t>Registration</a:t>
            </a:r>
            <a:r>
              <a:rPr lang="ja-JP" altLang="en-US" sz="4400" dirty="0">
                <a:latin typeface="+mj-lt"/>
                <a:ea typeface="+mj-ea"/>
                <a:cs typeface="+mj-cs"/>
              </a:rPr>
              <a:t> </a:t>
            </a:r>
            <a:r>
              <a:rPr lang="en-US" altLang="ja-JP" sz="4400" dirty="0">
                <a:latin typeface="+mj-lt"/>
                <a:ea typeface="+mj-ea"/>
                <a:cs typeface="+mj-cs"/>
              </a:rPr>
              <a:t>from</a:t>
            </a:r>
            <a:r>
              <a:rPr lang="ja-JP" altLang="en-US" sz="4400" dirty="0">
                <a:latin typeface="+mj-lt"/>
                <a:ea typeface="+mj-ea"/>
                <a:cs typeface="+mj-cs"/>
              </a:rPr>
              <a:t> </a:t>
            </a:r>
            <a:r>
              <a:rPr lang="en-US" altLang="ja-JP" sz="4400" dirty="0">
                <a:latin typeface="+mj-lt"/>
                <a:ea typeface="+mj-ea"/>
                <a:cs typeface="+mj-cs"/>
              </a:rPr>
              <a:t>website</a:t>
            </a:r>
          </a:p>
        </p:txBody>
      </p:sp>
      <p:sp>
        <p:nvSpPr>
          <p:cNvPr id="14" name="左大かっこ 13"/>
          <p:cNvSpPr/>
          <p:nvPr/>
        </p:nvSpPr>
        <p:spPr bwMode="auto">
          <a:xfrm>
            <a:off x="624003" y="3140968"/>
            <a:ext cx="203581" cy="3600400"/>
          </a:xfrm>
          <a:prstGeom prst="leftBracket">
            <a:avLst/>
          </a:prstGeom>
          <a:noFill/>
          <a:ln w="635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2" name="テキスト ボックス 1"/>
          <p:cNvSpPr txBox="1"/>
          <p:nvPr/>
        </p:nvSpPr>
        <p:spPr>
          <a:xfrm>
            <a:off x="1342428" y="980728"/>
            <a:ext cx="5220438" cy="461665"/>
          </a:xfrm>
          <a:prstGeom prst="rect">
            <a:avLst/>
          </a:prstGeom>
          <a:noFill/>
        </p:spPr>
        <p:txBody>
          <a:bodyPr wrap="square" rtlCol="0">
            <a:spAutoFit/>
          </a:bodyPr>
          <a:lstStyle/>
          <a:p>
            <a:r>
              <a:rPr kumimoji="1" lang="ja-JP" altLang="en-US" sz="2400" dirty="0" smtClean="0"/>
              <a:t>依頼状況確認の画面</a:t>
            </a:r>
            <a:endParaRPr kumimoji="1" lang="ja-JP" altLang="en-US" sz="2400" dirty="0"/>
          </a:p>
        </p:txBody>
      </p:sp>
      <p:sp>
        <p:nvSpPr>
          <p:cNvPr id="5" name="スライド番号プレースホルダー 4"/>
          <p:cNvSpPr>
            <a:spLocks noGrp="1"/>
          </p:cNvSpPr>
          <p:nvPr>
            <p:ph type="sldNum" sz="quarter" idx="12"/>
          </p:nvPr>
        </p:nvSpPr>
        <p:spPr/>
        <p:txBody>
          <a:bodyPr/>
          <a:lstStyle/>
          <a:p>
            <a:pPr>
              <a:defRPr/>
            </a:pPr>
            <a:fld id="{7E4C2F0D-65AB-46FF-9AEF-B0D8A4C6738D}" type="slidenum">
              <a:rPr lang="en-US" altLang="ja-JP" smtClean="0"/>
              <a:pPr>
                <a:defRPr/>
              </a:pPr>
              <a:t>39</a:t>
            </a:fld>
            <a:endParaRPr lang="en-US" altLang="ja-JP"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439" y="1061359"/>
            <a:ext cx="6629151" cy="57464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37328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4</a:t>
            </a:fld>
            <a:endParaRPr lang="en-US" altLang="ja-JP" dirty="0"/>
          </a:p>
        </p:txBody>
      </p:sp>
      <p:sp>
        <p:nvSpPr>
          <p:cNvPr id="6146" name="タイトル 1"/>
          <p:cNvSpPr>
            <a:spLocks noGrp="1"/>
          </p:cNvSpPr>
          <p:nvPr>
            <p:ph type="title" idx="4294967295"/>
          </p:nvPr>
        </p:nvSpPr>
        <p:spPr>
          <a:xfrm>
            <a:off x="0" y="122238"/>
            <a:ext cx="7543800" cy="1295400"/>
          </a:xfrm>
        </p:spPr>
        <p:txBody>
          <a:bodyPr anchor="ctr"/>
          <a:lstStyle/>
          <a:p>
            <a:pPr eaLnBrk="1" hangingPunct="1"/>
            <a:r>
              <a:rPr lang="en-US" altLang="ja-JP" dirty="0" smtClean="0"/>
              <a:t>The notation of the references</a:t>
            </a:r>
            <a:endParaRPr lang="ja-JP" altLang="en-US" dirty="0" smtClean="0"/>
          </a:p>
        </p:txBody>
      </p:sp>
      <p:sp>
        <p:nvSpPr>
          <p:cNvPr id="6147" name="コンテンツ プレースホルダー 2"/>
          <p:cNvSpPr>
            <a:spLocks noGrp="1"/>
          </p:cNvSpPr>
          <p:nvPr>
            <p:ph idx="4294967295"/>
          </p:nvPr>
        </p:nvSpPr>
        <p:spPr>
          <a:xfrm>
            <a:off x="539552" y="1844824"/>
            <a:ext cx="8351837" cy="3311525"/>
          </a:xfrm>
        </p:spPr>
        <p:txBody>
          <a:bodyPr vert="horz" lIns="91440" tIns="45720" rIns="91440" bIns="45720" rtlCol="0" anchor="t">
            <a:normAutofit/>
          </a:bodyPr>
          <a:lstStyle/>
          <a:p>
            <a:r>
              <a:rPr lang="en-US" altLang="ja-JP" sz="1400" dirty="0" err="1">
                <a:solidFill>
                  <a:srgbClr val="000000"/>
                </a:solidFill>
                <a:latin typeface="Century" pitchFamily="18" charset="0"/>
                <a:ea typeface="ＭＳ 明朝" pitchFamily="17" charset="-128"/>
              </a:rPr>
              <a:t>Asselin</a:t>
            </a:r>
            <a:r>
              <a:rPr lang="en-US" altLang="ja-JP" sz="1400" dirty="0">
                <a:solidFill>
                  <a:srgbClr val="000000"/>
                </a:solidFill>
                <a:latin typeface="Century" pitchFamily="18" charset="0"/>
                <a:ea typeface="ＭＳ 明朝" pitchFamily="17" charset="-128"/>
              </a:rPr>
              <a:t> BL, Ryan D, Frantz CN, et al. In vitro and in vivo killing of acute</a:t>
            </a:r>
            <a:r>
              <a:rPr lang="ja-JP" altLang="en-US" sz="1400" dirty="0">
                <a:solidFill>
                  <a:srgbClr val="000000"/>
                </a:solidFill>
                <a:latin typeface="Century" pitchFamily="18" charset="0"/>
                <a:ea typeface="ＭＳ 明朝" pitchFamily="17" charset="-128"/>
              </a:rPr>
              <a:t> </a:t>
            </a:r>
            <a:r>
              <a:rPr lang="en-US" altLang="ja-JP" sz="1400" dirty="0">
                <a:solidFill>
                  <a:srgbClr val="000000"/>
                </a:solidFill>
                <a:latin typeface="Century" pitchFamily="18" charset="0"/>
                <a:ea typeface="ＭＳ 明朝" pitchFamily="17" charset="-128"/>
              </a:rPr>
              <a:t>lymphoblastic leukemia cells by L-</a:t>
            </a:r>
            <a:r>
              <a:rPr lang="en-US" altLang="ja-JP" sz="1400" dirty="0" err="1">
                <a:solidFill>
                  <a:srgbClr val="000000"/>
                </a:solidFill>
                <a:latin typeface="Century" pitchFamily="18" charset="0"/>
                <a:ea typeface="ＭＳ 明朝" pitchFamily="17" charset="-128"/>
              </a:rPr>
              <a:t>asparaginase</a:t>
            </a:r>
            <a:r>
              <a:rPr lang="en-US" altLang="ja-JP" sz="1400" dirty="0">
                <a:solidFill>
                  <a:srgbClr val="000000"/>
                </a:solidFill>
                <a:latin typeface="Century" pitchFamily="18" charset="0"/>
                <a:ea typeface="ＭＳ 明朝" pitchFamily="17" charset="-128"/>
              </a:rPr>
              <a:t>. </a:t>
            </a:r>
            <a:r>
              <a:rPr lang="en-US" altLang="ja-JP" sz="1400" i="1" dirty="0">
                <a:solidFill>
                  <a:srgbClr val="000000"/>
                </a:solidFill>
                <a:latin typeface="Century" pitchFamily="18" charset="0"/>
                <a:ea typeface="ＭＳ 明朝" pitchFamily="17" charset="-128"/>
              </a:rPr>
              <a:t>Cancer Res</a:t>
            </a:r>
            <a:r>
              <a:rPr lang="en-US" altLang="ja-JP" sz="1400" dirty="0">
                <a:solidFill>
                  <a:srgbClr val="000000"/>
                </a:solidFill>
                <a:latin typeface="Century" pitchFamily="18" charset="0"/>
                <a:ea typeface="ＭＳ 明朝" pitchFamily="17" charset="-128"/>
              </a:rPr>
              <a:t>. 1989;49:4363-4368.</a:t>
            </a:r>
          </a:p>
          <a:p>
            <a:pPr marL="0" indent="0">
              <a:buNone/>
            </a:pPr>
            <a:r>
              <a:rPr lang="ja-JP" altLang="en-US" sz="1400" dirty="0">
                <a:solidFill>
                  <a:srgbClr val="000000"/>
                </a:solidFill>
                <a:latin typeface="Century" pitchFamily="18" charset="0"/>
                <a:ea typeface="ＭＳ 明朝" pitchFamily="17" charset="-128"/>
              </a:rPr>
              <a:t>　　</a:t>
            </a:r>
            <a:r>
              <a:rPr lang="ja-JP" altLang="en-US" sz="1400" dirty="0">
                <a:solidFill>
                  <a:srgbClr val="363636"/>
                </a:solidFill>
                <a:latin typeface="Verdana" pitchFamily="34" charset="0"/>
                <a:cs typeface="Times New Roman" pitchFamily="18" charset="0"/>
              </a:rPr>
              <a:t>⇒</a:t>
            </a:r>
            <a:r>
              <a:rPr lang="en-US" altLang="ja-JP" sz="1400" dirty="0">
                <a:solidFill>
                  <a:srgbClr val="363636"/>
                </a:solidFill>
                <a:latin typeface="Verdana" pitchFamily="34" charset="0"/>
                <a:cs typeface="Times New Roman" pitchFamily="18" charset="0"/>
              </a:rPr>
              <a:t>Author, Title, Journal, Year, Volume, Page</a:t>
            </a:r>
            <a:endParaRPr lang="ja-JP" altLang="en-US" sz="1400" dirty="0">
              <a:solidFill>
                <a:srgbClr val="363636"/>
              </a:solidFill>
              <a:latin typeface="Verdana" pitchFamily="34" charset="0"/>
              <a:cs typeface="Times New Roman" pitchFamily="18" charset="0"/>
            </a:endParaRPr>
          </a:p>
          <a:p>
            <a:pPr eaLnBrk="1" hangingPunct="1"/>
            <a:endParaRPr lang="en-US" altLang="ja-JP" sz="1400" dirty="0" smtClean="0"/>
          </a:p>
          <a:p>
            <a:pPr eaLnBrk="1" hangingPunct="1"/>
            <a:r>
              <a:rPr lang="ja-JP" altLang="en-US" sz="1400" dirty="0" smtClean="0"/>
              <a:t> </a:t>
            </a:r>
            <a:r>
              <a:rPr lang="en-US" altLang="ja-JP" sz="1400" dirty="0" smtClean="0">
                <a:solidFill>
                  <a:srgbClr val="000000"/>
                </a:solidFill>
                <a:latin typeface="Century" pitchFamily="18" charset="0"/>
                <a:ea typeface="ＭＳ 明朝" pitchFamily="17" charset="-128"/>
                <a:cs typeface="Times-Roman"/>
              </a:rPr>
              <a:t>Mas-Torrent, M.; Durkut, M.; Hadley, P.; Ribas, X.; Rovira, C. </a:t>
            </a:r>
            <a:r>
              <a:rPr lang="en-US" altLang="ja-JP" sz="1400" i="1" dirty="0" smtClean="0">
                <a:solidFill>
                  <a:srgbClr val="000000"/>
                </a:solidFill>
                <a:latin typeface="Century" pitchFamily="18" charset="0"/>
                <a:ea typeface="ＭＳ 明朝" pitchFamily="17" charset="-128"/>
                <a:cs typeface="Times-Italic"/>
              </a:rPr>
              <a:t>J. Am. Chem. Soc. </a:t>
            </a:r>
            <a:r>
              <a:rPr lang="en-US" altLang="ja-JP" sz="1400" b="1" dirty="0" smtClean="0">
                <a:solidFill>
                  <a:srgbClr val="000000"/>
                </a:solidFill>
                <a:latin typeface="Century" pitchFamily="18" charset="0"/>
                <a:ea typeface="ＭＳ 明朝" pitchFamily="17" charset="-128"/>
                <a:cs typeface="Times-Bold"/>
              </a:rPr>
              <a:t>2004</a:t>
            </a:r>
            <a:r>
              <a:rPr lang="en-US" altLang="ja-JP" sz="1400" dirty="0" smtClean="0">
                <a:solidFill>
                  <a:srgbClr val="000000"/>
                </a:solidFill>
                <a:latin typeface="Century" pitchFamily="18" charset="0"/>
                <a:ea typeface="ＭＳ 明朝" pitchFamily="17" charset="-128"/>
                <a:cs typeface="Times-Roman"/>
              </a:rPr>
              <a:t>, </a:t>
            </a:r>
            <a:r>
              <a:rPr lang="en-US" altLang="ja-JP" sz="1400" i="1" dirty="0" smtClean="0">
                <a:solidFill>
                  <a:srgbClr val="000000"/>
                </a:solidFill>
                <a:latin typeface="Century" pitchFamily="18" charset="0"/>
                <a:ea typeface="ＭＳ 明朝" pitchFamily="17" charset="-128"/>
                <a:cs typeface="Times-Italic"/>
              </a:rPr>
              <a:t>126</a:t>
            </a:r>
            <a:r>
              <a:rPr lang="en-US" altLang="ja-JP" sz="1400" dirty="0" smtClean="0">
                <a:solidFill>
                  <a:srgbClr val="000000"/>
                </a:solidFill>
                <a:latin typeface="Century" pitchFamily="18" charset="0"/>
                <a:ea typeface="ＭＳ 明朝" pitchFamily="17" charset="-128"/>
                <a:cs typeface="Times-Roman"/>
              </a:rPr>
              <a:t>, 984</a:t>
            </a:r>
            <a:r>
              <a:rPr lang="en-US" altLang="ja-JP" sz="1400" dirty="0" smtClean="0">
                <a:solidFill>
                  <a:srgbClr val="000000"/>
                </a:solidFill>
                <a:ea typeface="ＭＳ 明朝" pitchFamily="17" charset="-128"/>
                <a:cs typeface="Times-Roman"/>
              </a:rPr>
              <a:t>–</a:t>
            </a:r>
            <a:r>
              <a:rPr lang="en-US" altLang="ja-JP" sz="1400" dirty="0" smtClean="0">
                <a:solidFill>
                  <a:srgbClr val="000000"/>
                </a:solidFill>
                <a:latin typeface="Century" pitchFamily="18" charset="0"/>
                <a:ea typeface="ＭＳ 明朝" pitchFamily="17" charset="-128"/>
                <a:cs typeface="Times-Roman"/>
              </a:rPr>
              <a:t>985.</a:t>
            </a:r>
            <a:endParaRPr lang="en-US" altLang="ja-JP" sz="1400" dirty="0" smtClean="0">
              <a:solidFill>
                <a:srgbClr val="363636"/>
              </a:solidFill>
              <a:latin typeface="Verdana" pitchFamily="34" charset="0"/>
              <a:ea typeface="ＭＳ 明朝" pitchFamily="17" charset="-128"/>
              <a:cs typeface="Times New Roman" pitchFamily="18" charset="0"/>
            </a:endParaRPr>
          </a:p>
          <a:p>
            <a:pPr eaLnBrk="1" hangingPunct="1">
              <a:buFont typeface="Wingdings" pitchFamily="2" charset="2"/>
              <a:buNone/>
            </a:pPr>
            <a:r>
              <a:rPr lang="ja-JP" altLang="en-US" sz="1400" dirty="0" smtClean="0">
                <a:solidFill>
                  <a:srgbClr val="363636"/>
                </a:solidFill>
                <a:latin typeface="Verdana" pitchFamily="34" charset="0"/>
                <a:ea typeface="ＭＳ 明朝" pitchFamily="17" charset="-128"/>
                <a:cs typeface="Times New Roman" pitchFamily="18" charset="0"/>
              </a:rPr>
              <a:t>　　</a:t>
            </a:r>
            <a:r>
              <a:rPr lang="ja-JP" altLang="en-US" sz="1400" dirty="0" smtClean="0">
                <a:solidFill>
                  <a:srgbClr val="363636"/>
                </a:solidFill>
                <a:latin typeface="Verdana" pitchFamily="34" charset="0"/>
                <a:cs typeface="Times New Roman" pitchFamily="18" charset="0"/>
              </a:rPr>
              <a:t>⇒</a:t>
            </a:r>
            <a:r>
              <a:rPr lang="en-US" altLang="ja-JP" sz="1400" dirty="0" smtClean="0">
                <a:solidFill>
                  <a:srgbClr val="363636"/>
                </a:solidFill>
                <a:latin typeface="Verdana" pitchFamily="34" charset="0"/>
                <a:cs typeface="Times New Roman" pitchFamily="18" charset="0"/>
              </a:rPr>
              <a:t>Author, Journal,</a:t>
            </a:r>
            <a:r>
              <a:rPr lang="ja-JP" altLang="en-US" sz="1400" dirty="0" smtClean="0">
                <a:solidFill>
                  <a:srgbClr val="363636"/>
                </a:solidFill>
                <a:latin typeface="Verdana" pitchFamily="34" charset="0"/>
                <a:cs typeface="Times New Roman" pitchFamily="18" charset="0"/>
              </a:rPr>
              <a:t> </a:t>
            </a:r>
            <a:r>
              <a:rPr lang="en-US" altLang="ja-JP" sz="1400" dirty="0" smtClean="0">
                <a:solidFill>
                  <a:srgbClr val="363636"/>
                </a:solidFill>
                <a:latin typeface="Verdana" pitchFamily="34" charset="0"/>
                <a:cs typeface="Times New Roman" pitchFamily="18" charset="0"/>
              </a:rPr>
              <a:t>Year,</a:t>
            </a:r>
            <a:r>
              <a:rPr lang="ja-JP" altLang="en-US" sz="1400" dirty="0" smtClean="0">
                <a:solidFill>
                  <a:srgbClr val="363636"/>
                </a:solidFill>
                <a:latin typeface="Verdana" pitchFamily="34" charset="0"/>
                <a:cs typeface="Times New Roman" pitchFamily="18" charset="0"/>
              </a:rPr>
              <a:t> </a:t>
            </a:r>
            <a:r>
              <a:rPr lang="en-US" altLang="ja-JP" sz="1400" dirty="0" smtClean="0">
                <a:solidFill>
                  <a:srgbClr val="363636"/>
                </a:solidFill>
                <a:latin typeface="Verdana" pitchFamily="34" charset="0"/>
                <a:cs typeface="Times New Roman" pitchFamily="18" charset="0"/>
              </a:rPr>
              <a:t>Volume, Page</a:t>
            </a:r>
            <a:endParaRPr lang="ja-JP" altLang="en-US" sz="1400" dirty="0" smtClean="0">
              <a:solidFill>
                <a:srgbClr val="363636"/>
              </a:solidFill>
              <a:latin typeface="Verdana" pitchFamily="34" charset="0"/>
              <a:cs typeface="Times New Roman" pitchFamily="18" charset="0"/>
            </a:endParaRPr>
          </a:p>
          <a:p>
            <a:pPr eaLnBrk="1" hangingPunct="1">
              <a:buFont typeface="Wingdings" pitchFamily="2" charset="2"/>
              <a:buNone/>
            </a:pPr>
            <a:endParaRPr lang="ja-JP" altLang="en-US" sz="1400" dirty="0" smtClean="0">
              <a:solidFill>
                <a:srgbClr val="363636"/>
              </a:solidFill>
              <a:latin typeface="Verdana" pitchFamily="34" charset="0"/>
              <a:ea typeface="ＭＳ 明朝" pitchFamily="17" charset="-128"/>
            </a:endParaRPr>
          </a:p>
          <a:p>
            <a:pPr eaLnBrk="1" hangingPunct="1"/>
            <a:r>
              <a:rPr lang="en-US" altLang="ja-JP" sz="1400" dirty="0" smtClean="0">
                <a:solidFill>
                  <a:srgbClr val="000000"/>
                </a:solidFill>
                <a:latin typeface="Century" pitchFamily="18" charset="0"/>
                <a:ea typeface="ＭＳ 明朝" pitchFamily="17" charset="-128"/>
              </a:rPr>
              <a:t>Glodowski, D.R., Chen, C.C., Schaefer, H., Grant, B.D., and Rongo, C. (2007).RAB-10 regulates glutamate receptor recycling in a cholesterol-dependent endocytosis pathway. Mol. Biol. Cell 18, 4387</a:t>
            </a:r>
            <a:r>
              <a:rPr lang="en-US" altLang="ja-JP" sz="1400" dirty="0" smtClean="0">
                <a:solidFill>
                  <a:srgbClr val="000000"/>
                </a:solidFill>
                <a:ea typeface="ＭＳ 明朝" pitchFamily="17" charset="-128"/>
              </a:rPr>
              <a:t>–</a:t>
            </a:r>
            <a:r>
              <a:rPr lang="en-US" altLang="ja-JP" sz="1400" dirty="0" smtClean="0">
                <a:solidFill>
                  <a:srgbClr val="000000"/>
                </a:solidFill>
                <a:latin typeface="Century" pitchFamily="18" charset="0"/>
                <a:ea typeface="ＭＳ 明朝" pitchFamily="17" charset="-128"/>
              </a:rPr>
              <a:t>4396.</a:t>
            </a:r>
          </a:p>
          <a:p>
            <a:pPr eaLnBrk="1" hangingPunct="1">
              <a:buFont typeface="Wingdings" pitchFamily="2" charset="2"/>
              <a:buNone/>
            </a:pPr>
            <a:r>
              <a:rPr lang="ja-JP" altLang="en-US" sz="1400" dirty="0" smtClean="0">
                <a:solidFill>
                  <a:srgbClr val="000000"/>
                </a:solidFill>
                <a:latin typeface="Century" pitchFamily="18" charset="0"/>
                <a:ea typeface="ＭＳ 明朝" pitchFamily="17" charset="-128"/>
              </a:rPr>
              <a:t>　　</a:t>
            </a:r>
            <a:r>
              <a:rPr lang="ja-JP" altLang="en-US" sz="1400" dirty="0" smtClean="0">
                <a:solidFill>
                  <a:srgbClr val="363636"/>
                </a:solidFill>
                <a:latin typeface="Verdana" pitchFamily="34" charset="0"/>
                <a:cs typeface="Times New Roman" pitchFamily="18" charset="0"/>
              </a:rPr>
              <a:t>⇒</a:t>
            </a:r>
            <a:r>
              <a:rPr lang="en-US" altLang="ja-JP" sz="1400" dirty="0" smtClean="0">
                <a:solidFill>
                  <a:srgbClr val="363636"/>
                </a:solidFill>
                <a:latin typeface="Verdana" pitchFamily="34" charset="0"/>
                <a:cs typeface="Times New Roman" pitchFamily="18" charset="0"/>
              </a:rPr>
              <a:t>Author, Year, Title, Journal, Volume, Page</a:t>
            </a:r>
          </a:p>
          <a:p>
            <a:pPr eaLnBrk="1" hangingPunct="1">
              <a:buFont typeface="Wingdings" pitchFamily="2" charset="2"/>
              <a:buNone/>
            </a:pPr>
            <a:endParaRPr lang="en-US" altLang="ja-JP" sz="1400" dirty="0">
              <a:solidFill>
                <a:srgbClr val="363636"/>
              </a:solidFill>
              <a:latin typeface="Verdana" pitchFamily="34" charset="0"/>
              <a:cs typeface="Times New Roman" pitchFamily="18" charset="0"/>
            </a:endParaRPr>
          </a:p>
        </p:txBody>
      </p:sp>
      <p:sp>
        <p:nvSpPr>
          <p:cNvPr id="4" name="テキスト ボックス 3"/>
          <p:cNvSpPr txBox="1"/>
          <p:nvPr/>
        </p:nvSpPr>
        <p:spPr>
          <a:xfrm>
            <a:off x="395288" y="5013176"/>
            <a:ext cx="8388350" cy="1477328"/>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285750" indent="-285750" algn="l" eaLnBrk="1" hangingPunct="1">
              <a:buFont typeface="Arial" panose="020B0604020202020204" pitchFamily="34" charset="0"/>
              <a:buChar char="•"/>
              <a:defRPr/>
            </a:pPr>
            <a:r>
              <a:rPr lang="ja-JP" altLang="en-US" dirty="0">
                <a:latin typeface="ＭＳ Ｐゴシック"/>
              </a:rPr>
              <a:t>The </a:t>
            </a:r>
            <a:r>
              <a:rPr lang="en-US" altLang="en-US" dirty="0">
                <a:latin typeface="ＭＳ Ｐゴシック"/>
              </a:rPr>
              <a:t>name</a:t>
            </a:r>
            <a:r>
              <a:rPr lang="ja-JP" altLang="en-US" dirty="0">
                <a:latin typeface="ＭＳ Ｐゴシック"/>
              </a:rPr>
              <a:t> </a:t>
            </a:r>
            <a:r>
              <a:rPr lang="en-US" altLang="en-US" dirty="0">
                <a:latin typeface="ＭＳ Ｐゴシック"/>
              </a:rPr>
              <a:t>of</a:t>
            </a:r>
            <a:r>
              <a:rPr lang="ja-JP" altLang="en-US" dirty="0">
                <a:latin typeface="ＭＳ Ｐゴシック"/>
              </a:rPr>
              <a:t> </a:t>
            </a:r>
            <a:r>
              <a:rPr lang="en-US" altLang="en-US" dirty="0">
                <a:latin typeface="ＭＳ Ｐゴシック"/>
              </a:rPr>
              <a:t>author</a:t>
            </a:r>
            <a:r>
              <a:rPr lang="ja-JP" altLang="en-US" dirty="0">
                <a:latin typeface="ＭＳ Ｐゴシック"/>
              </a:rPr>
              <a:t> </a:t>
            </a:r>
            <a:r>
              <a:rPr lang="en-US" altLang="en-US" dirty="0">
                <a:latin typeface="ＭＳ Ｐゴシック"/>
              </a:rPr>
              <a:t>comes</a:t>
            </a:r>
            <a:r>
              <a:rPr lang="ja-JP" altLang="en-US" dirty="0">
                <a:latin typeface="ＭＳ Ｐゴシック"/>
              </a:rPr>
              <a:t> </a:t>
            </a:r>
            <a:r>
              <a:rPr lang="en-US" altLang="en-US" dirty="0" smtClean="0">
                <a:latin typeface="ＭＳ Ｐゴシック"/>
              </a:rPr>
              <a:t>first</a:t>
            </a:r>
            <a:r>
              <a:rPr lang="en-US" altLang="en-US" dirty="0">
                <a:latin typeface="ＭＳ Ｐゴシック"/>
              </a:rPr>
              <a:t>.</a:t>
            </a:r>
            <a:r>
              <a:rPr lang="ja-JP" altLang="en-US" dirty="0" smtClean="0">
                <a:latin typeface="ＭＳ Ｐゴシック"/>
              </a:rPr>
              <a:t> </a:t>
            </a:r>
            <a:endParaRPr lang="en-US" altLang="ja-JP" dirty="0" smtClean="0">
              <a:latin typeface="ＭＳ Ｐゴシック"/>
            </a:endParaRPr>
          </a:p>
          <a:p>
            <a:pPr algn="l" eaLnBrk="1" hangingPunct="1">
              <a:defRPr/>
            </a:pPr>
            <a:r>
              <a:rPr lang="ja-JP" altLang="en-US" dirty="0">
                <a:latin typeface="ＭＳ Ｐゴシック"/>
              </a:rPr>
              <a:t>　</a:t>
            </a:r>
            <a:r>
              <a:rPr lang="ja-JP" altLang="en-US" dirty="0" smtClean="0">
                <a:latin typeface="ＭＳ Ｐゴシック"/>
              </a:rPr>
              <a:t>　</a:t>
            </a:r>
            <a:r>
              <a:rPr lang="en-US" altLang="ja-JP" dirty="0" smtClean="0">
                <a:latin typeface="ＭＳ Ｐゴシック"/>
              </a:rPr>
              <a:t>“</a:t>
            </a:r>
            <a:r>
              <a:rPr lang="en-US" altLang="en-US" dirty="0" smtClean="0">
                <a:latin typeface="ＭＳ Ｐゴシック"/>
              </a:rPr>
              <a:t>et.al</a:t>
            </a:r>
            <a:r>
              <a:rPr lang="ja-JP" altLang="en-US" dirty="0" smtClean="0">
                <a:latin typeface="ＭＳ Ｐゴシック"/>
              </a:rPr>
              <a:t>.</a:t>
            </a:r>
            <a:r>
              <a:rPr lang="en-US" altLang="ja-JP" dirty="0" smtClean="0">
                <a:latin typeface="ＭＳ Ｐゴシック"/>
              </a:rPr>
              <a:t>”</a:t>
            </a:r>
            <a:r>
              <a:rPr lang="ja-JP" altLang="en-US" dirty="0" smtClean="0">
                <a:latin typeface="ＭＳ Ｐゴシック"/>
              </a:rPr>
              <a:t> </a:t>
            </a:r>
            <a:r>
              <a:rPr lang="en-US" altLang="en-US" dirty="0">
                <a:latin typeface="ＭＳ Ｐゴシック"/>
              </a:rPr>
              <a:t>means</a:t>
            </a:r>
            <a:r>
              <a:rPr lang="ja-JP" altLang="en-US" dirty="0">
                <a:latin typeface="ＭＳ Ｐゴシック"/>
              </a:rPr>
              <a:t> </a:t>
            </a:r>
            <a:r>
              <a:rPr lang="en-US" altLang="en-US" dirty="0">
                <a:latin typeface="ＭＳ Ｐゴシック"/>
              </a:rPr>
              <a:t>there</a:t>
            </a:r>
            <a:r>
              <a:rPr lang="ja-JP" altLang="en-US" dirty="0">
                <a:latin typeface="ＭＳ Ｐゴシック"/>
              </a:rPr>
              <a:t> </a:t>
            </a:r>
            <a:r>
              <a:rPr lang="en-US" altLang="en-US" dirty="0">
                <a:latin typeface="ＭＳ Ｐゴシック"/>
              </a:rPr>
              <a:t>are</a:t>
            </a:r>
            <a:r>
              <a:rPr lang="ja-JP" altLang="en-US" dirty="0">
                <a:latin typeface="ＭＳ Ｐゴシック"/>
              </a:rPr>
              <a:t> </a:t>
            </a:r>
            <a:r>
              <a:rPr lang="en-US" altLang="en-US" dirty="0">
                <a:latin typeface="ＭＳ Ｐゴシック"/>
              </a:rPr>
              <a:t>other</a:t>
            </a:r>
            <a:r>
              <a:rPr lang="ja-JP" altLang="en-US" dirty="0">
                <a:latin typeface="ＭＳ Ｐゴシック"/>
              </a:rPr>
              <a:t> </a:t>
            </a:r>
            <a:r>
              <a:rPr lang="en-US" altLang="en-US" dirty="0">
                <a:latin typeface="ＭＳ Ｐゴシック"/>
              </a:rPr>
              <a:t>auth</a:t>
            </a:r>
            <a:r>
              <a:rPr lang="ja-JP" altLang="en-US" dirty="0">
                <a:latin typeface="ＭＳ Ｐゴシック"/>
              </a:rPr>
              <a:t>ors </a:t>
            </a:r>
            <a:r>
              <a:rPr lang="en-US" altLang="en-US" dirty="0">
                <a:latin typeface="ＭＳ Ｐゴシック"/>
              </a:rPr>
              <a:t>but</a:t>
            </a:r>
            <a:r>
              <a:rPr lang="ja-JP" altLang="en-US" dirty="0">
                <a:latin typeface="ＭＳ Ｐゴシック"/>
              </a:rPr>
              <a:t> </a:t>
            </a:r>
            <a:r>
              <a:rPr lang="en-US" altLang="en-US" dirty="0">
                <a:latin typeface="ＭＳ Ｐゴシック"/>
              </a:rPr>
              <a:t>are</a:t>
            </a:r>
            <a:r>
              <a:rPr lang="ja-JP" altLang="en-US" dirty="0">
                <a:latin typeface="ＭＳ Ｐゴシック"/>
              </a:rPr>
              <a:t> </a:t>
            </a:r>
            <a:r>
              <a:rPr lang="en-US" altLang="en-US" dirty="0">
                <a:latin typeface="ＭＳ Ｐゴシック"/>
              </a:rPr>
              <a:t>not</a:t>
            </a:r>
            <a:r>
              <a:rPr lang="ja-JP" altLang="en-US" dirty="0">
                <a:latin typeface="ＭＳ Ｐゴシック"/>
              </a:rPr>
              <a:t> </a:t>
            </a:r>
            <a:r>
              <a:rPr lang="en-US" altLang="en-US" dirty="0">
                <a:latin typeface="ＭＳ Ｐゴシック"/>
              </a:rPr>
              <a:t>noted</a:t>
            </a:r>
            <a:r>
              <a:rPr lang="ja-JP" altLang="en-US" dirty="0">
                <a:latin typeface="ＭＳ Ｐゴシック"/>
              </a:rPr>
              <a:t> </a:t>
            </a:r>
            <a:r>
              <a:rPr lang="en-US" altLang="en-US" dirty="0">
                <a:latin typeface="ＭＳ Ｐゴシック"/>
              </a:rPr>
              <a:t>here</a:t>
            </a:r>
            <a:r>
              <a:rPr lang="ja-JP" altLang="en-US" dirty="0">
                <a:latin typeface="ＭＳ Ｐゴシック"/>
              </a:rPr>
              <a:t>.</a:t>
            </a:r>
            <a:endParaRPr lang="en-US" altLang="ja-JP" dirty="0">
              <a:latin typeface="ＭＳ Ｐゴシック"/>
            </a:endParaRPr>
          </a:p>
          <a:p>
            <a:pPr marL="285750" indent="-285750" algn="l" eaLnBrk="1" hangingPunct="1">
              <a:buFont typeface="Arial" panose="020B0604020202020204" pitchFamily="34" charset="0"/>
              <a:buChar char="•"/>
              <a:defRPr/>
            </a:pPr>
            <a:r>
              <a:rPr lang="en-US" altLang="ja-JP" dirty="0" smtClean="0">
                <a:latin typeface="ＭＳ Ｐゴシック"/>
              </a:rPr>
              <a:t>Title of</a:t>
            </a:r>
            <a:r>
              <a:rPr lang="ja-JP" altLang="en-US" dirty="0" smtClean="0">
                <a:latin typeface="ＭＳ Ｐゴシック"/>
              </a:rPr>
              <a:t> </a:t>
            </a:r>
            <a:r>
              <a:rPr lang="en-US" altLang="ja-JP" dirty="0">
                <a:latin typeface="ＭＳ Ｐゴシック"/>
              </a:rPr>
              <a:t>pa</a:t>
            </a:r>
            <a:r>
              <a:rPr lang="ja-JP" altLang="en-US" dirty="0">
                <a:latin typeface="ＭＳ Ｐゴシック"/>
              </a:rPr>
              <a:t>per </a:t>
            </a:r>
            <a:r>
              <a:rPr lang="en-US" altLang="ja-JP" dirty="0">
                <a:latin typeface="ＭＳ Ｐゴシック"/>
              </a:rPr>
              <a:t>might</a:t>
            </a:r>
            <a:r>
              <a:rPr lang="ja-JP" altLang="en-US" dirty="0">
                <a:latin typeface="ＭＳ Ｐゴシック"/>
              </a:rPr>
              <a:t> </a:t>
            </a:r>
            <a:r>
              <a:rPr lang="en-US" altLang="ja-JP" dirty="0">
                <a:latin typeface="ＭＳ Ｐゴシック"/>
              </a:rPr>
              <a:t>not</a:t>
            </a:r>
            <a:r>
              <a:rPr lang="ja-JP" altLang="en-US" dirty="0">
                <a:latin typeface="ＭＳ Ｐゴシック"/>
              </a:rPr>
              <a:t> </a:t>
            </a:r>
            <a:r>
              <a:rPr lang="en-US" altLang="ja-JP" dirty="0">
                <a:latin typeface="ＭＳ Ｐゴシック"/>
              </a:rPr>
              <a:t>be</a:t>
            </a:r>
            <a:r>
              <a:rPr lang="ja-JP" altLang="en-US" dirty="0">
                <a:latin typeface="ＭＳ Ｐゴシック"/>
              </a:rPr>
              <a:t> </a:t>
            </a:r>
            <a:r>
              <a:rPr lang="en-US" altLang="ja-JP" dirty="0">
                <a:latin typeface="ＭＳ Ｐゴシック"/>
              </a:rPr>
              <a:t>shown</a:t>
            </a:r>
            <a:r>
              <a:rPr lang="ja-JP" altLang="en-US" dirty="0">
                <a:latin typeface="ＭＳ Ｐゴシック"/>
              </a:rPr>
              <a:t>.</a:t>
            </a:r>
          </a:p>
          <a:p>
            <a:pPr marL="285750" indent="-285750" algn="l" eaLnBrk="1" hangingPunct="1">
              <a:buFont typeface="Arial" panose="020B0604020202020204" pitchFamily="34" charset="0"/>
              <a:buChar char="•"/>
              <a:defRPr/>
            </a:pPr>
            <a:r>
              <a:rPr lang="ja-JP" altLang="en-US" dirty="0">
                <a:latin typeface="ＭＳ Ｐゴシック"/>
              </a:rPr>
              <a:t>Most of the notation contains </a:t>
            </a:r>
            <a:r>
              <a:rPr lang="en-US" altLang="ja-JP" dirty="0" smtClean="0">
                <a:latin typeface="ＭＳ Ｐゴシック"/>
              </a:rPr>
              <a:t>initial</a:t>
            </a:r>
            <a:r>
              <a:rPr lang="ja-JP" altLang="en-US" dirty="0" smtClean="0">
                <a:latin typeface="ＭＳ Ｐゴシック"/>
              </a:rPr>
              <a:t> </a:t>
            </a:r>
            <a:r>
              <a:rPr lang="ja-JP" altLang="en-US" dirty="0">
                <a:latin typeface="ＭＳ Ｐゴシック"/>
              </a:rPr>
              <a:t>of each term of </a:t>
            </a:r>
            <a:r>
              <a:rPr lang="en-US" altLang="ja-JP" dirty="0" smtClean="0">
                <a:latin typeface="ＭＳ Ｐゴシック"/>
              </a:rPr>
              <a:t>journal title</a:t>
            </a:r>
            <a:r>
              <a:rPr lang="ja-JP" altLang="en-US" dirty="0" smtClean="0">
                <a:latin typeface="ＭＳ Ｐゴシック"/>
              </a:rPr>
              <a:t> </a:t>
            </a:r>
            <a:r>
              <a:rPr lang="en-US" altLang="ja-JP" dirty="0">
                <a:latin typeface="ＭＳ Ｐゴシック"/>
              </a:rPr>
              <a:t>in</a:t>
            </a:r>
            <a:r>
              <a:rPr lang="ja-JP" altLang="en-US" dirty="0">
                <a:latin typeface="ＭＳ Ｐゴシック"/>
              </a:rPr>
              <a:t> </a:t>
            </a:r>
            <a:r>
              <a:rPr lang="en-US" altLang="ja-JP" dirty="0">
                <a:latin typeface="ＭＳ Ｐゴシック"/>
              </a:rPr>
              <a:t>capital</a:t>
            </a:r>
            <a:r>
              <a:rPr lang="ja-JP" altLang="en-US" dirty="0">
                <a:latin typeface="ＭＳ Ｐゴシック"/>
              </a:rPr>
              <a:t> </a:t>
            </a:r>
            <a:r>
              <a:rPr lang="en-US" altLang="ja-JP" dirty="0">
                <a:latin typeface="ＭＳ Ｐゴシック"/>
              </a:rPr>
              <a:t>letter</a:t>
            </a:r>
            <a:r>
              <a:rPr lang="ja-JP" altLang="en-US" dirty="0">
                <a:latin typeface="ＭＳ Ｐゴシック"/>
              </a:rPr>
              <a:t> </a:t>
            </a:r>
            <a:r>
              <a:rPr lang="en-US" altLang="ja-JP" dirty="0">
                <a:latin typeface="ＭＳ Ｐゴシック"/>
              </a:rPr>
              <a:t>as</a:t>
            </a:r>
            <a:r>
              <a:rPr lang="ja-JP" altLang="en-US" dirty="0">
                <a:latin typeface="ＭＳ Ｐゴシック"/>
              </a:rPr>
              <a:t> </a:t>
            </a:r>
            <a:r>
              <a:rPr lang="en-US" altLang="ja-JP" dirty="0">
                <a:latin typeface="ＭＳ Ｐゴシック"/>
              </a:rPr>
              <a:t>short</a:t>
            </a:r>
            <a:r>
              <a:rPr lang="ja-JP" altLang="en-US" dirty="0">
                <a:latin typeface="ＭＳ Ｐゴシック"/>
              </a:rPr>
              <a:t> </a:t>
            </a:r>
            <a:r>
              <a:rPr lang="en-US" altLang="ja-JP" dirty="0" smtClean="0">
                <a:latin typeface="ＭＳ Ｐゴシック"/>
              </a:rPr>
              <a:t>form</a:t>
            </a:r>
            <a:r>
              <a:rPr lang="en-US" altLang="ja-JP" dirty="0">
                <a:latin typeface="ＭＳ Ｐゴシック"/>
              </a:rPr>
              <a:t>.</a:t>
            </a:r>
            <a:r>
              <a:rPr lang="ja-JP" altLang="en-US" dirty="0" smtClean="0">
                <a:latin typeface="ＭＳ Ｐゴシック"/>
              </a:rPr>
              <a:t> </a:t>
            </a:r>
            <a:r>
              <a:rPr lang="ja-JP" altLang="en-US" dirty="0">
                <a:latin typeface="ＭＳ Ｐゴシック"/>
              </a:rPr>
              <a:t>Font </a:t>
            </a:r>
            <a:r>
              <a:rPr lang="en-US" altLang="ja-JP" dirty="0" smtClean="0">
                <a:latin typeface="ＭＳ Ｐゴシック"/>
              </a:rPr>
              <a:t>might also</a:t>
            </a:r>
            <a:r>
              <a:rPr lang="ja-JP" altLang="en-US" dirty="0" smtClean="0">
                <a:latin typeface="ＭＳ Ｐゴシック"/>
              </a:rPr>
              <a:t> </a:t>
            </a:r>
            <a:r>
              <a:rPr lang="en-US" altLang="ja-JP" dirty="0">
                <a:latin typeface="ＭＳ Ｐゴシック"/>
              </a:rPr>
              <a:t>be</a:t>
            </a:r>
            <a:r>
              <a:rPr lang="ja-JP" altLang="en-US" dirty="0">
                <a:latin typeface="ＭＳ Ｐゴシック"/>
              </a:rPr>
              <a:t> </a:t>
            </a:r>
            <a:r>
              <a:rPr lang="en-US" altLang="ja-JP" dirty="0">
                <a:latin typeface="ＭＳ Ｐゴシック"/>
              </a:rPr>
              <a:t>changed</a:t>
            </a:r>
            <a:r>
              <a:rPr lang="ja-JP" altLang="en-US" dirty="0" err="1">
                <a:latin typeface="ＭＳ Ｐゴシック"/>
              </a:rPr>
              <a:t>.</a:t>
            </a:r>
            <a:r>
              <a:rPr lang="ja-JP" altLang="en-US" dirty="0">
                <a:latin typeface="ＭＳ Ｐゴシック"/>
              </a:rPr>
              <a:t> </a:t>
            </a:r>
          </a:p>
        </p:txBody>
      </p:sp>
      <p:sp>
        <p:nvSpPr>
          <p:cNvPr id="6149" name="テキスト ボックス 4"/>
          <p:cNvSpPr txBox="1">
            <a:spLocks noChangeArrowheads="1"/>
          </p:cNvSpPr>
          <p:nvPr/>
        </p:nvSpPr>
        <p:spPr bwMode="auto">
          <a:xfrm>
            <a:off x="395288" y="1340768"/>
            <a:ext cx="3456632" cy="36933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dirty="0" smtClean="0"/>
              <a:t>＜</a:t>
            </a:r>
            <a:r>
              <a:rPr lang="en-US" altLang="ja-JP" dirty="0" smtClean="0"/>
              <a:t>Examples of references</a:t>
            </a:r>
            <a:r>
              <a:rPr lang="ja-JP" altLang="en-US" dirty="0" smtClean="0"/>
              <a:t>＞</a:t>
            </a:r>
            <a:endParaRPr lang="ja-JP"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40</a:t>
            </a:fld>
            <a:endParaRPr lang="en-US" altLang="ja-JP" dirty="0"/>
          </a:p>
        </p:txBody>
      </p:sp>
      <p:sp>
        <p:nvSpPr>
          <p:cNvPr id="32770" name="Rectangle 2"/>
          <p:cNvSpPr>
            <a:spLocks noGrp="1" noChangeArrowheads="1"/>
          </p:cNvSpPr>
          <p:nvPr>
            <p:ph type="title" idx="4294967295"/>
          </p:nvPr>
        </p:nvSpPr>
        <p:spPr>
          <a:xfrm>
            <a:off x="0" y="122238"/>
            <a:ext cx="7543800" cy="1295400"/>
          </a:xfrm>
        </p:spPr>
        <p:txBody>
          <a:bodyPr anchor="ctr"/>
          <a:lstStyle/>
          <a:p>
            <a:pPr eaLnBrk="1" hangingPunct="1"/>
            <a:r>
              <a:rPr lang="ja-JP" altLang="en-US" dirty="0">
                <a:latin typeface="ＭＳ Ｐゴシック"/>
              </a:rPr>
              <a:t>Lastly...</a:t>
            </a:r>
            <a:endParaRPr lang="en-US" altLang="ja-JP" dirty="0">
              <a:latin typeface="ＭＳ Ｐゴシック"/>
            </a:endParaRPr>
          </a:p>
        </p:txBody>
      </p:sp>
      <p:sp>
        <p:nvSpPr>
          <p:cNvPr id="32771" name="AutoShape 4"/>
          <p:cNvSpPr>
            <a:spLocks noGrp="1" noChangeAspect="1" noChangeArrowheads="1"/>
          </p:cNvSpPr>
          <p:nvPr>
            <p:ph type="body" idx="4294967295"/>
          </p:nvPr>
        </p:nvSpPr>
        <p:spPr>
          <a:xfrm>
            <a:off x="179512" y="1412776"/>
            <a:ext cx="8784976" cy="4752528"/>
          </a:xfrm>
          <a:noFill/>
        </p:spPr>
        <p:txBody>
          <a:bodyPr vert="horz" lIns="90000" tIns="46800" rIns="90000" bIns="46800" rtlCol="0" anchor="t">
            <a:normAutofit/>
          </a:bodyPr>
          <a:lstStyle/>
          <a:p>
            <a:pPr>
              <a:lnSpc>
                <a:spcPct val="90000"/>
              </a:lnSpc>
              <a:buFont typeface="Wingdings" pitchFamily="2" charset="2"/>
              <a:buNone/>
            </a:pPr>
            <a:r>
              <a:rPr lang="ja-JP" altLang="en-US" dirty="0">
                <a:latin typeface="ＭＳ Ｐゴシック"/>
              </a:rPr>
              <a:t>F</a:t>
            </a:r>
            <a:r>
              <a:rPr lang="en-US" altLang="ja-JP" dirty="0">
                <a:latin typeface="ＭＳ Ｐゴシック"/>
              </a:rPr>
              <a:t>eel</a:t>
            </a:r>
            <a:r>
              <a:rPr lang="ja-JP" altLang="en-US" dirty="0">
                <a:latin typeface="ＭＳ Ｐゴシック"/>
              </a:rPr>
              <a:t> </a:t>
            </a:r>
            <a:r>
              <a:rPr lang="en-US" altLang="ja-JP" dirty="0">
                <a:latin typeface="ＭＳ Ｐゴシック"/>
              </a:rPr>
              <a:t>free</a:t>
            </a:r>
            <a:r>
              <a:rPr lang="ja-JP" altLang="en-US" dirty="0">
                <a:latin typeface="ＭＳ Ｐゴシック"/>
              </a:rPr>
              <a:t> </a:t>
            </a:r>
            <a:r>
              <a:rPr lang="en-US" altLang="ja-JP" dirty="0">
                <a:latin typeface="ＭＳ Ｐゴシック"/>
              </a:rPr>
              <a:t>to</a:t>
            </a:r>
            <a:r>
              <a:rPr lang="ja-JP" altLang="en-US" dirty="0">
                <a:latin typeface="ＭＳ Ｐゴシック"/>
              </a:rPr>
              <a:t> </a:t>
            </a:r>
            <a:r>
              <a:rPr lang="en-US" altLang="ja-JP" dirty="0">
                <a:latin typeface="ＭＳ Ｐゴシック"/>
              </a:rPr>
              <a:t>ask</a:t>
            </a:r>
            <a:r>
              <a:rPr lang="ja-JP" altLang="en-US" dirty="0">
                <a:latin typeface="ＭＳ Ｐゴシック"/>
              </a:rPr>
              <a:t> </a:t>
            </a:r>
            <a:r>
              <a:rPr lang="en-US" altLang="ja-JP" dirty="0">
                <a:latin typeface="ＭＳ Ｐゴシック"/>
              </a:rPr>
              <a:t>our</a:t>
            </a:r>
            <a:r>
              <a:rPr lang="ja-JP" altLang="en-US" dirty="0">
                <a:latin typeface="ＭＳ Ｐゴシック"/>
              </a:rPr>
              <a:t> </a:t>
            </a:r>
            <a:r>
              <a:rPr lang="en-US" altLang="ja-JP" dirty="0">
                <a:latin typeface="ＭＳ Ｐゴシック"/>
              </a:rPr>
              <a:t>staffs</a:t>
            </a:r>
            <a:r>
              <a:rPr lang="ja-JP" altLang="en-US" dirty="0">
                <a:latin typeface="ＭＳ Ｐゴシック"/>
              </a:rPr>
              <a:t> </a:t>
            </a:r>
            <a:r>
              <a:rPr lang="en-US" altLang="ja-JP" dirty="0">
                <a:latin typeface="ＭＳ Ｐゴシック"/>
              </a:rPr>
              <a:t>if</a:t>
            </a:r>
            <a:r>
              <a:rPr lang="ja-JP" altLang="en-US" dirty="0">
                <a:latin typeface="ＭＳ Ｐゴシック"/>
              </a:rPr>
              <a:t> </a:t>
            </a:r>
            <a:r>
              <a:rPr lang="en-US" altLang="ja-JP" dirty="0">
                <a:latin typeface="ＭＳ Ｐゴシック"/>
              </a:rPr>
              <a:t>you</a:t>
            </a:r>
            <a:r>
              <a:rPr lang="ja-JP" altLang="en-US" dirty="0">
                <a:latin typeface="ＭＳ Ｐゴシック"/>
              </a:rPr>
              <a:t> </a:t>
            </a:r>
            <a:r>
              <a:rPr lang="en-US" altLang="ja-JP" dirty="0">
                <a:latin typeface="ＭＳ Ｐゴシック"/>
              </a:rPr>
              <a:t>have</a:t>
            </a:r>
            <a:r>
              <a:rPr lang="ja-JP" altLang="en-US" dirty="0">
                <a:latin typeface="ＭＳ Ｐゴシック"/>
              </a:rPr>
              <a:t> </a:t>
            </a:r>
            <a:r>
              <a:rPr lang="en-US" altLang="ja-JP" dirty="0">
                <a:latin typeface="ＭＳ Ｐゴシック"/>
              </a:rPr>
              <a:t>any</a:t>
            </a:r>
            <a:r>
              <a:rPr lang="ja-JP" altLang="en-US" dirty="0">
                <a:latin typeface="ＭＳ Ｐゴシック"/>
              </a:rPr>
              <a:t> </a:t>
            </a:r>
            <a:r>
              <a:rPr lang="en-US" altLang="ja-JP" dirty="0">
                <a:latin typeface="ＭＳ Ｐゴシック"/>
              </a:rPr>
              <a:t>enquiry</a:t>
            </a:r>
            <a:r>
              <a:rPr lang="ja-JP" altLang="en-US" dirty="0">
                <a:latin typeface="ＭＳ Ｐゴシック"/>
              </a:rPr>
              <a:t>!</a:t>
            </a:r>
            <a:endParaRPr lang="en-US" altLang="ja-JP" dirty="0">
              <a:latin typeface="ＭＳ Ｐゴシック"/>
            </a:endParaRPr>
          </a:p>
          <a:p>
            <a:pPr eaLnBrk="1" hangingPunct="1">
              <a:lnSpc>
                <a:spcPct val="90000"/>
              </a:lnSpc>
            </a:pPr>
            <a:endParaRPr lang="ja-JP" altLang="en-US" dirty="0"/>
          </a:p>
          <a:p>
            <a:pPr eaLnBrk="1" hangingPunct="1">
              <a:lnSpc>
                <a:spcPct val="90000"/>
              </a:lnSpc>
            </a:pPr>
            <a:endParaRPr lang="ja-JP" altLang="en-US" dirty="0"/>
          </a:p>
          <a:p>
            <a:pPr eaLnBrk="1" hangingPunct="1">
              <a:lnSpc>
                <a:spcPct val="90000"/>
              </a:lnSpc>
            </a:pPr>
            <a:endParaRPr lang="ja-JP" altLang="en-US" dirty="0"/>
          </a:p>
          <a:p>
            <a:pPr eaLnBrk="1" hangingPunct="1">
              <a:lnSpc>
                <a:spcPct val="90000"/>
              </a:lnSpc>
            </a:pPr>
            <a:endParaRPr lang="ja-JP" altLang="en-US" dirty="0"/>
          </a:p>
          <a:p>
            <a:pPr>
              <a:lnSpc>
                <a:spcPct val="90000"/>
              </a:lnSpc>
              <a:buFont typeface="Wingdings" pitchFamily="2" charset="2"/>
              <a:buNone/>
            </a:pPr>
            <a:r>
              <a:rPr lang="en-US" altLang="ja-JP" sz="1900" dirty="0"/>
              <a:t>Counter: Monday to Friday  9:00~17:00 (staffs always here)</a:t>
            </a:r>
          </a:p>
          <a:p>
            <a:pPr>
              <a:lnSpc>
                <a:spcPct val="90000"/>
              </a:lnSpc>
              <a:buFont typeface="Wingdings" pitchFamily="2" charset="2"/>
              <a:buNone/>
            </a:pPr>
            <a:r>
              <a:rPr lang="en-US" altLang="ja-JP" sz="1900" dirty="0"/>
              <a:t>Phone number: 058-293-2191 (time as above)</a:t>
            </a:r>
          </a:p>
          <a:p>
            <a:pPr>
              <a:lnSpc>
                <a:spcPct val="90000"/>
              </a:lnSpc>
              <a:buFont typeface="Wingdings" pitchFamily="2" charset="2"/>
              <a:buNone/>
            </a:pPr>
            <a:r>
              <a:rPr lang="en-US" altLang="ja-JP" sz="1900" dirty="0"/>
              <a:t>Email </a:t>
            </a:r>
            <a:r>
              <a:rPr lang="en-US" altLang="ja-JP" sz="1900" dirty="0" smtClean="0"/>
              <a:t>address:</a:t>
            </a:r>
            <a:r>
              <a:rPr lang="ja-JP" altLang="en-US" sz="1900" dirty="0"/>
              <a:t> </a:t>
            </a:r>
            <a:r>
              <a:rPr lang="en-US" altLang="ja-JP" sz="1900" dirty="0" smtClean="0"/>
              <a:t>tosyo-ill@gifu-u.ac.jp</a:t>
            </a:r>
            <a:endParaRPr lang="ja-JP" altLang="ja-JP" sz="1900" dirty="0"/>
          </a:p>
        </p:txBody>
      </p:sp>
      <p:pic>
        <p:nvPicPr>
          <p:cNvPr id="22533" name="Picture 5" descr="MC90007906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6094" y="3933056"/>
            <a:ext cx="2494056" cy="207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E4C2F0D-65AB-46FF-9AEF-B0D8A4C6738D}" type="slidenum">
              <a:rPr lang="en-US" altLang="ja-JP" smtClean="0"/>
              <a:pPr>
                <a:defRPr/>
              </a:pPr>
              <a:t>5</a:t>
            </a:fld>
            <a:endParaRPr lang="en-US" altLang="ja-JP" dirty="0"/>
          </a:p>
        </p:txBody>
      </p:sp>
      <p:sp>
        <p:nvSpPr>
          <p:cNvPr id="3" name="タイトル 1"/>
          <p:cNvSpPr txBox="1">
            <a:spLocks/>
          </p:cNvSpPr>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ja-JP" altLang="en-US" sz="4400" b="0" dirty="0">
                <a:solidFill>
                  <a:schemeClr val="tx1"/>
                </a:solidFill>
              </a:rPr>
              <a:t>N</a:t>
            </a:r>
            <a:r>
              <a:rPr lang="en-US" altLang="ja-JP" sz="4400" b="0" dirty="0">
                <a:solidFill>
                  <a:schemeClr val="tx1"/>
                </a:solidFill>
              </a:rPr>
              <a:t>otation</a:t>
            </a:r>
            <a:r>
              <a:rPr lang="ja-JP" altLang="en-US" sz="4400" b="0" dirty="0">
                <a:solidFill>
                  <a:schemeClr val="tx1"/>
                </a:solidFill>
              </a:rPr>
              <a:t> </a:t>
            </a:r>
            <a:r>
              <a:rPr lang="en-US" altLang="ja-JP" sz="4400" b="0" dirty="0">
                <a:solidFill>
                  <a:schemeClr val="tx1"/>
                </a:solidFill>
              </a:rPr>
              <a:t>of</a:t>
            </a:r>
            <a:r>
              <a:rPr lang="ja-JP" altLang="en-US" sz="4400" b="0" dirty="0">
                <a:solidFill>
                  <a:schemeClr val="tx1"/>
                </a:solidFill>
              </a:rPr>
              <a:t> </a:t>
            </a:r>
            <a:r>
              <a:rPr lang="en-US" altLang="ja-JP" sz="4400" b="0" dirty="0">
                <a:solidFill>
                  <a:schemeClr val="tx1"/>
                </a:solidFill>
              </a:rPr>
              <a:t>research</a:t>
            </a:r>
            <a:r>
              <a:rPr lang="ja-JP" altLang="en-US" sz="4400" b="0" dirty="0">
                <a:solidFill>
                  <a:schemeClr val="tx1"/>
                </a:solidFill>
              </a:rPr>
              <a:t> </a:t>
            </a:r>
            <a:r>
              <a:rPr lang="en-US" altLang="ja-JP" sz="4400" b="0" dirty="0">
                <a:solidFill>
                  <a:schemeClr val="tx1"/>
                </a:solidFill>
              </a:rPr>
              <a:t>paper</a:t>
            </a:r>
          </a:p>
        </p:txBody>
      </p:sp>
      <p:sp>
        <p:nvSpPr>
          <p:cNvPr id="5" name="テキスト ボックス 4"/>
          <p:cNvSpPr txBox="1"/>
          <p:nvPr/>
        </p:nvSpPr>
        <p:spPr>
          <a:xfrm>
            <a:off x="313184" y="1700808"/>
            <a:ext cx="4546848" cy="830997"/>
          </a:xfrm>
          <a:prstGeom prst="rect">
            <a:avLst/>
          </a:prstGeom>
          <a:noFill/>
        </p:spPr>
        <p:txBody>
          <a:bodyPr wrap="square" rtlCol="0" anchor="t">
            <a:spAutoFit/>
          </a:bodyPr>
          <a:lstStyle/>
          <a:p>
            <a:pPr algn="l"/>
            <a:r>
              <a:rPr kumimoji="1" lang="ja-JP" altLang="en-US" sz="2400" dirty="0">
                <a:latin typeface="ＭＳ Ｐゴシック"/>
              </a:rPr>
              <a:t>To </a:t>
            </a:r>
            <a:r>
              <a:rPr kumimoji="1" lang="en-US" altLang="ja-JP" sz="2400" dirty="0">
                <a:latin typeface="ＭＳ Ｐゴシック"/>
              </a:rPr>
              <a:t>look</a:t>
            </a:r>
            <a:r>
              <a:rPr kumimoji="1" lang="ja-JP" altLang="en-US" sz="2400" dirty="0">
                <a:latin typeface="ＭＳ Ｐゴシック"/>
              </a:rPr>
              <a:t> </a:t>
            </a:r>
            <a:r>
              <a:rPr kumimoji="1" lang="en-US" altLang="ja-JP" sz="2400" dirty="0">
                <a:latin typeface="ＭＳ Ｐゴシック"/>
              </a:rPr>
              <a:t>for</a:t>
            </a:r>
            <a:r>
              <a:rPr kumimoji="1" lang="ja-JP" altLang="en-US" sz="2400" dirty="0">
                <a:latin typeface="ＭＳ Ｐゴシック"/>
              </a:rPr>
              <a:t> </a:t>
            </a:r>
            <a:r>
              <a:rPr kumimoji="1" lang="en-US" altLang="ja-JP" sz="2400" dirty="0">
                <a:latin typeface="ＭＳ Ｐゴシック"/>
              </a:rPr>
              <a:t>papers</a:t>
            </a:r>
            <a:r>
              <a:rPr kumimoji="1" lang="ja-JP" altLang="en-US" sz="2400" dirty="0">
                <a:latin typeface="ＭＳ Ｐゴシック"/>
              </a:rPr>
              <a:t> </a:t>
            </a:r>
            <a:r>
              <a:rPr kumimoji="1" lang="en-US" altLang="ja-JP" sz="2400" dirty="0">
                <a:latin typeface="ＭＳ Ｐゴシック"/>
              </a:rPr>
              <a:t>in</a:t>
            </a:r>
            <a:r>
              <a:rPr kumimoji="1" lang="ja-JP" altLang="en-US" sz="2400" dirty="0">
                <a:latin typeface="ＭＳ Ｐゴシック"/>
              </a:rPr>
              <a:t> </a:t>
            </a:r>
            <a:r>
              <a:rPr kumimoji="1" lang="en-US" altLang="ja-JP" sz="2400" dirty="0">
                <a:latin typeface="ＭＳ Ｐゴシック"/>
              </a:rPr>
              <a:t>library...</a:t>
            </a:r>
          </a:p>
          <a:p>
            <a:pPr algn="l"/>
            <a:endParaRPr kumimoji="1" lang="en-US" altLang="ja-JP" sz="2400" dirty="0"/>
          </a:p>
        </p:txBody>
      </p:sp>
      <p:sp>
        <p:nvSpPr>
          <p:cNvPr id="6" name="テキスト ボックス 5"/>
          <p:cNvSpPr txBox="1"/>
          <p:nvPr/>
        </p:nvSpPr>
        <p:spPr>
          <a:xfrm>
            <a:off x="457200" y="2420888"/>
            <a:ext cx="7859216" cy="2246769"/>
          </a:xfrm>
          <a:prstGeom prst="rect">
            <a:avLst/>
          </a:prstGeom>
          <a:noFill/>
        </p:spPr>
        <p:txBody>
          <a:bodyPr wrap="square" rtlCol="0" anchor="t">
            <a:spAutoFit/>
          </a:bodyPr>
          <a:lstStyle/>
          <a:p>
            <a:pPr algn="l"/>
            <a:r>
              <a:rPr lang="ja-JP" altLang="en-US" sz="2000" dirty="0"/>
              <a:t>①</a:t>
            </a:r>
            <a:r>
              <a:rPr lang="ja-JP" altLang="en-US" sz="2000" dirty="0" smtClean="0">
                <a:latin typeface="ＭＳ Ｐゴシック"/>
              </a:rPr>
              <a:t>Search </a:t>
            </a:r>
            <a:r>
              <a:rPr lang="en-US" altLang="ja-JP" sz="2000" dirty="0" smtClean="0">
                <a:latin typeface="ＭＳ Ｐゴシック"/>
              </a:rPr>
              <a:t>for</a:t>
            </a:r>
            <a:r>
              <a:rPr lang="ja-JP" altLang="en-US" sz="2000" dirty="0" smtClean="0">
                <a:latin typeface="ＭＳ Ｐゴシック"/>
              </a:rPr>
              <a:t> </a:t>
            </a:r>
            <a:r>
              <a:rPr lang="en-US" altLang="ja-JP" sz="2000" dirty="0">
                <a:latin typeface="ＭＳ Ｐゴシック"/>
              </a:rPr>
              <a:t>the</a:t>
            </a:r>
            <a:r>
              <a:rPr lang="ja-JP" altLang="en-US" sz="2000" dirty="0">
                <a:latin typeface="ＭＳ Ｐゴシック"/>
              </a:rPr>
              <a:t> </a:t>
            </a:r>
            <a:r>
              <a:rPr lang="en-US" altLang="ja-JP" sz="2000" dirty="0">
                <a:latin typeface="ＭＳ Ｐゴシック"/>
              </a:rPr>
              <a:t>journal</a:t>
            </a:r>
            <a:r>
              <a:rPr lang="ja-JP" altLang="en-US" sz="2000" dirty="0">
                <a:latin typeface="ＭＳ Ｐゴシック"/>
              </a:rPr>
              <a:t> </a:t>
            </a:r>
            <a:r>
              <a:rPr lang="en-US" altLang="ja-JP" sz="2000" dirty="0">
                <a:latin typeface="ＭＳ Ｐゴシック"/>
              </a:rPr>
              <a:t>ti</a:t>
            </a:r>
            <a:r>
              <a:rPr lang="ja-JP" altLang="en-US" sz="2000" dirty="0">
                <a:latin typeface="ＭＳ Ｐゴシック"/>
              </a:rPr>
              <a:t>tle by </a:t>
            </a:r>
            <a:r>
              <a:rPr lang="en-US" altLang="ja-JP" sz="2000" dirty="0">
                <a:latin typeface="ＭＳ Ｐゴシック"/>
              </a:rPr>
              <a:t>database</a:t>
            </a:r>
            <a:r>
              <a:rPr lang="ja-JP" altLang="en-US" sz="2000" dirty="0">
                <a:latin typeface="ＭＳ Ｐゴシック"/>
              </a:rPr>
              <a:t>(easier </a:t>
            </a:r>
            <a:r>
              <a:rPr lang="en-US" altLang="ja-JP" sz="2000" dirty="0">
                <a:latin typeface="ＭＳ Ｐゴシック"/>
              </a:rPr>
              <a:t>if</a:t>
            </a:r>
            <a:r>
              <a:rPr lang="ja-JP" altLang="en-US" sz="2000" dirty="0">
                <a:latin typeface="ＭＳ Ｐゴシック"/>
              </a:rPr>
              <a:t> </a:t>
            </a:r>
            <a:r>
              <a:rPr lang="en-US" altLang="ja-JP" sz="2000" dirty="0">
                <a:latin typeface="ＭＳ Ｐゴシック"/>
              </a:rPr>
              <a:t>ISSN</a:t>
            </a:r>
            <a:r>
              <a:rPr lang="ja-JP" altLang="en-US" sz="2000" dirty="0">
                <a:latin typeface="ＭＳ Ｐゴシック"/>
              </a:rPr>
              <a:t> </a:t>
            </a:r>
            <a:r>
              <a:rPr lang="en-US" altLang="ja-JP" sz="2000" dirty="0">
                <a:latin typeface="ＭＳ Ｐゴシック"/>
              </a:rPr>
              <a:t>is</a:t>
            </a:r>
            <a:r>
              <a:rPr lang="ja-JP" altLang="en-US" sz="2000" dirty="0">
                <a:latin typeface="ＭＳ Ｐゴシック"/>
              </a:rPr>
              <a:t> </a:t>
            </a:r>
            <a:r>
              <a:rPr lang="en-US" altLang="ja-JP" sz="2000" dirty="0">
                <a:latin typeface="ＭＳ Ｐゴシック"/>
              </a:rPr>
              <a:t>known</a:t>
            </a:r>
            <a:r>
              <a:rPr lang="ja-JP" altLang="en-US" sz="2000" dirty="0">
                <a:latin typeface="ＭＳ Ｐゴシック"/>
              </a:rPr>
              <a:t>),</a:t>
            </a:r>
            <a:endParaRPr kumimoji="1" lang="en-US" altLang="ja-JP" sz="2000" dirty="0">
              <a:latin typeface="ＭＳ Ｐゴシック"/>
            </a:endParaRPr>
          </a:p>
          <a:p>
            <a:pPr algn="l"/>
            <a:endParaRPr lang="en-US" altLang="ja-JP" sz="2000" dirty="0"/>
          </a:p>
          <a:p>
            <a:pPr algn="l"/>
            <a:r>
              <a:rPr lang="ja-JP" altLang="en-US" sz="2000" dirty="0"/>
              <a:t>②</a:t>
            </a:r>
            <a:r>
              <a:rPr lang="en-US" altLang="ja-JP" sz="2000" dirty="0"/>
              <a:t>Check</a:t>
            </a:r>
            <a:r>
              <a:rPr lang="ja-JP" altLang="en-US" sz="2000" dirty="0"/>
              <a:t> </a:t>
            </a:r>
            <a:r>
              <a:rPr lang="en-US" altLang="ja-JP" sz="2000" dirty="0"/>
              <a:t>whether </a:t>
            </a:r>
            <a:r>
              <a:rPr lang="ja-JP" altLang="en-US" sz="2000" dirty="0">
                <a:latin typeface="ＭＳ Ｐゴシック"/>
              </a:rPr>
              <a:t>the journal </a:t>
            </a:r>
            <a:r>
              <a:rPr lang="en-US" altLang="ja-JP" sz="2000" dirty="0" smtClean="0">
                <a:latin typeface="ＭＳ Ｐゴシック"/>
              </a:rPr>
              <a:t>where</a:t>
            </a:r>
            <a:r>
              <a:rPr lang="ja-JP" altLang="en-US" sz="2000" dirty="0" smtClean="0">
                <a:latin typeface="ＭＳ Ｐゴシック"/>
              </a:rPr>
              <a:t> </a:t>
            </a:r>
            <a:r>
              <a:rPr lang="en-US" altLang="ja-JP" sz="2000" dirty="0">
                <a:latin typeface="ＭＳ Ｐゴシック"/>
              </a:rPr>
              <a:t>the</a:t>
            </a:r>
            <a:r>
              <a:rPr lang="ja-JP" altLang="en-US" sz="2000" dirty="0">
                <a:latin typeface="ＭＳ Ｐゴシック"/>
              </a:rPr>
              <a:t> </a:t>
            </a:r>
            <a:r>
              <a:rPr lang="en-US" altLang="ja-JP" sz="2000" dirty="0">
                <a:latin typeface="ＭＳ Ｐゴシック"/>
              </a:rPr>
              <a:t>paper</a:t>
            </a:r>
            <a:r>
              <a:rPr lang="ja-JP" altLang="en-US" sz="2000" dirty="0">
                <a:latin typeface="ＭＳ Ｐゴシック"/>
              </a:rPr>
              <a:t> </a:t>
            </a:r>
            <a:r>
              <a:rPr lang="en-US" altLang="ja-JP" sz="2000" dirty="0">
                <a:latin typeface="ＭＳ Ｐゴシック"/>
              </a:rPr>
              <a:t>is</a:t>
            </a:r>
            <a:r>
              <a:rPr lang="ja-JP" altLang="en-US" sz="2000" dirty="0">
                <a:latin typeface="ＭＳ Ｐゴシック"/>
              </a:rPr>
              <a:t> </a:t>
            </a:r>
            <a:r>
              <a:rPr lang="en-US" altLang="ja-JP" sz="2000" dirty="0">
                <a:latin typeface="ＭＳ Ｐゴシック"/>
              </a:rPr>
              <a:t>published</a:t>
            </a:r>
            <a:r>
              <a:rPr lang="ja-JP" altLang="en-US" sz="2000" dirty="0">
                <a:latin typeface="ＭＳ Ｐゴシック"/>
              </a:rPr>
              <a:t> </a:t>
            </a:r>
            <a:r>
              <a:rPr lang="en-US" altLang="ja-JP" sz="2000" dirty="0" smtClean="0">
                <a:latin typeface="ＭＳ Ｐゴシック"/>
              </a:rPr>
              <a:t>is </a:t>
            </a:r>
            <a:r>
              <a:rPr lang="ja-JP" altLang="en-US" sz="2000" dirty="0" smtClean="0">
                <a:latin typeface="ＭＳ Ｐゴシック"/>
              </a:rPr>
              <a:t>owned </a:t>
            </a:r>
            <a:r>
              <a:rPr lang="en-US" altLang="ja-JP" sz="2000" dirty="0">
                <a:latin typeface="ＭＳ Ｐゴシック"/>
              </a:rPr>
              <a:t>by</a:t>
            </a:r>
            <a:r>
              <a:rPr lang="ja-JP" altLang="en-US" sz="2000" dirty="0">
                <a:latin typeface="ＭＳ Ｐゴシック"/>
              </a:rPr>
              <a:t> </a:t>
            </a:r>
            <a:r>
              <a:rPr lang="en-US" altLang="ja-JP" sz="2000" dirty="0">
                <a:latin typeface="ＭＳ Ｐゴシック"/>
              </a:rPr>
              <a:t>library</a:t>
            </a:r>
            <a:r>
              <a:rPr lang="ja-JP" altLang="en-US" sz="2000" dirty="0">
                <a:latin typeface="ＭＳ Ｐゴシック"/>
              </a:rPr>
              <a:t> </a:t>
            </a:r>
            <a:r>
              <a:rPr lang="en-US" altLang="ja-JP" sz="2000" dirty="0">
                <a:latin typeface="ＭＳ Ｐゴシック"/>
              </a:rPr>
              <a:t>or</a:t>
            </a:r>
            <a:r>
              <a:rPr lang="ja-JP" altLang="en-US" sz="2000" dirty="0">
                <a:latin typeface="ＭＳ Ｐゴシック"/>
              </a:rPr>
              <a:t> </a:t>
            </a:r>
            <a:r>
              <a:rPr lang="en-US" altLang="ja-JP" sz="2000" dirty="0">
                <a:latin typeface="ＭＳ Ｐゴシック"/>
              </a:rPr>
              <a:t>not</a:t>
            </a:r>
            <a:r>
              <a:rPr lang="ja-JP" altLang="en-US" sz="2000" dirty="0">
                <a:latin typeface="ＭＳ Ｐゴシック"/>
              </a:rPr>
              <a:t>,</a:t>
            </a:r>
            <a:endParaRPr lang="ja-JP" altLang="en-US" sz="2000" dirty="0"/>
          </a:p>
          <a:p>
            <a:pPr algn="l"/>
            <a:endParaRPr lang="en-US" altLang="ja-JP" sz="2000" dirty="0"/>
          </a:p>
          <a:p>
            <a:pPr algn="l"/>
            <a:r>
              <a:rPr lang="ja-JP" altLang="en-US" sz="2000" dirty="0"/>
              <a:t>③</a:t>
            </a:r>
            <a:r>
              <a:rPr lang="en-US" altLang="ja-JP" sz="2000" dirty="0"/>
              <a:t>Get</a:t>
            </a:r>
            <a:r>
              <a:rPr lang="ja-JP" altLang="en-US" sz="2000" dirty="0"/>
              <a:t> </a:t>
            </a:r>
            <a:r>
              <a:rPr lang="en-US" altLang="ja-JP" sz="2000" dirty="0"/>
              <a:t>the</a:t>
            </a:r>
            <a:r>
              <a:rPr lang="ja-JP" altLang="en-US" sz="2000" dirty="0"/>
              <a:t> </a:t>
            </a:r>
            <a:r>
              <a:rPr lang="en-US" altLang="ja-JP" sz="2000" dirty="0"/>
              <a:t>journal</a:t>
            </a:r>
            <a:r>
              <a:rPr lang="ja-JP" altLang="en-US" sz="2000" dirty="0">
                <a:latin typeface="ＭＳ Ｐゴシック"/>
              </a:rPr>
              <a:t>.</a:t>
            </a:r>
          </a:p>
          <a:p>
            <a:pPr algn="l"/>
            <a:endParaRPr kumimoji="1" lang="en-US" altLang="ja-JP" sz="2000" dirty="0"/>
          </a:p>
        </p:txBody>
      </p:sp>
      <p:sp>
        <p:nvSpPr>
          <p:cNvPr id="8" name="テキスト ボックス 7"/>
          <p:cNvSpPr txBox="1"/>
          <p:nvPr/>
        </p:nvSpPr>
        <p:spPr>
          <a:xfrm>
            <a:off x="5364089" y="1490440"/>
            <a:ext cx="3672408" cy="646331"/>
          </a:xfrm>
          <a:prstGeom prst="rect">
            <a:avLst/>
          </a:prstGeom>
          <a:solidFill>
            <a:schemeClr val="bg1"/>
          </a:solidFill>
          <a:ln>
            <a:solidFill>
              <a:schemeClr val="tx1"/>
            </a:solidFill>
            <a:prstDash val="sysDot"/>
          </a:ln>
        </p:spPr>
        <p:txBody>
          <a:bodyPr wrap="square" rtlCol="0" anchor="t">
            <a:spAutoFit/>
          </a:bodyPr>
          <a:lstStyle/>
          <a:p>
            <a:pPr algn="l"/>
            <a:r>
              <a:rPr lang="en-US" altLang="ja-JP" sz="1200" dirty="0"/>
              <a:t>ISSN</a:t>
            </a:r>
            <a:r>
              <a:rPr lang="ja-JP" altLang="en-US" sz="1200" dirty="0"/>
              <a:t>：</a:t>
            </a:r>
            <a:endParaRPr lang="en-US" altLang="ja-JP" sz="1200" dirty="0"/>
          </a:p>
          <a:p>
            <a:pPr algn="l"/>
            <a:r>
              <a:rPr lang="en-US" altLang="ja-JP" sz="1200" dirty="0"/>
              <a:t>Short form of International Standard Serial Number.</a:t>
            </a:r>
          </a:p>
          <a:p>
            <a:pPr algn="l"/>
            <a:r>
              <a:rPr lang="ja-JP" altLang="en-US" sz="1200" dirty="0">
                <a:latin typeface="ＭＳ Ｐゴシック"/>
              </a:rPr>
              <a:t>Jo</a:t>
            </a:r>
            <a:r>
              <a:rPr lang="en-US" altLang="ja-JP" sz="1200" dirty="0">
                <a:latin typeface="ＭＳ Ｐゴシック"/>
              </a:rPr>
              <a:t>urnals</a:t>
            </a:r>
            <a:r>
              <a:rPr lang="ja-JP" altLang="en-US" sz="1200" dirty="0">
                <a:latin typeface="ＭＳ Ｐゴシック"/>
              </a:rPr>
              <a:t> </a:t>
            </a:r>
            <a:r>
              <a:rPr lang="en-US" altLang="ja-JP" sz="1200" dirty="0">
                <a:latin typeface="ＭＳ Ｐゴシック"/>
              </a:rPr>
              <a:t>and</a:t>
            </a:r>
            <a:r>
              <a:rPr lang="ja-JP" altLang="en-US" sz="1200" dirty="0">
                <a:latin typeface="ＭＳ Ｐゴシック"/>
              </a:rPr>
              <a:t> </a:t>
            </a:r>
            <a:r>
              <a:rPr lang="en-US" altLang="ja-JP" sz="1200" dirty="0">
                <a:latin typeface="ＭＳ Ｐゴシック"/>
              </a:rPr>
              <a:t>newspapers</a:t>
            </a:r>
            <a:r>
              <a:rPr lang="ja-JP" altLang="en-US" sz="1200" dirty="0">
                <a:latin typeface="ＭＳ Ｐゴシック"/>
              </a:rPr>
              <a:t> </a:t>
            </a:r>
            <a:r>
              <a:rPr lang="en-US" altLang="ja-JP" sz="1200" dirty="0">
                <a:latin typeface="ＭＳ Ｐゴシック"/>
              </a:rPr>
              <a:t>only</a:t>
            </a:r>
            <a:r>
              <a:rPr lang="ja-JP" altLang="en-US" sz="1200" dirty="0">
                <a:latin typeface="ＭＳ Ｐゴシック"/>
              </a:rPr>
              <a:t> </a:t>
            </a:r>
            <a:r>
              <a:rPr lang="en-US" altLang="ja-JP" sz="1200" dirty="0">
                <a:latin typeface="ＭＳ Ｐゴシック"/>
              </a:rPr>
              <a:t>contain </a:t>
            </a:r>
            <a:r>
              <a:rPr lang="ja-JP" altLang="en-US" sz="1200" dirty="0">
                <a:latin typeface="ＭＳ Ｐゴシック"/>
              </a:rPr>
              <a:t>8 digi</a:t>
            </a:r>
            <a:r>
              <a:rPr lang="en-US" altLang="ja-JP" sz="1200" dirty="0">
                <a:latin typeface="ＭＳ Ｐゴシック"/>
              </a:rPr>
              <a:t>ts</a:t>
            </a:r>
            <a:r>
              <a:rPr lang="ja-JP" altLang="en-US" sz="1200" dirty="0">
                <a:latin typeface="ＭＳ Ｐゴシック"/>
              </a:rPr>
              <a:t>.</a:t>
            </a:r>
          </a:p>
        </p:txBody>
      </p:sp>
      <p:sp>
        <p:nvSpPr>
          <p:cNvPr id="10" name="テキスト ボックス 9"/>
          <p:cNvSpPr txBox="1"/>
          <p:nvPr/>
        </p:nvSpPr>
        <p:spPr>
          <a:xfrm>
            <a:off x="504031" y="4573997"/>
            <a:ext cx="8135938" cy="1754326"/>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a:r>
              <a:rPr lang="en-US" altLang="ja-JP" sz="2400" dirty="0" smtClean="0">
                <a:latin typeface="ＭＳ Ｐゴシック"/>
              </a:rPr>
              <a:t>Information </a:t>
            </a:r>
            <a:r>
              <a:rPr lang="ja-JP" altLang="en-US" sz="2400" dirty="0" smtClean="0">
                <a:latin typeface="ＭＳ Ｐゴシック"/>
              </a:rPr>
              <a:t>below </a:t>
            </a:r>
            <a:r>
              <a:rPr lang="en-US" altLang="ja-JP" sz="2400" dirty="0">
                <a:latin typeface="ＭＳ Ｐゴシック"/>
              </a:rPr>
              <a:t>is</a:t>
            </a:r>
            <a:r>
              <a:rPr lang="ja-JP" altLang="en-US" sz="2400" dirty="0">
                <a:latin typeface="ＭＳ Ｐゴシック"/>
              </a:rPr>
              <a:t> </a:t>
            </a:r>
            <a:r>
              <a:rPr lang="en-US" altLang="ja-JP" sz="2400" dirty="0">
                <a:latin typeface="ＭＳ Ｐゴシック"/>
              </a:rPr>
              <a:t>necessary</a:t>
            </a:r>
            <a:r>
              <a:rPr lang="ja-JP" altLang="en-US" sz="2400" dirty="0">
                <a:latin typeface="ＭＳ Ｐゴシック"/>
              </a:rPr>
              <a:t> </a:t>
            </a:r>
            <a:r>
              <a:rPr lang="en-US" altLang="ja-JP" sz="2400" dirty="0">
                <a:latin typeface="ＭＳ Ｐゴシック"/>
              </a:rPr>
              <a:t>for</a:t>
            </a:r>
            <a:r>
              <a:rPr lang="ja-JP" altLang="en-US" sz="2400" dirty="0">
                <a:latin typeface="ＭＳ Ｐゴシック"/>
              </a:rPr>
              <a:t> </a:t>
            </a:r>
            <a:r>
              <a:rPr lang="en-US" altLang="ja-JP" sz="2400" dirty="0">
                <a:latin typeface="ＭＳ Ｐゴシック"/>
              </a:rPr>
              <a:t>searching</a:t>
            </a:r>
            <a:r>
              <a:rPr lang="ja-JP" altLang="en-US" sz="2400" dirty="0">
                <a:latin typeface="ＭＳ Ｐゴシック"/>
              </a:rPr>
              <a:t> </a:t>
            </a:r>
            <a:r>
              <a:rPr lang="en-US" altLang="ja-JP" sz="2400" dirty="0">
                <a:latin typeface="ＭＳ Ｐゴシック"/>
              </a:rPr>
              <a:t>work</a:t>
            </a:r>
          </a:p>
          <a:p>
            <a:pPr algn="l"/>
            <a:endParaRPr lang="ja-JP" altLang="en-US" sz="2400" dirty="0"/>
          </a:p>
          <a:p>
            <a:pPr marL="0" indent="0" algn="l" eaLnBrk="1" hangingPunct="1">
              <a:buNone/>
            </a:pPr>
            <a:r>
              <a:rPr lang="ja-JP" altLang="en-US" sz="2200" dirty="0">
                <a:solidFill>
                  <a:srgbClr val="363636"/>
                </a:solidFill>
                <a:latin typeface="Verdana" pitchFamily="34" charset="0"/>
                <a:cs typeface="Times New Roman" pitchFamily="18" charset="0"/>
              </a:rPr>
              <a:t>   </a:t>
            </a:r>
            <a:r>
              <a:rPr lang="en-US" altLang="en-US" sz="2200" dirty="0">
                <a:solidFill>
                  <a:srgbClr val="363636"/>
                </a:solidFill>
                <a:latin typeface="Verdana" pitchFamily="34" charset="0"/>
                <a:ea typeface="MS PGothic" charset="0"/>
                <a:cs typeface="Times New Roman" pitchFamily="18" charset="0"/>
              </a:rPr>
              <a:t>Author</a:t>
            </a:r>
            <a:r>
              <a:rPr lang="ja-JP" altLang="en-US" sz="2200" dirty="0">
                <a:solidFill>
                  <a:srgbClr val="363636"/>
                </a:solidFill>
                <a:latin typeface="ＭＳ Ｐゴシック"/>
                <a:ea typeface="MS PGothic" charset="0"/>
                <a:cs typeface="Times New Roman" pitchFamily="18" charset="0"/>
              </a:rPr>
              <a:t>・</a:t>
            </a:r>
            <a:r>
              <a:rPr lang="en-US" altLang="ja-JP" sz="2200" dirty="0">
                <a:solidFill>
                  <a:srgbClr val="363636"/>
                </a:solidFill>
                <a:latin typeface="MS PGothic"/>
                <a:cs typeface="Times New Roman" pitchFamily="18" charset="0"/>
              </a:rPr>
              <a:t>Journal</a:t>
            </a:r>
            <a:r>
              <a:rPr lang="ja-JP" altLang="en-US" sz="2200" dirty="0">
                <a:solidFill>
                  <a:srgbClr val="363636"/>
                </a:solidFill>
                <a:latin typeface="ＭＳ Ｐゴシック"/>
                <a:ea typeface="MS PGothic" charset="0"/>
                <a:cs typeface="Times New Roman" pitchFamily="18" charset="0"/>
              </a:rPr>
              <a:t>・Volume・Page</a:t>
            </a:r>
          </a:p>
          <a:p>
            <a:pPr marL="0" indent="0" eaLnBrk="1" hangingPunct="1">
              <a:buNone/>
            </a:pPr>
            <a:r>
              <a:rPr lang="ja-JP" altLang="en-US" sz="2000" dirty="0">
                <a:solidFill>
                  <a:srgbClr val="363636"/>
                </a:solidFill>
                <a:latin typeface="Verdana" pitchFamily="34" charset="0"/>
                <a:cs typeface="Times New Roman" pitchFamily="18" charset="0"/>
              </a:rPr>
              <a:t>⇒</a:t>
            </a:r>
            <a:r>
              <a:rPr lang="ja-JP" altLang="ja-JP" dirty="0">
                <a:solidFill>
                  <a:srgbClr val="363636"/>
                </a:solidFill>
                <a:latin typeface="Verdana" pitchFamily="34" charset="0"/>
                <a:ea typeface="ＭＳ 明朝" pitchFamily="17" charset="-128"/>
              </a:rPr>
              <a:t>Zaman, K. et al</a:t>
            </a:r>
            <a:r>
              <a:rPr lang="ja-JP" altLang="ja-JP" i="1" dirty="0">
                <a:solidFill>
                  <a:srgbClr val="363636"/>
                </a:solidFill>
                <a:latin typeface="Verdana" pitchFamily="34" charset="0"/>
                <a:ea typeface="ＭＳ 明朝" pitchFamily="17" charset="-128"/>
              </a:rPr>
              <a:t>. N. Engl. J. Med.</a:t>
            </a:r>
            <a:r>
              <a:rPr lang="ja-JP" altLang="ja-JP" dirty="0">
                <a:solidFill>
                  <a:srgbClr val="363636"/>
                </a:solidFill>
                <a:latin typeface="Verdana" pitchFamily="34" charset="0"/>
                <a:ea typeface="ＭＳ 明朝" pitchFamily="17" charset="-128"/>
              </a:rPr>
              <a:t> </a:t>
            </a:r>
            <a:r>
              <a:rPr lang="ja-JP" altLang="ja-JP" b="1" dirty="0">
                <a:solidFill>
                  <a:srgbClr val="363636"/>
                </a:solidFill>
                <a:latin typeface="Verdana" pitchFamily="34" charset="0"/>
                <a:ea typeface="ＭＳ 明朝" pitchFamily="17" charset="-128"/>
              </a:rPr>
              <a:t>359</a:t>
            </a:r>
            <a:r>
              <a:rPr lang="ja-JP" altLang="ja-JP" dirty="0">
                <a:solidFill>
                  <a:srgbClr val="363636"/>
                </a:solidFill>
                <a:latin typeface="Verdana" pitchFamily="34" charset="0"/>
                <a:ea typeface="ＭＳ 明朝" pitchFamily="17" charset="-128"/>
              </a:rPr>
              <a:t>, 1555-1564</a:t>
            </a:r>
            <a:endParaRPr lang="en-US" altLang="ja-JP" dirty="0">
              <a:solidFill>
                <a:srgbClr val="363636"/>
              </a:solidFill>
              <a:latin typeface="Verdana" pitchFamily="34" charset="0"/>
              <a:ea typeface="ＭＳ 明朝" pitchFamily="17" charset="-128"/>
            </a:endParaRPr>
          </a:p>
          <a:p>
            <a:pPr marL="0" indent="0" algn="l" eaLnBrk="1" hangingPunct="1">
              <a:buNone/>
            </a:pPr>
            <a:endParaRPr lang="ja-JP" altLang="en-US" dirty="0">
              <a:solidFill>
                <a:srgbClr val="363636"/>
              </a:solidFill>
              <a:latin typeface="Verdana" pitchFamily="34" charset="0"/>
              <a:cs typeface="Times New Roman" pitchFamily="18" charset="0"/>
            </a:endParaRPr>
          </a:p>
        </p:txBody>
      </p:sp>
      <p:cxnSp>
        <p:nvCxnSpPr>
          <p:cNvPr id="7" name="曲線コネクタ 6"/>
          <p:cNvCxnSpPr/>
          <p:nvPr/>
        </p:nvCxnSpPr>
        <p:spPr bwMode="auto">
          <a:xfrm flipV="1">
            <a:off x="3894723" y="1928212"/>
            <a:ext cx="1354554" cy="576064"/>
          </a:xfrm>
          <a:prstGeom prst="curvedConnector3">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37456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249" y="1099830"/>
            <a:ext cx="8401050" cy="52539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スライド番号プレースホルダー 1"/>
          <p:cNvSpPr>
            <a:spLocks noGrp="1"/>
          </p:cNvSpPr>
          <p:nvPr>
            <p:ph type="sldNum" sz="quarter" idx="12"/>
          </p:nvPr>
        </p:nvSpPr>
        <p:spPr/>
        <p:txBody>
          <a:bodyPr/>
          <a:lstStyle/>
          <a:p>
            <a:pPr>
              <a:defRPr/>
            </a:pPr>
            <a:fld id="{7E4C2F0D-65AB-46FF-9AEF-B0D8A4C6738D}" type="slidenum">
              <a:rPr lang="en-US" altLang="ja-JP" smtClean="0">
                <a:solidFill>
                  <a:srgbClr val="000000"/>
                </a:solidFill>
              </a:rPr>
              <a:pPr>
                <a:defRPr/>
              </a:pPr>
              <a:t>6</a:t>
            </a:fld>
            <a:endParaRPr lang="en-US" altLang="ja-JP" dirty="0">
              <a:solidFill>
                <a:srgbClr val="000000"/>
              </a:solidFill>
            </a:endParaRPr>
          </a:p>
        </p:txBody>
      </p:sp>
      <p:sp>
        <p:nvSpPr>
          <p:cNvPr id="4" name="タイトル 1"/>
          <p:cNvSpPr txBox="1">
            <a:spLocks/>
          </p:cNvSpPr>
          <p:nvPr/>
        </p:nvSpPr>
        <p:spPr bwMode="auto">
          <a:xfrm>
            <a:off x="471249" y="-150676"/>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pitchFamily="34" charset="0"/>
                <a:ea typeface="ＭＳ Ｐゴシック" pitchFamily="50" charset="-128"/>
              </a:defRPr>
            </a:lvl5pPr>
            <a:lvl6pPr marL="457200" algn="l" rtl="0" fontAlgn="base">
              <a:spcBef>
                <a:spcPct val="0"/>
              </a:spcBef>
              <a:spcAft>
                <a:spcPct val="0"/>
              </a:spcAft>
              <a:defRPr kumimoji="1" sz="3900" b="1">
                <a:solidFill>
                  <a:schemeClr val="tx2"/>
                </a:solidFill>
                <a:latin typeface="Arial" pitchFamily="34" charset="0"/>
                <a:ea typeface="ＭＳ Ｐゴシック" pitchFamily="50" charset="-128"/>
              </a:defRPr>
            </a:lvl6pPr>
            <a:lvl7pPr marL="914400" algn="l" rtl="0" fontAlgn="base">
              <a:spcBef>
                <a:spcPct val="0"/>
              </a:spcBef>
              <a:spcAft>
                <a:spcPct val="0"/>
              </a:spcAft>
              <a:defRPr kumimoji="1" sz="3900" b="1">
                <a:solidFill>
                  <a:schemeClr val="tx2"/>
                </a:solidFill>
                <a:latin typeface="Arial" pitchFamily="34" charset="0"/>
                <a:ea typeface="ＭＳ Ｐゴシック" pitchFamily="50" charset="-128"/>
              </a:defRPr>
            </a:lvl7pPr>
            <a:lvl8pPr marL="1371600" algn="l" rtl="0" fontAlgn="base">
              <a:spcBef>
                <a:spcPct val="0"/>
              </a:spcBef>
              <a:spcAft>
                <a:spcPct val="0"/>
              </a:spcAft>
              <a:defRPr kumimoji="1" sz="3900" b="1">
                <a:solidFill>
                  <a:schemeClr val="tx2"/>
                </a:solidFill>
                <a:latin typeface="Arial" pitchFamily="34" charset="0"/>
                <a:ea typeface="ＭＳ Ｐゴシック" pitchFamily="50" charset="-128"/>
              </a:defRPr>
            </a:lvl8pPr>
            <a:lvl9pPr marL="1828800" algn="l" rtl="0" fontAlgn="base">
              <a:spcBef>
                <a:spcPct val="0"/>
              </a:spcBef>
              <a:spcAft>
                <a:spcPct val="0"/>
              </a:spcAft>
              <a:defRPr kumimoji="1" sz="3900" b="1">
                <a:solidFill>
                  <a:schemeClr val="tx2"/>
                </a:solidFill>
                <a:latin typeface="Arial" pitchFamily="34" charset="0"/>
                <a:ea typeface="ＭＳ Ｐゴシック" pitchFamily="50" charset="-128"/>
              </a:defRPr>
            </a:lvl9pPr>
          </a:lstStyle>
          <a:p>
            <a:pPr eaLnBrk="1" hangingPunct="1"/>
            <a:r>
              <a:rPr lang="ja-JP" altLang="en-US" sz="4000" b="0" dirty="0">
                <a:solidFill>
                  <a:schemeClr val="tx1"/>
                </a:solidFill>
              </a:rPr>
              <a:t>N</a:t>
            </a:r>
            <a:r>
              <a:rPr lang="en-US" altLang="ja-JP" sz="4000" b="0" dirty="0">
                <a:solidFill>
                  <a:schemeClr val="tx1"/>
                </a:solidFill>
              </a:rPr>
              <a:t>otation</a:t>
            </a:r>
            <a:r>
              <a:rPr lang="ja-JP" altLang="en-US" sz="4000" b="0" dirty="0">
                <a:solidFill>
                  <a:schemeClr val="tx1"/>
                </a:solidFill>
              </a:rPr>
              <a:t> </a:t>
            </a:r>
            <a:r>
              <a:rPr lang="en-US" altLang="ja-JP" sz="4000" b="0" dirty="0">
                <a:solidFill>
                  <a:schemeClr val="tx1"/>
                </a:solidFill>
              </a:rPr>
              <a:t>of</a:t>
            </a:r>
            <a:r>
              <a:rPr lang="ja-JP" altLang="en-US" sz="4000" b="0" dirty="0">
                <a:solidFill>
                  <a:schemeClr val="tx1"/>
                </a:solidFill>
              </a:rPr>
              <a:t> </a:t>
            </a:r>
            <a:r>
              <a:rPr lang="en-US" altLang="ja-JP" sz="4000" b="0" dirty="0">
                <a:solidFill>
                  <a:schemeClr val="tx1"/>
                </a:solidFill>
              </a:rPr>
              <a:t>research</a:t>
            </a:r>
            <a:r>
              <a:rPr lang="ja-JP" altLang="en-US" sz="4000" b="0" dirty="0">
                <a:solidFill>
                  <a:schemeClr val="tx1"/>
                </a:solidFill>
              </a:rPr>
              <a:t> </a:t>
            </a:r>
            <a:r>
              <a:rPr lang="en-US" altLang="ja-JP" sz="4000" b="0" dirty="0">
                <a:solidFill>
                  <a:schemeClr val="tx1"/>
                </a:solidFill>
              </a:rPr>
              <a:t>paper</a:t>
            </a:r>
          </a:p>
        </p:txBody>
      </p:sp>
      <p:sp>
        <p:nvSpPr>
          <p:cNvPr id="5" name="正方形/長方形 4"/>
          <p:cNvSpPr/>
          <p:nvPr/>
        </p:nvSpPr>
        <p:spPr bwMode="auto">
          <a:xfrm>
            <a:off x="5420264" y="769475"/>
            <a:ext cx="3722558" cy="369332"/>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r>
              <a:rPr lang="ja-JP" altLang="en-US" dirty="0">
                <a:solidFill>
                  <a:srgbClr val="000000"/>
                </a:solidFill>
                <a:latin typeface="ＭＳ Ｐゴシック"/>
              </a:rPr>
              <a:t>Se</a:t>
            </a:r>
            <a:r>
              <a:rPr lang="en-US" altLang="ja-JP" dirty="0">
                <a:solidFill>
                  <a:srgbClr val="000000"/>
                </a:solidFill>
                <a:latin typeface="ＭＳ Ｐゴシック"/>
              </a:rPr>
              <a:t>arch</a:t>
            </a:r>
            <a:r>
              <a:rPr lang="ja-JP" altLang="en-US" dirty="0">
                <a:solidFill>
                  <a:srgbClr val="000000"/>
                </a:solidFill>
                <a:latin typeface="ＭＳ Ｐゴシック"/>
              </a:rPr>
              <a:t> </a:t>
            </a:r>
            <a:r>
              <a:rPr lang="en-US" altLang="ja-JP" dirty="0">
                <a:solidFill>
                  <a:srgbClr val="000000"/>
                </a:solidFill>
                <a:latin typeface="ＭＳ Ｐゴシック"/>
              </a:rPr>
              <a:t>result</a:t>
            </a:r>
            <a:r>
              <a:rPr lang="ja-JP" altLang="en-US" dirty="0">
                <a:solidFill>
                  <a:srgbClr val="000000"/>
                </a:solidFill>
                <a:latin typeface="ＭＳ Ｐゴシック"/>
              </a:rPr>
              <a:t> </a:t>
            </a:r>
            <a:r>
              <a:rPr lang="en-US" altLang="ja-JP" dirty="0">
                <a:solidFill>
                  <a:srgbClr val="000000"/>
                </a:solidFill>
                <a:latin typeface="ＭＳ Ｐゴシック"/>
              </a:rPr>
              <a:t>of </a:t>
            </a:r>
            <a:r>
              <a:rPr lang="ja-JP" altLang="en-US" dirty="0">
                <a:solidFill>
                  <a:srgbClr val="000000"/>
                </a:solidFill>
                <a:latin typeface="ＭＳ Ｐゴシック"/>
              </a:rPr>
              <a:t>database</a:t>
            </a:r>
            <a:endParaRPr lang="en-US" altLang="ja-JP" dirty="0">
              <a:solidFill>
                <a:srgbClr val="000000"/>
              </a:solidFill>
              <a:latin typeface="ＭＳ Ｐゴシック"/>
            </a:endParaRPr>
          </a:p>
        </p:txBody>
      </p:sp>
      <p:sp>
        <p:nvSpPr>
          <p:cNvPr id="6" name="正方形/長方形 5"/>
          <p:cNvSpPr/>
          <p:nvPr/>
        </p:nvSpPr>
        <p:spPr bwMode="auto">
          <a:xfrm>
            <a:off x="6228184" y="2852944"/>
            <a:ext cx="614272" cy="369332"/>
          </a:xfrm>
          <a:prstGeom prst="rect">
            <a:avLst/>
          </a:prstGeom>
          <a:solidFill>
            <a:schemeClr val="bg1"/>
          </a:solidFill>
          <a:ln w="25400" cap="flat" cmpd="sng" algn="ctr">
            <a:solidFill>
              <a:srgbClr val="FF0000"/>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spAutoFit/>
          </a:bodyPr>
          <a:lstStyle/>
          <a:p>
            <a:r>
              <a:rPr lang="ja-JP" altLang="en-US" dirty="0">
                <a:solidFill>
                  <a:srgbClr val="000000"/>
                </a:solidFill>
                <a:latin typeface="ＭＳ Ｐゴシック"/>
              </a:rPr>
              <a:t>Title</a:t>
            </a:r>
          </a:p>
        </p:txBody>
      </p:sp>
      <p:cxnSp>
        <p:nvCxnSpPr>
          <p:cNvPr id="7" name="直線コネクタ 6"/>
          <p:cNvCxnSpPr/>
          <p:nvPr/>
        </p:nvCxnSpPr>
        <p:spPr bwMode="auto">
          <a:xfrm flipH="1">
            <a:off x="5975284" y="2996952"/>
            <a:ext cx="252900"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正方形/長方形 7"/>
          <p:cNvSpPr/>
          <p:nvPr/>
        </p:nvSpPr>
        <p:spPr bwMode="auto">
          <a:xfrm>
            <a:off x="3701680" y="2060848"/>
            <a:ext cx="2526504" cy="369332"/>
          </a:xfrm>
          <a:prstGeom prst="rect">
            <a:avLst/>
          </a:prstGeom>
          <a:solidFill>
            <a:schemeClr val="bg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r>
              <a:rPr lang="en-US" altLang="ja-JP" dirty="0" smtClean="0">
                <a:solidFill>
                  <a:srgbClr val="000000"/>
                </a:solidFill>
                <a:latin typeface="Arial" charset="0"/>
              </a:rPr>
              <a:t>Journal</a:t>
            </a:r>
            <a:r>
              <a:rPr lang="ja-JP" altLang="en-US" dirty="0" smtClean="0">
                <a:solidFill>
                  <a:srgbClr val="000000"/>
                </a:solidFill>
                <a:latin typeface="Arial" charset="0"/>
              </a:rPr>
              <a:t>・</a:t>
            </a:r>
            <a:r>
              <a:rPr lang="en-US" altLang="ja-JP" dirty="0" smtClean="0">
                <a:solidFill>
                  <a:srgbClr val="000000"/>
                </a:solidFill>
                <a:latin typeface="Arial" charset="0"/>
              </a:rPr>
              <a:t>V</a:t>
            </a:r>
            <a:r>
              <a:rPr lang="ja-JP" altLang="en-US" dirty="0" smtClean="0">
                <a:solidFill>
                  <a:srgbClr val="000000"/>
                </a:solidFill>
                <a:latin typeface="Arial" charset="0"/>
              </a:rPr>
              <a:t>olume</a:t>
            </a:r>
            <a:r>
              <a:rPr lang="ja-JP" altLang="en-US" dirty="0" smtClean="0">
                <a:solidFill>
                  <a:srgbClr val="000000"/>
                </a:solidFill>
              </a:rPr>
              <a:t>・</a:t>
            </a:r>
            <a:r>
              <a:rPr lang="en-US" altLang="ja-JP" dirty="0" smtClean="0">
                <a:solidFill>
                  <a:srgbClr val="000000"/>
                </a:solidFill>
              </a:rPr>
              <a:t>Page</a:t>
            </a:r>
            <a:endParaRPr lang="en-US" altLang="ja-JP" dirty="0">
              <a:solidFill>
                <a:srgbClr val="000000"/>
              </a:solidFill>
            </a:endParaRPr>
          </a:p>
        </p:txBody>
      </p:sp>
      <p:cxnSp>
        <p:nvCxnSpPr>
          <p:cNvPr id="9" name="直線コネクタ 8"/>
          <p:cNvCxnSpPr>
            <a:stCxn id="8" idx="1"/>
          </p:cNvCxnSpPr>
          <p:nvPr/>
        </p:nvCxnSpPr>
        <p:spPr bwMode="auto">
          <a:xfrm flipH="1">
            <a:off x="2233351" y="2245514"/>
            <a:ext cx="1468329" cy="47255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コネクタ 10"/>
          <p:cNvCxnSpPr/>
          <p:nvPr/>
        </p:nvCxnSpPr>
        <p:spPr bwMode="auto">
          <a:xfrm flipH="1">
            <a:off x="548696" y="2555760"/>
            <a:ext cx="261799"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正方形/長方形 13"/>
          <p:cNvSpPr/>
          <p:nvPr/>
        </p:nvSpPr>
        <p:spPr bwMode="auto">
          <a:xfrm>
            <a:off x="1996975" y="3299501"/>
            <a:ext cx="974718" cy="369332"/>
          </a:xfrm>
          <a:prstGeom prst="rect">
            <a:avLst/>
          </a:prstGeom>
          <a:solidFill>
            <a:schemeClr val="bg1"/>
          </a:solid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spAutoFit/>
          </a:bodyPr>
          <a:lstStyle/>
          <a:p>
            <a:r>
              <a:rPr lang="ja-JP" altLang="en-US" dirty="0">
                <a:solidFill>
                  <a:srgbClr val="000000"/>
                </a:solidFill>
                <a:latin typeface="ＭＳ Ｐゴシック"/>
              </a:rPr>
              <a:t>A</a:t>
            </a:r>
            <a:r>
              <a:rPr lang="en-US" altLang="ja-JP" dirty="0">
                <a:solidFill>
                  <a:srgbClr val="000000"/>
                </a:solidFill>
                <a:latin typeface="ＭＳ Ｐゴシック"/>
              </a:rPr>
              <a:t>uthor</a:t>
            </a:r>
          </a:p>
        </p:txBody>
      </p:sp>
      <p:cxnSp>
        <p:nvCxnSpPr>
          <p:cNvPr id="15" name="直線コネクタ 14"/>
          <p:cNvCxnSpPr/>
          <p:nvPr/>
        </p:nvCxnSpPr>
        <p:spPr bwMode="auto">
          <a:xfrm flipH="1" flipV="1">
            <a:off x="548696" y="3484167"/>
            <a:ext cx="1448279" cy="1"/>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テキスト ボックス 17"/>
          <p:cNvSpPr txBox="1"/>
          <p:nvPr/>
        </p:nvSpPr>
        <p:spPr>
          <a:xfrm>
            <a:off x="1215833" y="4869160"/>
            <a:ext cx="6712334" cy="1323439"/>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defRPr/>
            </a:pPr>
            <a:r>
              <a:rPr lang="ja-JP" altLang="en-US" sz="2000" dirty="0">
                <a:solidFill>
                  <a:srgbClr val="000000"/>
                </a:solidFill>
                <a:latin typeface="ＭＳ ゴシック" pitchFamily="49" charset="-128"/>
                <a:ea typeface="ＭＳ ゴシック" pitchFamily="49" charset="-128"/>
              </a:rPr>
              <a:t>J</a:t>
            </a:r>
            <a:r>
              <a:rPr lang="en-US" altLang="ja-JP" sz="2000" dirty="0">
                <a:solidFill>
                  <a:srgbClr val="000000"/>
                </a:solidFill>
                <a:latin typeface="ＭＳ ゴシック" pitchFamily="49" charset="-128"/>
                <a:ea typeface="ＭＳ ゴシック" pitchFamily="49" charset="-128"/>
              </a:rPr>
              <a:t>ournal</a:t>
            </a:r>
            <a:r>
              <a:rPr lang="ja-JP" altLang="en-US" sz="2000" dirty="0">
                <a:solidFill>
                  <a:srgbClr val="000000"/>
                </a:solidFill>
                <a:latin typeface="ＭＳ ゴシック" pitchFamily="49" charset="-128"/>
                <a:ea typeface="ＭＳ ゴシック" pitchFamily="49" charset="-128"/>
              </a:rPr>
              <a:t>⇒</a:t>
            </a:r>
            <a:r>
              <a:rPr lang="en-US" altLang="ja-JP" sz="2000" dirty="0">
                <a:solidFill>
                  <a:srgbClr val="000000"/>
                </a:solidFill>
                <a:latin typeface="ＭＳ ゴシック" pitchFamily="49" charset="-128"/>
                <a:ea typeface="ＭＳ ゴシック" pitchFamily="49" charset="-128"/>
              </a:rPr>
              <a:t>CELL</a:t>
            </a:r>
          </a:p>
          <a:p>
            <a:pPr algn="l" eaLnBrk="1" hangingPunct="1">
              <a:defRPr/>
            </a:pPr>
            <a:r>
              <a:rPr lang="ja-JP" altLang="en-US" sz="2000" dirty="0">
                <a:solidFill>
                  <a:srgbClr val="000000"/>
                </a:solidFill>
                <a:latin typeface="ＭＳ ゴシック" pitchFamily="49" charset="-128"/>
                <a:ea typeface="ＭＳ ゴシック" pitchFamily="49" charset="-128"/>
              </a:rPr>
              <a:t>V</a:t>
            </a:r>
            <a:r>
              <a:rPr lang="en-US" altLang="ja-JP" sz="2000" dirty="0">
                <a:solidFill>
                  <a:srgbClr val="000000"/>
                </a:solidFill>
                <a:latin typeface="ＭＳ ゴシック" pitchFamily="49" charset="-128"/>
                <a:ea typeface="ＭＳ ゴシック" pitchFamily="49" charset="-128"/>
              </a:rPr>
              <a:t>olume </a:t>
            </a:r>
            <a:r>
              <a:rPr lang="ja-JP" altLang="en-US" sz="2000" dirty="0">
                <a:solidFill>
                  <a:srgbClr val="000000"/>
                </a:solidFill>
                <a:latin typeface="ＭＳ ゴシック" pitchFamily="49" charset="-128"/>
                <a:ea typeface="ＭＳ ゴシック" pitchFamily="49" charset="-128"/>
              </a:rPr>
              <a:t>⇒</a:t>
            </a:r>
            <a:r>
              <a:rPr lang="en-US" altLang="ja-JP" sz="2000" dirty="0">
                <a:solidFill>
                  <a:srgbClr val="000000"/>
                </a:solidFill>
                <a:latin typeface="ＭＳ ゴシック" pitchFamily="49" charset="-128"/>
                <a:ea typeface="ＭＳ ゴシック" pitchFamily="49" charset="-128"/>
              </a:rPr>
              <a:t>126(4)</a:t>
            </a:r>
          </a:p>
          <a:p>
            <a:pPr algn="l" eaLnBrk="1" hangingPunct="1">
              <a:defRPr/>
            </a:pPr>
            <a:r>
              <a:rPr lang="ja-JP" altLang="en-US" sz="2000" dirty="0">
                <a:solidFill>
                  <a:srgbClr val="000000"/>
                </a:solidFill>
                <a:latin typeface="ＭＳ ゴシック" pitchFamily="49" charset="-128"/>
                <a:ea typeface="ＭＳ ゴシック" pitchFamily="49" charset="-128"/>
              </a:rPr>
              <a:t>Page   ⇒</a:t>
            </a:r>
            <a:r>
              <a:rPr lang="en-US" altLang="ja-JP" sz="2000" dirty="0">
                <a:solidFill>
                  <a:srgbClr val="000000"/>
                </a:solidFill>
                <a:latin typeface="ＭＳ ゴシック" pitchFamily="49" charset="-128"/>
                <a:ea typeface="ＭＳ ゴシック" pitchFamily="49" charset="-128"/>
              </a:rPr>
              <a:t>663-676</a:t>
            </a:r>
          </a:p>
          <a:p>
            <a:pPr algn="l" eaLnBrk="1" hangingPunct="1">
              <a:defRPr/>
            </a:pPr>
            <a:r>
              <a:rPr lang="ja-JP" altLang="en-US" sz="2000" dirty="0">
                <a:solidFill>
                  <a:srgbClr val="000000"/>
                </a:solidFill>
                <a:latin typeface="ＭＳ ゴシック" pitchFamily="49" charset="-128"/>
                <a:ea typeface="ＭＳ ゴシック" pitchFamily="49" charset="-128"/>
              </a:rPr>
              <a:t>Author ⇒</a:t>
            </a:r>
            <a:r>
              <a:rPr lang="en-US" altLang="ja-JP" sz="2000" dirty="0">
                <a:solidFill>
                  <a:srgbClr val="000000"/>
                </a:solidFill>
                <a:latin typeface="ＭＳ ゴシック" pitchFamily="49" charset="-128"/>
                <a:ea typeface="ＭＳ ゴシック" pitchFamily="49" charset="-128"/>
              </a:rPr>
              <a:t>Takahashi, Kazutoshi ; Yamanaka, Shinya</a:t>
            </a:r>
          </a:p>
        </p:txBody>
      </p:sp>
      <p:sp>
        <p:nvSpPr>
          <p:cNvPr id="16" name="正方形/長方形 15"/>
          <p:cNvSpPr/>
          <p:nvPr/>
        </p:nvSpPr>
        <p:spPr bwMode="auto">
          <a:xfrm>
            <a:off x="399000" y="730498"/>
            <a:ext cx="3668703" cy="369332"/>
          </a:xfrm>
          <a:prstGeom prst="rect">
            <a:avLst/>
          </a:prstGeom>
          <a:noFill/>
          <a:ln w="25400"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algn="l"/>
            <a:r>
              <a:rPr lang="en-US" altLang="ja-JP" dirty="0">
                <a:solidFill>
                  <a:srgbClr val="000000"/>
                </a:solidFill>
              </a:rPr>
              <a:t>In the case of </a:t>
            </a:r>
            <a:r>
              <a:rPr lang="en-US" altLang="ja-JP" dirty="0" smtClean="0">
                <a:solidFill>
                  <a:srgbClr val="000000"/>
                </a:solidFill>
              </a:rPr>
              <a:t>Scopus</a:t>
            </a:r>
            <a:endParaRPr lang="en-US" altLang="ja-JP" dirty="0">
              <a:solidFill>
                <a:srgbClr val="000000"/>
              </a:solidFill>
            </a:endParaRPr>
          </a:p>
        </p:txBody>
      </p:sp>
      <p:cxnSp>
        <p:nvCxnSpPr>
          <p:cNvPr id="19" name="直線コネクタ 18"/>
          <p:cNvCxnSpPr/>
          <p:nvPr/>
        </p:nvCxnSpPr>
        <p:spPr bwMode="auto">
          <a:xfrm flipH="1">
            <a:off x="559905" y="2718064"/>
            <a:ext cx="1842711"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30913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a:defRPr/>
            </a:pPr>
            <a:fld id="{7E4C2F0D-65AB-46FF-9AEF-B0D8A4C6738D}" type="slidenum">
              <a:rPr lang="en-US" altLang="ja-JP" smtClean="0"/>
              <a:pPr>
                <a:defRPr/>
              </a:pPr>
              <a:t>7</a:t>
            </a:fld>
            <a:endParaRPr lang="en-US" altLang="ja-JP" dirty="0"/>
          </a:p>
        </p:txBody>
      </p:sp>
      <p:sp>
        <p:nvSpPr>
          <p:cNvPr id="6146" name="タイトル 1"/>
          <p:cNvSpPr>
            <a:spLocks noGrp="1"/>
          </p:cNvSpPr>
          <p:nvPr>
            <p:ph type="title" idx="4294967295"/>
          </p:nvPr>
        </p:nvSpPr>
        <p:spPr>
          <a:xfrm>
            <a:off x="211881" y="476672"/>
            <a:ext cx="8824813" cy="940966"/>
          </a:xfrm>
        </p:spPr>
        <p:txBody>
          <a:bodyPr anchor="ctr">
            <a:normAutofit/>
          </a:bodyPr>
          <a:lstStyle/>
          <a:p>
            <a:r>
              <a:rPr lang="en-US" altLang="ja-JP" sz="3200" dirty="0" smtClean="0"/>
              <a:t>A paper</a:t>
            </a:r>
            <a:r>
              <a:rPr lang="ja-JP" altLang="en-US" sz="3200" dirty="0" smtClean="0"/>
              <a:t> </a:t>
            </a:r>
            <a:r>
              <a:rPr lang="en-US" altLang="ja-JP" sz="3200" dirty="0" smtClean="0"/>
              <a:t>exhibited </a:t>
            </a:r>
            <a:r>
              <a:rPr lang="en-US" altLang="ja-JP" sz="3200" dirty="0"/>
              <a:t>on the web before publication</a:t>
            </a:r>
            <a:endParaRPr lang="ja-JP" altLang="en-US" sz="32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763" y="1268284"/>
            <a:ext cx="8401050" cy="48291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角丸四角形 1"/>
          <p:cNvSpPr/>
          <p:nvPr/>
        </p:nvSpPr>
        <p:spPr bwMode="auto">
          <a:xfrm>
            <a:off x="477376" y="2686073"/>
            <a:ext cx="4752528" cy="216024"/>
          </a:xfrm>
          <a:prstGeom prst="round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endParaRPr>
          </a:p>
        </p:txBody>
      </p:sp>
      <p:sp>
        <p:nvSpPr>
          <p:cNvPr id="7" name="テキスト ボックス 6"/>
          <p:cNvSpPr txBox="1"/>
          <p:nvPr/>
        </p:nvSpPr>
        <p:spPr>
          <a:xfrm>
            <a:off x="159121" y="5099158"/>
            <a:ext cx="8816156" cy="1508105"/>
          </a:xfrm>
          <a:prstGeom prst="rect">
            <a:avLst/>
          </a:prstGeom>
          <a:solidFill>
            <a:schemeClr val="accent6">
              <a:lumMod val="20000"/>
              <a:lumOff val="80000"/>
            </a:schemeClr>
          </a:solidFill>
          <a:ln>
            <a:solidFill>
              <a:schemeClr val="tx1"/>
            </a:solidFill>
          </a:ln>
          <a:effectLst>
            <a:outerShdw blurRad="50800" dist="38100" dir="2700000" algn="tl" rotWithShape="0">
              <a:prstClr val="black">
                <a:alpha val="40000"/>
              </a:prstClr>
            </a:outerShdw>
          </a:effectLst>
        </p:spPr>
        <p:txBody>
          <a:bodyPr wrap="square" anchor="t">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defRPr/>
            </a:pPr>
            <a:r>
              <a:rPr lang="ja-JP" altLang="en-US" sz="2000" dirty="0">
                <a:latin typeface="ＭＳ Ｐゴシック" pitchFamily="50" charset="-128"/>
              </a:rPr>
              <a:t>J</a:t>
            </a:r>
            <a:r>
              <a:rPr lang="ja-JP" altLang="en-US" dirty="0">
                <a:latin typeface="ＭＳ Ｐゴシック" pitchFamily="50" charset="-128"/>
              </a:rPr>
              <a:t>ournal⇒</a:t>
            </a:r>
            <a:r>
              <a:rPr lang="en-US" altLang="ja-JP" dirty="0">
                <a:latin typeface="ＭＳ Ｐゴシック" pitchFamily="50" charset="-128"/>
              </a:rPr>
              <a:t>Cel</a:t>
            </a:r>
            <a:r>
              <a:rPr lang="ja-JP" altLang="en-US" dirty="0">
                <a:latin typeface="ＭＳ Ｐゴシック" pitchFamily="50" charset="-128"/>
              </a:rPr>
              <a:t>ｌ　　Publishing year&amp;</a:t>
            </a:r>
            <a:r>
              <a:rPr lang="en-US" altLang="ja-JP" dirty="0">
                <a:latin typeface="ＭＳ Ｐゴシック" pitchFamily="50" charset="-128"/>
              </a:rPr>
              <a:t>month</a:t>
            </a:r>
            <a:r>
              <a:rPr lang="ja-JP" altLang="en-US" dirty="0">
                <a:latin typeface="ＭＳ Ｐゴシック" pitchFamily="50" charset="-128"/>
              </a:rPr>
              <a:t>⇒</a:t>
            </a:r>
            <a:r>
              <a:rPr lang="en-US" altLang="ja-JP" dirty="0">
                <a:latin typeface="ＭＳ Ｐゴシック" pitchFamily="50" charset="-128"/>
              </a:rPr>
              <a:t>2013</a:t>
            </a:r>
            <a:r>
              <a:rPr lang="ja-JP" altLang="en-US" dirty="0">
                <a:latin typeface="ＭＳ Ｐゴシック" pitchFamily="50" charset="-128"/>
              </a:rPr>
              <a:t> </a:t>
            </a:r>
            <a:r>
              <a:rPr lang="en-US" altLang="ja-JP" dirty="0">
                <a:latin typeface="ＭＳ Ｐゴシック" pitchFamily="50" charset="-128"/>
              </a:rPr>
              <a:t>Feb</a:t>
            </a:r>
            <a:r>
              <a:rPr lang="ja-JP" altLang="en-US" dirty="0">
                <a:latin typeface="ＭＳ Ｐゴシック" pitchFamily="50" charset="-128"/>
              </a:rPr>
              <a:t> 　</a:t>
            </a:r>
            <a:r>
              <a:rPr lang="en-US" altLang="ja-JP" dirty="0">
                <a:latin typeface="ＭＳ Ｐゴシック" pitchFamily="50" charset="-128"/>
              </a:rPr>
              <a:t>Volume</a:t>
            </a:r>
            <a:r>
              <a:rPr lang="ja-JP" altLang="en-US" dirty="0">
                <a:latin typeface="ＭＳ Ｐゴシック" pitchFamily="50" charset="-128"/>
              </a:rPr>
              <a:t>⇒？　Page⇒？</a:t>
            </a:r>
            <a:endParaRPr lang="en-US" altLang="en-US" dirty="0">
              <a:latin typeface="ＭＳ Ｐゴシック" pitchFamily="50" charset="-128"/>
            </a:endParaRPr>
          </a:p>
          <a:p>
            <a:pPr algn="l" eaLnBrk="1" hangingPunct="1">
              <a:defRPr/>
            </a:pPr>
            <a:r>
              <a:rPr lang="en-US" altLang="ja-JP" dirty="0">
                <a:latin typeface="ＭＳ Ｐゴシック" pitchFamily="50" charset="-128"/>
              </a:rPr>
              <a:t>Epub ahead of print</a:t>
            </a:r>
            <a:r>
              <a:rPr lang="ja-JP" altLang="en-US" dirty="0">
                <a:latin typeface="ＭＳ Ｐゴシック" pitchFamily="50" charset="-128"/>
              </a:rPr>
              <a:t>⇒</a:t>
            </a:r>
            <a:endParaRPr lang="en-US" altLang="en-US" dirty="0">
              <a:latin typeface="ＭＳ Ｐゴシック" pitchFamily="50" charset="-128"/>
            </a:endParaRPr>
          </a:p>
          <a:p>
            <a:pPr algn="l" eaLnBrk="1" hangingPunct="1">
              <a:defRPr/>
            </a:pPr>
            <a:r>
              <a:rPr lang="ja-JP" altLang="en-US" dirty="0">
                <a:latin typeface="ＭＳ Ｐゴシック" pitchFamily="50" charset="-128"/>
              </a:rPr>
              <a:t>T</a:t>
            </a:r>
            <a:r>
              <a:rPr lang="en-US" altLang="ja-JP" dirty="0">
                <a:latin typeface="ＭＳ Ｐゴシック" pitchFamily="50" charset="-128"/>
              </a:rPr>
              <a:t>his</a:t>
            </a:r>
            <a:r>
              <a:rPr lang="ja-JP" altLang="en-US" dirty="0">
                <a:latin typeface="ＭＳ Ｐゴシック" pitchFamily="50" charset="-128"/>
              </a:rPr>
              <a:t> </a:t>
            </a:r>
            <a:r>
              <a:rPr lang="en-US" altLang="ja-JP" dirty="0">
                <a:latin typeface="ＭＳ Ｐゴシック" pitchFamily="50" charset="-128"/>
              </a:rPr>
              <a:t>is</a:t>
            </a:r>
            <a:r>
              <a:rPr lang="ja-JP" altLang="en-US" dirty="0">
                <a:latin typeface="ＭＳ Ｐゴシック" pitchFamily="50" charset="-128"/>
              </a:rPr>
              <a:t> </a:t>
            </a:r>
            <a:r>
              <a:rPr lang="en-US" altLang="ja-JP" dirty="0">
                <a:latin typeface="ＭＳ Ｐゴシック" pitchFamily="50" charset="-128"/>
              </a:rPr>
              <a:t>research</a:t>
            </a:r>
            <a:r>
              <a:rPr lang="ja-JP" altLang="en-US" dirty="0">
                <a:latin typeface="ＭＳ Ｐゴシック" pitchFamily="50" charset="-128"/>
              </a:rPr>
              <a:t> </a:t>
            </a:r>
            <a:r>
              <a:rPr lang="en-US" altLang="ja-JP" dirty="0">
                <a:latin typeface="ＭＳ Ｐゴシック" pitchFamily="50" charset="-128"/>
              </a:rPr>
              <a:t>pa</a:t>
            </a:r>
            <a:r>
              <a:rPr lang="ja-JP" altLang="en-US" dirty="0">
                <a:latin typeface="ＭＳ Ｐゴシック" pitchFamily="50" charset="-128"/>
              </a:rPr>
              <a:t>per </a:t>
            </a:r>
            <a:r>
              <a:rPr lang="en-US" altLang="ja-JP" dirty="0">
                <a:latin typeface="ＭＳ Ｐゴシック" pitchFamily="50" charset="-128"/>
              </a:rPr>
              <a:t>posted</a:t>
            </a:r>
            <a:r>
              <a:rPr lang="ja-JP" altLang="en-US" dirty="0">
                <a:latin typeface="ＭＳ Ｐゴシック" pitchFamily="50" charset="-128"/>
              </a:rPr>
              <a:t> </a:t>
            </a:r>
            <a:r>
              <a:rPr lang="en-US" altLang="ja-JP" dirty="0" smtClean="0">
                <a:latin typeface="ＭＳ Ｐゴシック" pitchFamily="50" charset="-128"/>
              </a:rPr>
              <a:t>on electronic</a:t>
            </a:r>
            <a:r>
              <a:rPr lang="ja-JP" altLang="en-US" dirty="0" smtClean="0">
                <a:latin typeface="ＭＳ Ｐゴシック" pitchFamily="50" charset="-128"/>
              </a:rPr>
              <a:t> </a:t>
            </a:r>
            <a:r>
              <a:rPr lang="en-US" altLang="ja-JP" dirty="0">
                <a:latin typeface="ＭＳ Ｐゴシック" pitchFamily="50" charset="-128"/>
              </a:rPr>
              <a:t>journal</a:t>
            </a:r>
            <a:r>
              <a:rPr lang="ja-JP" altLang="en-US" dirty="0">
                <a:latin typeface="ＭＳ Ｐゴシック" pitchFamily="50" charset="-128"/>
              </a:rPr>
              <a:t> </a:t>
            </a:r>
            <a:r>
              <a:rPr lang="en-US" altLang="ja-JP" dirty="0">
                <a:latin typeface="ＭＳ Ｐゴシック" pitchFamily="50" charset="-128"/>
              </a:rPr>
              <a:t>ahead</a:t>
            </a:r>
            <a:r>
              <a:rPr lang="ja-JP" altLang="en-US" dirty="0">
                <a:latin typeface="ＭＳ Ｐゴシック" pitchFamily="50" charset="-128"/>
              </a:rPr>
              <a:t> </a:t>
            </a:r>
            <a:r>
              <a:rPr lang="en-US" altLang="ja-JP" dirty="0">
                <a:latin typeface="ＭＳ Ｐゴシック" pitchFamily="50" charset="-128"/>
              </a:rPr>
              <a:t>of</a:t>
            </a:r>
            <a:r>
              <a:rPr lang="ja-JP" altLang="en-US" dirty="0">
                <a:latin typeface="ＭＳ Ｐゴシック" pitchFamily="50" charset="-128"/>
              </a:rPr>
              <a:t> </a:t>
            </a:r>
            <a:r>
              <a:rPr lang="en-US" altLang="ja-JP" dirty="0">
                <a:latin typeface="ＭＳ Ｐゴシック" pitchFamily="50" charset="-128"/>
              </a:rPr>
              <a:t>printing</a:t>
            </a:r>
            <a:r>
              <a:rPr lang="ja-JP" altLang="en-US" dirty="0">
                <a:latin typeface="ＭＳ Ｐゴシック" pitchFamily="50" charset="-128"/>
              </a:rPr>
              <a:t> </a:t>
            </a:r>
            <a:r>
              <a:rPr lang="en-US" altLang="ja-JP" dirty="0">
                <a:latin typeface="ＭＳ Ｐゴシック" pitchFamily="50" charset="-128"/>
              </a:rPr>
              <a:t>in</a:t>
            </a:r>
            <a:r>
              <a:rPr lang="ja-JP" altLang="en-US" dirty="0">
                <a:latin typeface="ＭＳ Ｐゴシック" pitchFamily="50" charset="-128"/>
              </a:rPr>
              <a:t> </a:t>
            </a:r>
            <a:r>
              <a:rPr lang="en-US" altLang="ja-JP" dirty="0">
                <a:latin typeface="ＭＳ Ｐゴシック" pitchFamily="50" charset="-128"/>
              </a:rPr>
              <a:t>jo</a:t>
            </a:r>
            <a:r>
              <a:rPr lang="ja-JP" altLang="en-US" dirty="0">
                <a:latin typeface="ＭＳ Ｐゴシック" pitchFamily="50" charset="-128"/>
              </a:rPr>
              <a:t>u</a:t>
            </a:r>
            <a:r>
              <a:rPr lang="en-US" altLang="ja-JP" dirty="0">
                <a:latin typeface="ＭＳ Ｐゴシック" pitchFamily="50" charset="-128"/>
              </a:rPr>
              <a:t>rnal</a:t>
            </a:r>
            <a:r>
              <a:rPr lang="ja-JP" altLang="en-US" dirty="0">
                <a:latin typeface="ＭＳ Ｐゴシック" pitchFamily="50" charset="-128"/>
              </a:rPr>
              <a:t>.</a:t>
            </a:r>
          </a:p>
          <a:p>
            <a:pPr algn="l" eaLnBrk="1" hangingPunct="1">
              <a:defRPr/>
            </a:pPr>
            <a:r>
              <a:rPr lang="ja-JP" altLang="en-US" dirty="0">
                <a:latin typeface="ＭＳ Ｐゴシック" pitchFamily="50" charset="-128"/>
              </a:rPr>
              <a:t>No </a:t>
            </a:r>
            <a:r>
              <a:rPr lang="en-US" altLang="ja-JP" dirty="0">
                <a:latin typeface="ＭＳ Ｐゴシック" pitchFamily="50" charset="-128"/>
              </a:rPr>
              <a:t>volume</a:t>
            </a:r>
            <a:r>
              <a:rPr lang="ja-JP" altLang="en-US" dirty="0">
                <a:latin typeface="ＭＳ Ｐゴシック" pitchFamily="50" charset="-128"/>
              </a:rPr>
              <a:t> </a:t>
            </a:r>
            <a:r>
              <a:rPr lang="en-US" altLang="ja-JP" dirty="0">
                <a:latin typeface="ＭＳ Ｐゴシック" pitchFamily="50" charset="-128"/>
              </a:rPr>
              <a:t>and</a:t>
            </a:r>
            <a:r>
              <a:rPr lang="ja-JP" altLang="en-US" dirty="0">
                <a:latin typeface="ＭＳ Ｐゴシック" pitchFamily="50" charset="-128"/>
              </a:rPr>
              <a:t> </a:t>
            </a:r>
            <a:r>
              <a:rPr lang="en-US" altLang="ja-JP" dirty="0">
                <a:latin typeface="ＭＳ Ｐゴシック" pitchFamily="50" charset="-128"/>
              </a:rPr>
              <a:t>page</a:t>
            </a:r>
            <a:r>
              <a:rPr lang="ja-JP" altLang="en-US" dirty="0">
                <a:latin typeface="ＭＳ Ｐゴシック" pitchFamily="50" charset="-128"/>
              </a:rPr>
              <a:t> </a:t>
            </a:r>
            <a:r>
              <a:rPr lang="en-US" altLang="ja-JP" dirty="0">
                <a:latin typeface="ＭＳ Ｐゴシック" pitchFamily="50" charset="-128"/>
              </a:rPr>
              <a:t>is</a:t>
            </a:r>
            <a:r>
              <a:rPr lang="ja-JP" altLang="en-US" dirty="0">
                <a:latin typeface="ＭＳ Ｐゴシック" pitchFamily="50" charset="-128"/>
              </a:rPr>
              <a:t> </a:t>
            </a:r>
            <a:r>
              <a:rPr lang="en-US" altLang="ja-JP" dirty="0">
                <a:latin typeface="ＭＳ Ｐゴシック" pitchFamily="50" charset="-128"/>
              </a:rPr>
              <a:t>noted</a:t>
            </a:r>
            <a:r>
              <a:rPr lang="ja-JP" altLang="en-US" dirty="0">
                <a:latin typeface="ＭＳ Ｐゴシック" pitchFamily="50" charset="-128"/>
              </a:rPr>
              <a:t> </a:t>
            </a:r>
            <a:r>
              <a:rPr lang="en-US" altLang="ja-JP" dirty="0">
                <a:latin typeface="ＭＳ Ｐゴシック" pitchFamily="50" charset="-128"/>
              </a:rPr>
              <a:t>because</a:t>
            </a:r>
            <a:r>
              <a:rPr lang="ja-JP" altLang="en-US" dirty="0">
                <a:latin typeface="ＭＳ Ｐゴシック" pitchFamily="50" charset="-128"/>
              </a:rPr>
              <a:t> </a:t>
            </a:r>
            <a:r>
              <a:rPr lang="en-US" altLang="ja-JP" dirty="0">
                <a:latin typeface="ＭＳ Ｐゴシック" pitchFamily="50" charset="-128"/>
              </a:rPr>
              <a:t>it's</a:t>
            </a:r>
            <a:r>
              <a:rPr lang="ja-JP" altLang="en-US" dirty="0">
                <a:latin typeface="ＭＳ Ｐゴシック" pitchFamily="50" charset="-128"/>
              </a:rPr>
              <a:t> </a:t>
            </a:r>
            <a:r>
              <a:rPr lang="en-US" altLang="ja-JP" dirty="0" smtClean="0">
                <a:latin typeface="ＭＳ Ｐゴシック" pitchFamily="50" charset="-128"/>
              </a:rPr>
              <a:t>not published</a:t>
            </a:r>
            <a:r>
              <a:rPr lang="ja-JP" altLang="en-US" dirty="0" smtClean="0">
                <a:latin typeface="ＭＳ Ｐゴシック" pitchFamily="50" charset="-128"/>
              </a:rPr>
              <a:t> </a:t>
            </a:r>
            <a:r>
              <a:rPr lang="en-US" altLang="ja-JP" dirty="0" smtClean="0">
                <a:latin typeface="ＭＳ Ｐゴシック" pitchFamily="50" charset="-128"/>
              </a:rPr>
              <a:t>yet</a:t>
            </a:r>
            <a:r>
              <a:rPr lang="en-US" altLang="ja-JP" dirty="0">
                <a:latin typeface="ＭＳ Ｐゴシック" pitchFamily="50" charset="-128"/>
              </a:rPr>
              <a:t>.</a:t>
            </a:r>
          </a:p>
          <a:p>
            <a:pPr algn="l" eaLnBrk="1" hangingPunct="1">
              <a:defRPr/>
            </a:pPr>
            <a:r>
              <a:rPr lang="ja-JP" altLang="en-US" dirty="0">
                <a:latin typeface="ＭＳ Ｐゴシック" pitchFamily="50" charset="-128"/>
              </a:rPr>
              <a:t>「</a:t>
            </a:r>
            <a:r>
              <a:rPr lang="en-US" altLang="ja-JP" dirty="0">
                <a:latin typeface="ＭＳ Ｐゴシック" pitchFamily="50" charset="-128"/>
              </a:rPr>
              <a:t>Published Online</a:t>
            </a:r>
            <a:r>
              <a:rPr lang="ja-JP" altLang="en-US" dirty="0">
                <a:latin typeface="ＭＳ Ｐゴシック" pitchFamily="50" charset="-128"/>
              </a:rPr>
              <a:t>」　「</a:t>
            </a:r>
            <a:r>
              <a:rPr lang="en-US" altLang="ja-JP" dirty="0">
                <a:latin typeface="ＭＳ Ｐゴシック" pitchFamily="50" charset="-128"/>
              </a:rPr>
              <a:t>Early View</a:t>
            </a:r>
            <a:r>
              <a:rPr lang="ja-JP" altLang="en-US" dirty="0">
                <a:latin typeface="ＭＳ Ｐゴシック" pitchFamily="50" charset="-128"/>
              </a:rPr>
              <a:t>」　「</a:t>
            </a:r>
            <a:r>
              <a:rPr lang="en-US" altLang="ja-JP" dirty="0">
                <a:latin typeface="ＭＳ Ｐゴシック" pitchFamily="50" charset="-128"/>
              </a:rPr>
              <a:t>Advance Online Publication</a:t>
            </a:r>
            <a:r>
              <a:rPr lang="ja-JP" altLang="en-US" dirty="0">
                <a:latin typeface="ＭＳ Ｐゴシック" pitchFamily="50" charset="-128"/>
              </a:rPr>
              <a:t>」　「</a:t>
            </a:r>
            <a:r>
              <a:rPr lang="en-US" altLang="ja-JP" dirty="0">
                <a:latin typeface="ＭＳ Ｐゴシック" pitchFamily="50" charset="-128"/>
              </a:rPr>
              <a:t>Articles</a:t>
            </a:r>
            <a:r>
              <a:rPr lang="ja-JP" altLang="en-US" dirty="0">
                <a:latin typeface="ＭＳ Ｐゴシック" pitchFamily="50" charset="-128"/>
              </a:rPr>
              <a:t> </a:t>
            </a:r>
            <a:r>
              <a:rPr lang="en-US" altLang="ja-JP" dirty="0">
                <a:latin typeface="ＭＳ Ｐゴシック" pitchFamily="50" charset="-128"/>
              </a:rPr>
              <a:t>in Press</a:t>
            </a:r>
            <a:r>
              <a:rPr lang="ja-JP" altLang="en-US" dirty="0">
                <a:latin typeface="ＭＳ Ｐゴシック" pitchFamily="50" charset="-128"/>
              </a:rPr>
              <a:t>」</a:t>
            </a:r>
            <a:endParaRPr lang="en-US" altLang="ja-JP" dirty="0">
              <a:latin typeface="ＭＳ Ｐゴシック" pitchFamily="50" charset="-128"/>
            </a:endParaRPr>
          </a:p>
        </p:txBody>
      </p:sp>
      <p:sp>
        <p:nvSpPr>
          <p:cNvPr id="3" name="正方形/長方形 2"/>
          <p:cNvSpPr/>
          <p:nvPr/>
        </p:nvSpPr>
        <p:spPr bwMode="auto">
          <a:xfrm>
            <a:off x="8044414" y="2815473"/>
            <a:ext cx="614271" cy="369332"/>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a:ea typeface="ＭＳ Ｐゴシック" pitchFamily="50" charset="-128"/>
              </a:rPr>
              <a:t>T</a:t>
            </a:r>
            <a:r>
              <a:rPr kumimoji="1" lang="en-US" altLang="ja-JP" sz="1800" b="0" i="0" u="none" strike="noStrike" cap="none" normalizeH="0" baseline="0" dirty="0">
                <a:ln>
                  <a:noFill/>
                </a:ln>
                <a:solidFill>
                  <a:schemeClr val="tx1"/>
                </a:solidFill>
                <a:effectLst/>
                <a:latin typeface="ＭＳ Ｐゴシック"/>
                <a:ea typeface="ＭＳ Ｐゴシック" pitchFamily="50" charset="-128"/>
              </a:rPr>
              <a:t>itle</a:t>
            </a:r>
            <a:endParaRPr kumimoji="1" lang="en-US" altLang="ja-JP" sz="1800" b="0" i="0" u="none" strike="noStrike" cap="none" normalizeH="0" baseline="0" dirty="0">
              <a:ln>
                <a:noFill/>
              </a:ln>
              <a:solidFill>
                <a:schemeClr val="tx1"/>
              </a:solidFill>
              <a:effectLst/>
              <a:ea typeface="ＭＳ Ｐゴシック" pitchFamily="50" charset="-128"/>
            </a:endParaRPr>
          </a:p>
        </p:txBody>
      </p:sp>
      <p:sp>
        <p:nvSpPr>
          <p:cNvPr id="9" name="正方形/長方形 8"/>
          <p:cNvSpPr/>
          <p:nvPr/>
        </p:nvSpPr>
        <p:spPr bwMode="auto">
          <a:xfrm>
            <a:off x="7446653" y="3433608"/>
            <a:ext cx="840294" cy="369332"/>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800" b="0" i="0" u="none" strike="noStrike" cap="none" normalizeH="0" baseline="0" dirty="0">
                <a:ln>
                  <a:noFill/>
                </a:ln>
                <a:solidFill>
                  <a:schemeClr val="tx1"/>
                </a:solidFill>
                <a:effectLst/>
                <a:latin typeface="ＭＳ Ｐゴシック"/>
                <a:ea typeface="ＭＳ Ｐゴシック" pitchFamily="50" charset="-128"/>
              </a:rPr>
              <a:t>Aut</a:t>
            </a:r>
            <a:r>
              <a:rPr kumimoji="1" lang="en-US" altLang="ja-JP" sz="1800" b="0" i="0" u="none" strike="noStrike" cap="none" normalizeH="0" baseline="0" dirty="0">
                <a:ln>
                  <a:noFill/>
                </a:ln>
                <a:solidFill>
                  <a:schemeClr val="tx1"/>
                </a:solidFill>
                <a:effectLst/>
                <a:latin typeface="ＭＳ Ｐゴシック"/>
                <a:ea typeface="ＭＳ Ｐゴシック" pitchFamily="50" charset="-128"/>
              </a:rPr>
              <a:t>hor</a:t>
            </a:r>
          </a:p>
        </p:txBody>
      </p:sp>
      <p:cxnSp>
        <p:nvCxnSpPr>
          <p:cNvPr id="6" name="直線コネクタ 5"/>
          <p:cNvCxnSpPr/>
          <p:nvPr/>
        </p:nvCxnSpPr>
        <p:spPr bwMode="auto">
          <a:xfrm flipH="1">
            <a:off x="7705217" y="3000139"/>
            <a:ext cx="323167" cy="0"/>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p:cNvCxnSpPr/>
          <p:nvPr/>
        </p:nvCxnSpPr>
        <p:spPr bwMode="auto">
          <a:xfrm flipH="1" flipV="1">
            <a:off x="6444208" y="3341275"/>
            <a:ext cx="984010" cy="276999"/>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コネクタ 13"/>
          <p:cNvCxnSpPr/>
          <p:nvPr/>
        </p:nvCxnSpPr>
        <p:spPr bwMode="auto">
          <a:xfrm flipH="1">
            <a:off x="477377" y="3341275"/>
            <a:ext cx="6974943" cy="6216"/>
          </a:xfrm>
          <a:prstGeom prst="line">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00351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7E4C2F0D-65AB-46FF-9AEF-B0D8A4C6738D}" type="slidenum">
              <a:rPr lang="en-US" altLang="ja-JP" smtClean="0"/>
              <a:pPr>
                <a:defRPr/>
              </a:pPr>
              <a:t>8</a:t>
            </a:fld>
            <a:endParaRPr lang="en-US" altLang="ja-JP" dirty="0"/>
          </a:p>
        </p:txBody>
      </p:sp>
      <p:sp>
        <p:nvSpPr>
          <p:cNvPr id="3" name="正方形/長方形 2"/>
          <p:cNvSpPr/>
          <p:nvPr/>
        </p:nvSpPr>
        <p:spPr>
          <a:xfrm>
            <a:off x="323528" y="1628800"/>
            <a:ext cx="8717451" cy="3785652"/>
          </a:xfrm>
          <a:prstGeom prst="rect">
            <a:avLst/>
          </a:prstGeom>
          <a:noFill/>
        </p:spPr>
        <p:txBody>
          <a:bodyPr wrap="none" lIns="91440" tIns="45720" rIns="91440" bIns="45720" anchor="t">
            <a:spAutoFit/>
          </a:bodyPr>
          <a:lstStyle/>
          <a:p>
            <a:pPr marL="914400" indent="-914400" algn="l">
              <a:buAutoNum type="arabicPeriod"/>
            </a:pPr>
            <a:r>
              <a:rPr lang="ja-JP" altLang="en-US" sz="4400" dirty="0">
                <a:solidFill>
                  <a:schemeClr val="bg1">
                    <a:lumMod val="50000"/>
                  </a:schemeClr>
                </a:solidFill>
                <a:latin typeface="ＭＳ Ｐゴシック"/>
              </a:rPr>
              <a:t>H</a:t>
            </a:r>
            <a:r>
              <a:rPr lang="en-US" altLang="ja-JP" sz="4400" dirty="0">
                <a:solidFill>
                  <a:schemeClr val="bg1">
                    <a:lumMod val="50000"/>
                  </a:schemeClr>
                </a:solidFill>
                <a:latin typeface="ＭＳ Ｐゴシック"/>
              </a:rPr>
              <a:t>ow</a:t>
            </a:r>
            <a:r>
              <a:rPr lang="ja-JP" altLang="en-US" sz="4400" dirty="0">
                <a:solidFill>
                  <a:schemeClr val="bg1">
                    <a:lumMod val="50000"/>
                  </a:schemeClr>
                </a:solidFill>
                <a:latin typeface="ＭＳ Ｐゴシック"/>
              </a:rPr>
              <a:t> </a:t>
            </a:r>
            <a:r>
              <a:rPr lang="en-US" altLang="ja-JP" sz="4400" dirty="0">
                <a:solidFill>
                  <a:schemeClr val="bg1">
                    <a:lumMod val="50000"/>
                  </a:schemeClr>
                </a:solidFill>
                <a:latin typeface="ＭＳ Ｐゴシック"/>
              </a:rPr>
              <a:t>to </a:t>
            </a:r>
            <a:r>
              <a:rPr lang="ja-JP" altLang="en-US" sz="4400" dirty="0">
                <a:solidFill>
                  <a:schemeClr val="bg1">
                    <a:lumMod val="50000"/>
                  </a:schemeClr>
                </a:solidFill>
                <a:latin typeface="ＭＳ Ｐゴシック"/>
              </a:rPr>
              <a:t>un</a:t>
            </a:r>
            <a:r>
              <a:rPr lang="en-US" altLang="ja-JP" sz="4400" dirty="0">
                <a:solidFill>
                  <a:schemeClr val="bg1">
                    <a:lumMod val="50000"/>
                  </a:schemeClr>
                </a:solidFill>
                <a:latin typeface="ＭＳ Ｐゴシック"/>
              </a:rPr>
              <a:t>derstand</a:t>
            </a:r>
            <a:r>
              <a:rPr lang="ja-JP" altLang="en-US" sz="4400" dirty="0">
                <a:solidFill>
                  <a:schemeClr val="bg1">
                    <a:lumMod val="50000"/>
                  </a:schemeClr>
                </a:solidFill>
                <a:latin typeface="ＭＳ Ｐゴシック"/>
              </a:rPr>
              <a:t> </a:t>
            </a:r>
            <a:r>
              <a:rPr lang="en-US" altLang="ja-JP" sz="4400" dirty="0">
                <a:solidFill>
                  <a:schemeClr val="bg1">
                    <a:lumMod val="50000"/>
                  </a:schemeClr>
                </a:solidFill>
                <a:latin typeface="ＭＳ Ｐゴシック"/>
              </a:rPr>
              <a:t>the notation</a:t>
            </a:r>
          </a:p>
          <a:p>
            <a:pPr marL="914400" indent="-914400" algn="l">
              <a:buAutoNum type="arabicPeriod"/>
            </a:pPr>
            <a:endParaRPr lang="en-US" altLang="ja-JP" sz="5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pPr algn="l"/>
            <a:r>
              <a:rPr lang="en-US" altLang="ja-JP"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2.</a:t>
            </a:r>
            <a:r>
              <a:rPr lang="ja-JP" altLang="en-US"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How </a:t>
            </a:r>
            <a:r>
              <a:rPr lang="en-US" altLang="ja-JP"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to</a:t>
            </a:r>
            <a:r>
              <a:rPr lang="ja-JP" altLang="en-US"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en-US" altLang="ja-JP"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ident</a:t>
            </a:r>
            <a:r>
              <a:rPr lang="ja-JP" altLang="en-US"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ify </a:t>
            </a:r>
            <a:r>
              <a:rPr lang="en-US" altLang="ja-JP"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desired</a:t>
            </a:r>
            <a:r>
              <a:rPr lang="ja-JP" altLang="en-US"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 </a:t>
            </a:r>
            <a:r>
              <a:rPr lang="en-US" altLang="ja-JP"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rPr>
              <a:t>paper</a:t>
            </a:r>
            <a:endParaRPr lang="ja-JP" altLang="ja-JP" sz="4400" b="1" cap="none" spc="0"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pPr algn="l"/>
            <a:endParaRPr lang="en-US" altLang="ja-JP" sz="5400" b="1" dirty="0">
              <a:ln w="12700">
                <a:solidFill>
                  <a:schemeClr val="tx2">
                    <a:satMod val="155000"/>
                  </a:schemeClr>
                </a:solidFill>
                <a:prstDash val="solid"/>
              </a:ln>
              <a:solidFill>
                <a:srgbClr val="00B0F0"/>
              </a:solidFill>
              <a:effectLst>
                <a:outerShdw blurRad="41275" dist="20320" dir="1800000" algn="tl" rotWithShape="0">
                  <a:srgbClr val="000000">
                    <a:alpha val="40000"/>
                  </a:srgbClr>
                </a:outerShdw>
              </a:effectLst>
            </a:endParaRPr>
          </a:p>
          <a:p>
            <a:pPr algn="l"/>
            <a:r>
              <a:rPr lang="en-US" altLang="ja-JP" sz="4400" dirty="0">
                <a:solidFill>
                  <a:schemeClr val="bg1">
                    <a:lumMod val="50000"/>
                  </a:schemeClr>
                </a:solidFill>
              </a:rPr>
              <a:t>3.</a:t>
            </a:r>
            <a:r>
              <a:rPr lang="ja-JP" altLang="en-US" sz="4400" dirty="0">
                <a:solidFill>
                  <a:schemeClr val="bg1">
                    <a:lumMod val="50000"/>
                  </a:schemeClr>
                </a:solidFill>
              </a:rPr>
              <a:t> How to get the paper</a:t>
            </a:r>
          </a:p>
        </p:txBody>
      </p:sp>
    </p:spTree>
    <p:extLst>
      <p:ext uri="{BB962C8B-B14F-4D97-AF65-F5344CB8AC3E}">
        <p14:creationId xmlns:p14="http://schemas.microsoft.com/office/powerpoint/2010/main" val="39009236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pPr>
              <a:defRPr/>
            </a:pPr>
            <a:fld id="{7E4C2F0D-65AB-46FF-9AEF-B0D8A4C6738D}" type="slidenum">
              <a:rPr lang="en-US" altLang="ja-JP" smtClean="0"/>
              <a:pPr>
                <a:defRPr/>
              </a:pPr>
              <a:t>9</a:t>
            </a:fld>
            <a:endParaRPr lang="en-US" altLang="ja-JP" dirty="0"/>
          </a:p>
        </p:txBody>
      </p:sp>
      <p:sp>
        <p:nvSpPr>
          <p:cNvPr id="4098" name="Rectangle 2"/>
          <p:cNvSpPr>
            <a:spLocks noGrp="1" noChangeArrowheads="1"/>
          </p:cNvSpPr>
          <p:nvPr>
            <p:ph type="title" idx="4294967295"/>
          </p:nvPr>
        </p:nvSpPr>
        <p:spPr>
          <a:xfrm>
            <a:off x="0" y="122238"/>
            <a:ext cx="7543800" cy="1295400"/>
          </a:xfrm>
        </p:spPr>
        <p:txBody>
          <a:bodyPr anchor="ctr">
            <a:normAutofit fontScale="90000"/>
          </a:bodyPr>
          <a:lstStyle/>
          <a:p>
            <a:pPr eaLnBrk="1" hangingPunct="1"/>
            <a:r>
              <a:rPr lang="ja-JP" altLang="en-US" dirty="0">
                <a:latin typeface="ＭＳ Ｐゴシック"/>
              </a:rPr>
              <a:t>3</a:t>
            </a:r>
            <a:r>
              <a:rPr lang="en-US" altLang="ja-JP" dirty="0">
                <a:latin typeface="ＭＳ Ｐゴシック"/>
              </a:rPr>
              <a:t>ways</a:t>
            </a:r>
            <a:r>
              <a:rPr lang="ja-JP" altLang="en-US" dirty="0">
                <a:latin typeface="ＭＳ Ｐゴシック"/>
              </a:rPr>
              <a:t> </a:t>
            </a:r>
            <a:r>
              <a:rPr lang="en-US" altLang="ja-JP" dirty="0">
                <a:latin typeface="ＭＳ Ｐゴシック"/>
              </a:rPr>
              <a:t>to</a:t>
            </a:r>
            <a:r>
              <a:rPr lang="ja-JP" altLang="en-US" dirty="0">
                <a:latin typeface="ＭＳ Ｐゴシック"/>
              </a:rPr>
              <a:t> </a:t>
            </a:r>
            <a:r>
              <a:rPr lang="en-US" altLang="ja-JP" dirty="0">
                <a:latin typeface="ＭＳ Ｐゴシック"/>
              </a:rPr>
              <a:t>find</a:t>
            </a:r>
            <a:r>
              <a:rPr lang="ja-JP" altLang="en-US" dirty="0">
                <a:latin typeface="ＭＳ Ｐゴシック"/>
              </a:rPr>
              <a:t> </a:t>
            </a:r>
            <a:r>
              <a:rPr lang="en-US" altLang="ja-JP" dirty="0">
                <a:latin typeface="ＭＳ Ｐゴシック"/>
              </a:rPr>
              <a:t>out</a:t>
            </a:r>
            <a:r>
              <a:rPr lang="ja-JP" altLang="en-US" dirty="0">
                <a:latin typeface="ＭＳ Ｐゴシック"/>
              </a:rPr>
              <a:t> </a:t>
            </a:r>
            <a:r>
              <a:rPr lang="en-US" altLang="ja-JP" dirty="0">
                <a:latin typeface="ＭＳ Ｐゴシック"/>
              </a:rPr>
              <a:t>desired</a:t>
            </a:r>
            <a:r>
              <a:rPr lang="ja-JP" altLang="en-US" dirty="0">
                <a:latin typeface="ＭＳ Ｐゴシック"/>
              </a:rPr>
              <a:t> </a:t>
            </a:r>
            <a:r>
              <a:rPr lang="en-US" altLang="ja-JP" dirty="0">
                <a:latin typeface="ＭＳ Ｐゴシック"/>
              </a:rPr>
              <a:t>papers</a:t>
            </a:r>
          </a:p>
        </p:txBody>
      </p:sp>
      <p:sp>
        <p:nvSpPr>
          <p:cNvPr id="4099" name="Rectangle 3"/>
          <p:cNvSpPr>
            <a:spLocks noGrp="1" noChangeArrowheads="1"/>
          </p:cNvSpPr>
          <p:nvPr>
            <p:ph type="body" idx="4294967295"/>
          </p:nvPr>
        </p:nvSpPr>
        <p:spPr>
          <a:xfrm>
            <a:off x="0" y="1844675"/>
            <a:ext cx="8229600" cy="4321175"/>
          </a:xfrm>
        </p:spPr>
        <p:txBody>
          <a:bodyPr vert="horz" lIns="91440" tIns="45720" rIns="91440" bIns="45720" rtlCol="0" anchor="t">
            <a:normAutofit fontScale="92500"/>
          </a:bodyPr>
          <a:lstStyle/>
          <a:p>
            <a:pPr marL="609600" indent="-609600" eaLnBrk="1" hangingPunct="1">
              <a:lnSpc>
                <a:spcPct val="90000"/>
              </a:lnSpc>
            </a:pPr>
            <a:r>
              <a:rPr lang="ja-JP" altLang="en-US" dirty="0">
                <a:latin typeface="ＭＳ Ｐゴシック"/>
              </a:rPr>
              <a:t>Using </a:t>
            </a:r>
            <a:r>
              <a:rPr lang="en-US" altLang="ja-JP" dirty="0">
                <a:latin typeface="ＭＳ Ｐゴシック"/>
              </a:rPr>
              <a:t>of</a:t>
            </a:r>
            <a:r>
              <a:rPr lang="ja-JP" altLang="en-US" dirty="0">
                <a:latin typeface="ＭＳ Ｐゴシック"/>
              </a:rPr>
              <a:t> </a:t>
            </a:r>
            <a:r>
              <a:rPr lang="en-US" altLang="ja-JP" dirty="0">
                <a:latin typeface="ＭＳ Ｐゴシック"/>
              </a:rPr>
              <a:t>reference</a:t>
            </a:r>
            <a:endParaRPr lang="en-US" altLang="ja-JP" dirty="0"/>
          </a:p>
          <a:p>
            <a:pPr lvl="1" eaLnBrk="1" hangingPunct="1">
              <a:lnSpc>
                <a:spcPct val="90000"/>
              </a:lnSpc>
            </a:pPr>
            <a:r>
              <a:rPr lang="ja-JP" altLang="en-US" dirty="0"/>
              <a:t>　</a:t>
            </a:r>
            <a:r>
              <a:rPr lang="ja-JP" altLang="en-US" dirty="0">
                <a:latin typeface="ＭＳ Ｐゴシック"/>
              </a:rPr>
              <a:t>Trace </a:t>
            </a:r>
            <a:r>
              <a:rPr lang="en-US" altLang="ja-JP" dirty="0">
                <a:latin typeface="ＭＳ Ｐゴシック"/>
              </a:rPr>
              <a:t>by</a:t>
            </a:r>
            <a:r>
              <a:rPr lang="ja-JP" altLang="en-US" dirty="0">
                <a:latin typeface="ＭＳ Ｐゴシック"/>
              </a:rPr>
              <a:t> </a:t>
            </a:r>
            <a:r>
              <a:rPr lang="en-US" altLang="ja-JP" dirty="0">
                <a:latin typeface="ＭＳ Ｐゴシック"/>
              </a:rPr>
              <a:t>reference</a:t>
            </a:r>
            <a:r>
              <a:rPr lang="ja-JP" altLang="en-US" dirty="0">
                <a:latin typeface="ＭＳ Ｐゴシック"/>
              </a:rPr>
              <a:t> </a:t>
            </a:r>
            <a:r>
              <a:rPr lang="en-US" altLang="ja-JP" dirty="0">
                <a:latin typeface="ＭＳ Ｐゴシック"/>
              </a:rPr>
              <a:t>paper</a:t>
            </a:r>
            <a:r>
              <a:rPr lang="ja-JP" altLang="en-US" dirty="0">
                <a:latin typeface="ＭＳ Ｐゴシック"/>
              </a:rPr>
              <a:t> </a:t>
            </a:r>
            <a:r>
              <a:rPr lang="en-US" altLang="ja-JP" dirty="0">
                <a:latin typeface="ＭＳ Ｐゴシック"/>
              </a:rPr>
              <a:t>had </a:t>
            </a:r>
            <a:r>
              <a:rPr lang="ja-JP" altLang="en-US" dirty="0">
                <a:latin typeface="ＭＳ Ｐゴシック"/>
              </a:rPr>
              <a:t>on hand</a:t>
            </a:r>
          </a:p>
          <a:p>
            <a:pPr marL="609600" indent="-609600" eaLnBrk="1" hangingPunct="1">
              <a:lnSpc>
                <a:spcPct val="90000"/>
              </a:lnSpc>
            </a:pPr>
            <a:endParaRPr lang="ja-JP" altLang="en-US" dirty="0"/>
          </a:p>
          <a:p>
            <a:pPr marL="609600" indent="-609600" eaLnBrk="1" hangingPunct="1">
              <a:lnSpc>
                <a:spcPct val="90000"/>
              </a:lnSpc>
            </a:pPr>
            <a:r>
              <a:rPr lang="ja-JP" altLang="en-US" dirty="0">
                <a:latin typeface="ＭＳ Ｐゴシック"/>
              </a:rPr>
              <a:t>Brow</a:t>
            </a:r>
            <a:r>
              <a:rPr lang="en-US" altLang="ja-JP" dirty="0">
                <a:latin typeface="ＭＳ Ｐゴシック"/>
              </a:rPr>
              <a:t>sing</a:t>
            </a:r>
            <a:endParaRPr lang="ja-JP" altLang="en-US" dirty="0"/>
          </a:p>
          <a:p>
            <a:pPr lvl="1" eaLnBrk="1" hangingPunct="1">
              <a:lnSpc>
                <a:spcPct val="90000"/>
              </a:lnSpc>
            </a:pPr>
            <a:r>
              <a:rPr lang="ja-JP" altLang="en-US" dirty="0"/>
              <a:t>　</a:t>
            </a:r>
            <a:r>
              <a:rPr lang="ja-JP" altLang="en-US" dirty="0">
                <a:latin typeface="ＭＳ Ｐゴシック"/>
              </a:rPr>
              <a:t>Search </a:t>
            </a:r>
            <a:r>
              <a:rPr lang="en-US" altLang="ja-JP" dirty="0">
                <a:latin typeface="ＭＳ Ｐゴシック"/>
              </a:rPr>
              <a:t>the</a:t>
            </a:r>
            <a:r>
              <a:rPr lang="ja-JP" altLang="en-US" dirty="0">
                <a:latin typeface="ＭＳ Ｐゴシック"/>
              </a:rPr>
              <a:t> </a:t>
            </a:r>
            <a:r>
              <a:rPr lang="en-US" altLang="ja-JP" dirty="0">
                <a:latin typeface="ＭＳ Ｐゴシック"/>
              </a:rPr>
              <a:t>bookshelves</a:t>
            </a:r>
            <a:r>
              <a:rPr lang="ja-JP" altLang="en-US" dirty="0">
                <a:latin typeface="ＭＳ Ｐゴシック"/>
              </a:rPr>
              <a:t> </a:t>
            </a:r>
            <a:r>
              <a:rPr lang="en-US" altLang="ja-JP" dirty="0">
                <a:latin typeface="ＭＳ Ｐゴシック"/>
              </a:rPr>
              <a:t>under</a:t>
            </a:r>
            <a:r>
              <a:rPr lang="ja-JP" altLang="en-US" dirty="0">
                <a:latin typeface="ＭＳ Ｐゴシック"/>
              </a:rPr>
              <a:t> </a:t>
            </a:r>
            <a:r>
              <a:rPr lang="en-US" altLang="ja-JP" dirty="0">
                <a:latin typeface="ＭＳ Ｐゴシック"/>
              </a:rPr>
              <a:t>the</a:t>
            </a:r>
            <a:r>
              <a:rPr lang="ja-JP" altLang="en-US" dirty="0">
                <a:latin typeface="ＭＳ Ｐゴシック"/>
              </a:rPr>
              <a:t> </a:t>
            </a:r>
            <a:r>
              <a:rPr lang="en-US" altLang="ja-JP" dirty="0">
                <a:latin typeface="ＭＳ Ｐゴシック"/>
              </a:rPr>
              <a:t>same</a:t>
            </a:r>
            <a:r>
              <a:rPr lang="ja-JP" altLang="en-US" dirty="0">
                <a:latin typeface="ＭＳ Ｐゴシック"/>
              </a:rPr>
              <a:t> </a:t>
            </a:r>
            <a:r>
              <a:rPr lang="en-US" altLang="ja-JP" dirty="0">
                <a:latin typeface="ＭＳ Ｐゴシック"/>
              </a:rPr>
              <a:t>category</a:t>
            </a:r>
            <a:endParaRPr lang="ja-JP" altLang="en-US" dirty="0">
              <a:latin typeface="ＭＳ Ｐゴシック"/>
            </a:endParaRPr>
          </a:p>
          <a:p>
            <a:pPr marL="609600" indent="-609600" eaLnBrk="1" hangingPunct="1">
              <a:lnSpc>
                <a:spcPct val="90000"/>
              </a:lnSpc>
            </a:pPr>
            <a:endParaRPr lang="ja-JP" altLang="en-US" dirty="0"/>
          </a:p>
          <a:p>
            <a:pPr marL="609600" indent="-609600" eaLnBrk="1" hangingPunct="1">
              <a:lnSpc>
                <a:spcPct val="90000"/>
              </a:lnSpc>
            </a:pPr>
            <a:r>
              <a:rPr lang="ja-JP" altLang="en-US" dirty="0">
                <a:latin typeface="ＭＳ Ｐゴシック"/>
              </a:rPr>
              <a:t>Da</a:t>
            </a:r>
            <a:r>
              <a:rPr lang="en-US" altLang="ja-JP" dirty="0">
                <a:latin typeface="ＭＳ Ｐゴシック"/>
              </a:rPr>
              <a:t>tabase</a:t>
            </a:r>
            <a:r>
              <a:rPr lang="ja-JP" altLang="en-US" dirty="0">
                <a:latin typeface="ＭＳ Ｐゴシック"/>
              </a:rPr>
              <a:t> </a:t>
            </a:r>
            <a:r>
              <a:rPr lang="en-US" altLang="ja-JP" dirty="0">
                <a:latin typeface="ＭＳ Ｐゴシック"/>
              </a:rPr>
              <a:t>search</a:t>
            </a:r>
            <a:endParaRPr lang="ja-JP" altLang="en-US" dirty="0">
              <a:latin typeface="ＭＳ Ｐゴシック"/>
            </a:endParaRPr>
          </a:p>
          <a:p>
            <a:pPr lvl="1" eaLnBrk="1" hangingPunct="1">
              <a:lnSpc>
                <a:spcPct val="90000"/>
              </a:lnSpc>
            </a:pPr>
            <a:r>
              <a:rPr lang="ja-JP" altLang="en-US" dirty="0"/>
              <a:t>　</a:t>
            </a:r>
            <a:r>
              <a:rPr lang="en-US" altLang="ja-JP" dirty="0"/>
              <a:t>Use</a:t>
            </a:r>
            <a:r>
              <a:rPr lang="ja-JP" altLang="en-US" dirty="0"/>
              <a:t> </a:t>
            </a:r>
            <a:r>
              <a:rPr lang="en-US" altLang="ja-JP" dirty="0"/>
              <a:t>keywords</a:t>
            </a:r>
            <a:r>
              <a:rPr lang="ja-JP" altLang="en-US" dirty="0"/>
              <a:t> </a:t>
            </a:r>
            <a:r>
              <a:rPr lang="en-US" altLang="ja-JP" dirty="0"/>
              <a:t>to</a:t>
            </a:r>
            <a:r>
              <a:rPr lang="ja-JP" altLang="en-US" dirty="0"/>
              <a:t> </a:t>
            </a:r>
            <a:r>
              <a:rPr lang="en-US" altLang="ja-JP" dirty="0"/>
              <a:t>search</a:t>
            </a:r>
          </a:p>
          <a:p>
            <a:pPr marL="344487" lvl="1" indent="0" eaLnBrk="1" hangingPunct="1">
              <a:lnSpc>
                <a:spcPct val="90000"/>
              </a:lnSpc>
              <a:buNone/>
            </a:pPr>
            <a:r>
              <a:rPr lang="ja-JP" altLang="en-US" dirty="0"/>
              <a:t>　　　　・</a:t>
            </a:r>
            <a:r>
              <a:rPr lang="en-US" altLang="ja-JP" dirty="0"/>
              <a:t>Available </a:t>
            </a:r>
            <a:r>
              <a:rPr lang="ja-JP" altLang="en-US" dirty="0">
                <a:latin typeface="ＭＳ Ｐゴシック"/>
              </a:rPr>
              <a:t>data</a:t>
            </a:r>
            <a:r>
              <a:rPr lang="en-US" altLang="ja-JP" dirty="0">
                <a:latin typeface="ＭＳ Ｐゴシック"/>
              </a:rPr>
              <a:t>base</a:t>
            </a:r>
            <a:r>
              <a:rPr lang="ja-JP" altLang="en-US" dirty="0">
                <a:latin typeface="ＭＳ Ｐゴシック"/>
              </a:rPr>
              <a:t> </a:t>
            </a:r>
            <a:r>
              <a:rPr lang="en-US" altLang="ja-JP" dirty="0">
                <a:latin typeface="ＭＳ Ｐゴシック"/>
              </a:rPr>
              <a:t>such</a:t>
            </a:r>
            <a:r>
              <a:rPr lang="ja-JP" altLang="en-US" dirty="0">
                <a:latin typeface="ＭＳ Ｐゴシック"/>
              </a:rPr>
              <a:t> </a:t>
            </a:r>
            <a:r>
              <a:rPr lang="en-US" altLang="ja-JP" dirty="0">
                <a:latin typeface="ＭＳ Ｐゴシック"/>
              </a:rPr>
              <a:t>as</a:t>
            </a:r>
            <a:r>
              <a:rPr lang="ja-JP" altLang="en-US" dirty="0">
                <a:latin typeface="ＭＳ Ｐゴシック"/>
              </a:rPr>
              <a:t> </a:t>
            </a:r>
            <a:r>
              <a:rPr lang="en-US" altLang="ja-JP" dirty="0" smtClean="0">
                <a:latin typeface="ＭＳ Ｐゴシック"/>
              </a:rPr>
              <a:t>Scopus</a:t>
            </a:r>
            <a:endParaRPr lang="ja-JP" altLang="en-US" dirty="0">
              <a:latin typeface="ＭＳ Ｐゴシック"/>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15386</TotalTime>
  <Words>3133</Words>
  <Application>Microsoft Office PowerPoint</Application>
  <PresentationFormat>画面に合わせる (4:3)</PresentationFormat>
  <Paragraphs>452</Paragraphs>
  <Slides>40</Slides>
  <Notes>40</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40</vt:i4>
      </vt:variant>
    </vt:vector>
  </HeadingPairs>
  <TitlesOfParts>
    <vt:vector size="58" baseType="lpstr">
      <vt:lpstr>HGS創英角ｺﾞｼｯｸUB</vt:lpstr>
      <vt:lpstr>HG丸ｺﾞｼｯｸM-PRO</vt:lpstr>
      <vt:lpstr>ＭＳ Ｐゴシック</vt:lpstr>
      <vt:lpstr>ＭＳ Ｐゴシック</vt:lpstr>
      <vt:lpstr>ＭＳ Ｐ明朝</vt:lpstr>
      <vt:lpstr>ＭＳ ゴシック</vt:lpstr>
      <vt:lpstr>ＭＳ 明朝</vt:lpstr>
      <vt:lpstr>宋体</vt:lpstr>
      <vt:lpstr>Times-Bold</vt:lpstr>
      <vt:lpstr>Times-Italic</vt:lpstr>
      <vt:lpstr>Times-Roman</vt:lpstr>
      <vt:lpstr>Arial</vt:lpstr>
      <vt:lpstr>Calibri</vt:lpstr>
      <vt:lpstr>Century</vt:lpstr>
      <vt:lpstr>Times New Roman</vt:lpstr>
      <vt:lpstr>Verdana</vt:lpstr>
      <vt:lpstr>Wingdings</vt:lpstr>
      <vt:lpstr>Office ​​テーマ</vt:lpstr>
      <vt:lpstr> How to search for English papers</vt:lpstr>
      <vt:lpstr>Today’s flow</vt:lpstr>
      <vt:lpstr>PowerPoint プレゼンテーション</vt:lpstr>
      <vt:lpstr>The notation of the references</vt:lpstr>
      <vt:lpstr>PowerPoint プレゼンテーション</vt:lpstr>
      <vt:lpstr>PowerPoint プレゼンテーション</vt:lpstr>
      <vt:lpstr>A paper exhibited on the web before publication</vt:lpstr>
      <vt:lpstr>PowerPoint プレゼンテーション</vt:lpstr>
      <vt:lpstr>3ways to find out desired papers</vt:lpstr>
      <vt:lpstr>(1) Using of reference</vt:lpstr>
      <vt:lpstr>(2) Browsing</vt:lpstr>
      <vt:lpstr>(3) Database search (index + text)</vt:lpstr>
      <vt:lpstr>PowerPoint プレゼンテーション</vt:lpstr>
      <vt:lpstr>Now try to use Scopus</vt:lpstr>
      <vt:lpstr>Ways to access to Scopus</vt:lpstr>
      <vt:lpstr>PowerPoint プレゼンテーション</vt:lpstr>
      <vt:lpstr>PowerPoint プレゼンテーション</vt:lpstr>
      <vt:lpstr>Details of Search Result</vt:lpstr>
      <vt:lpstr>PowerPoint プレゼンテーション</vt:lpstr>
      <vt:lpstr>PowerPoint プレゼンテーション</vt:lpstr>
      <vt:lpstr>PowerPoint プレゼンテーション</vt:lpstr>
      <vt:lpstr>PowerPoint プレゼンテーション</vt:lpstr>
      <vt:lpstr>Library Book Search Engine（ＯＰＡＣ）</vt:lpstr>
      <vt:lpstr>PowerPoint プレゼンテーション</vt:lpstr>
      <vt:lpstr>PowerPoint プレゼンテーション</vt:lpstr>
      <vt:lpstr>PowerPoint プレゼンテーション</vt:lpstr>
      <vt:lpstr>PowerPoint プレゼンテーション</vt:lpstr>
      <vt:lpstr>Link from database</vt:lpstr>
      <vt:lpstr>PowerPoint プレゼンテーション</vt:lpstr>
      <vt:lpstr>PowerPoint プレゼンテーション</vt:lpstr>
      <vt:lpstr>Electronic　journal　sites</vt:lpstr>
      <vt:lpstr>PowerPoint プレゼンテーション</vt:lpstr>
      <vt:lpstr>Ways to use Google Scholar(1)</vt:lpstr>
      <vt:lpstr>Ways to use Google Scholar(2)</vt:lpstr>
      <vt:lpstr>Actual Practice</vt:lpstr>
      <vt:lpstr>How to get papers from outside the university</vt:lpstr>
      <vt:lpstr>PowerPoint プレゼンテーション</vt:lpstr>
      <vt:lpstr>PowerPoint プレゼンテーション</vt:lpstr>
      <vt:lpstr>PowerPoint プレゼンテーション</vt:lpstr>
      <vt:lpstr>Lastly...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図書館利用講習会</dc:title>
  <dc:creator>総合情報メディアセンター</dc:creator>
  <cp:lastModifiedBy>情報連携統括本部</cp:lastModifiedBy>
  <cp:revision>472</cp:revision>
  <cp:lastPrinted>2018-12-04T08:05:03Z</cp:lastPrinted>
  <dcterms:created xsi:type="dcterms:W3CDTF">2011-02-22T09:09:06Z</dcterms:created>
  <dcterms:modified xsi:type="dcterms:W3CDTF">2018-12-04T08:32:27Z</dcterms:modified>
</cp:coreProperties>
</file>