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0" r:id="rId1"/>
  </p:sldMasterIdLst>
  <p:notesMasterIdLst>
    <p:notesMasterId r:id="rId45"/>
  </p:notesMasterIdLst>
  <p:handoutMasterIdLst>
    <p:handoutMasterId r:id="rId46"/>
  </p:handoutMasterIdLst>
  <p:sldIdLst>
    <p:sldId id="283" r:id="rId2"/>
    <p:sldId id="329" r:id="rId3"/>
    <p:sldId id="308" r:id="rId4"/>
    <p:sldId id="277" r:id="rId5"/>
    <p:sldId id="318" r:id="rId6"/>
    <p:sldId id="326" r:id="rId7"/>
    <p:sldId id="297" r:id="rId8"/>
    <p:sldId id="309" r:id="rId9"/>
    <p:sldId id="270" r:id="rId10"/>
    <p:sldId id="279" r:id="rId11"/>
    <p:sldId id="290" r:id="rId12"/>
    <p:sldId id="280" r:id="rId13"/>
    <p:sldId id="321" r:id="rId14"/>
    <p:sldId id="272" r:id="rId15"/>
    <p:sldId id="271" r:id="rId16"/>
    <p:sldId id="265" r:id="rId17"/>
    <p:sldId id="334" r:id="rId18"/>
    <p:sldId id="257" r:id="rId19"/>
    <p:sldId id="341" r:id="rId20"/>
    <p:sldId id="285" r:id="rId21"/>
    <p:sldId id="311" r:id="rId22"/>
    <p:sldId id="288" r:id="rId23"/>
    <p:sldId id="336" r:id="rId24"/>
    <p:sldId id="313" r:id="rId25"/>
    <p:sldId id="305" r:id="rId26"/>
    <p:sldId id="267" r:id="rId27"/>
    <p:sldId id="320" r:id="rId28"/>
    <p:sldId id="266" r:id="rId29"/>
    <p:sldId id="339" r:id="rId30"/>
    <p:sldId id="317" r:id="rId31"/>
    <p:sldId id="322" r:id="rId32"/>
    <p:sldId id="328" r:id="rId33"/>
    <p:sldId id="327" r:id="rId34"/>
    <p:sldId id="319" r:id="rId35"/>
    <p:sldId id="335" r:id="rId36"/>
    <p:sldId id="330" r:id="rId37"/>
    <p:sldId id="332" r:id="rId38"/>
    <p:sldId id="268" r:id="rId39"/>
    <p:sldId id="340" r:id="rId40"/>
    <p:sldId id="301" r:id="rId41"/>
    <p:sldId id="302" r:id="rId42"/>
    <p:sldId id="331" r:id="rId43"/>
    <p:sldId id="269" r:id="rId44"/>
  </p:sldIdLst>
  <p:sldSz cx="9144000" cy="6858000" type="screen4x3"/>
  <p:notesSz cx="6735763" cy="9866313"/>
  <p:defaultTextStyle>
    <a:defPPr>
      <a:defRPr lang="ja-JP"/>
    </a:defPPr>
    <a:lvl1pPr algn="ctr" rtl="0" fontAlgn="base">
      <a:spcBef>
        <a:spcPct val="0"/>
      </a:spcBef>
      <a:spcAft>
        <a:spcPct val="0"/>
      </a:spcAft>
      <a:defRPr kumimoji="1" kern="1200">
        <a:solidFill>
          <a:schemeClr val="tx1"/>
        </a:solidFill>
        <a:latin typeface="Arial" pitchFamily="34" charset="0"/>
        <a:ea typeface="ＭＳ Ｐゴシック" pitchFamily="50" charset="-128"/>
        <a:cs typeface="+mn-cs"/>
      </a:defRPr>
    </a:lvl1pPr>
    <a:lvl2pPr marL="457200" algn="ctr"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ctr"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ctr"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ctr"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24" userDrawn="1">
          <p15:clr>
            <a:srgbClr val="A4A3A4"/>
          </p15:clr>
        </p15:guide>
        <p15:guide id="2" pos="3110" userDrawn="1">
          <p15:clr>
            <a:srgbClr val="A4A3A4"/>
          </p15:clr>
        </p15:guide>
        <p15:guide id="3" orient="horz" pos="3108" userDrawn="1">
          <p15:clr>
            <a:srgbClr val="A4A3A4"/>
          </p15:clr>
        </p15:guide>
        <p15:guide id="4" pos="212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gray"/>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CC"/>
    <a:srgbClr val="FFCCCC"/>
    <a:srgbClr val="CCFFFF"/>
    <a:srgbClr val="CCECFF"/>
    <a:srgbClr val="CCFFCC"/>
    <a:srgbClr val="65FF65"/>
    <a:srgbClr val="FF99FF"/>
    <a:srgbClr val="00CCFF"/>
    <a:srgbClr val="FFD8FF"/>
    <a:srgbClr val="FFF7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06" autoAdjust="0"/>
    <p:restoredTop sz="65696" autoAdjust="0"/>
  </p:normalViewPr>
  <p:slideViewPr>
    <p:cSldViewPr>
      <p:cViewPr varScale="1">
        <p:scale>
          <a:sx n="67" d="100"/>
          <a:sy n="67" d="100"/>
        </p:scale>
        <p:origin x="1188" y="66"/>
      </p:cViewPr>
      <p:guideLst>
        <p:guide orient="horz" pos="2160"/>
        <p:guide pos="2880"/>
      </p:guideLst>
    </p:cSldViewPr>
  </p:slideViewPr>
  <p:outlineViewPr>
    <p:cViewPr>
      <p:scale>
        <a:sx n="33" d="100"/>
        <a:sy n="33" d="100"/>
      </p:scale>
      <p:origin x="0" y="2592"/>
    </p:cViewPr>
  </p:outlineViewPr>
  <p:notesTextViewPr>
    <p:cViewPr>
      <p:scale>
        <a:sx n="100" d="100"/>
        <a:sy n="100" d="100"/>
      </p:scale>
      <p:origin x="0" y="0"/>
    </p:cViewPr>
  </p:notesTextViewPr>
  <p:notesViewPr>
    <p:cSldViewPr>
      <p:cViewPr varScale="1">
        <p:scale>
          <a:sx n="76" d="100"/>
          <a:sy n="76" d="100"/>
        </p:scale>
        <p:origin x="-2226" y="-90"/>
      </p:cViewPr>
      <p:guideLst>
        <p:guide orient="horz" pos="2124"/>
        <p:guide pos="3110"/>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0"/>
            <a:ext cx="2918580" cy="492779"/>
          </a:xfrm>
          <a:prstGeom prst="rect">
            <a:avLst/>
          </a:prstGeom>
        </p:spPr>
        <p:txBody>
          <a:bodyPr vert="horz" lIns="87491" tIns="43745" rIns="87491" bIns="43745" rtlCol="0"/>
          <a:lstStyle>
            <a:lvl1pPr algn="l">
              <a:defRPr sz="1100"/>
            </a:lvl1pPr>
          </a:lstStyle>
          <a:p>
            <a:endParaRPr kumimoji="1" lang="ja-JP" altLang="en-US"/>
          </a:p>
        </p:txBody>
      </p:sp>
      <p:sp>
        <p:nvSpPr>
          <p:cNvPr id="3" name="日付プレースホルダー 2"/>
          <p:cNvSpPr>
            <a:spLocks noGrp="1"/>
          </p:cNvSpPr>
          <p:nvPr>
            <p:ph type="dt" sz="quarter" idx="1"/>
          </p:nvPr>
        </p:nvSpPr>
        <p:spPr>
          <a:xfrm>
            <a:off x="3815679" y="10"/>
            <a:ext cx="2918580" cy="492779"/>
          </a:xfrm>
          <a:prstGeom prst="rect">
            <a:avLst/>
          </a:prstGeom>
        </p:spPr>
        <p:txBody>
          <a:bodyPr vert="horz" lIns="87491" tIns="43745" rIns="87491" bIns="43745" rtlCol="0"/>
          <a:lstStyle>
            <a:lvl1pPr algn="r">
              <a:defRPr sz="1100"/>
            </a:lvl1pPr>
          </a:lstStyle>
          <a:p>
            <a:endParaRPr kumimoji="1" lang="ja-JP" altLang="en-US"/>
          </a:p>
        </p:txBody>
      </p:sp>
      <p:sp>
        <p:nvSpPr>
          <p:cNvPr id="4" name="フッター プレースホルダー 3"/>
          <p:cNvSpPr>
            <a:spLocks noGrp="1"/>
          </p:cNvSpPr>
          <p:nvPr>
            <p:ph type="ftr" sz="quarter" idx="2"/>
          </p:nvPr>
        </p:nvSpPr>
        <p:spPr>
          <a:xfrm>
            <a:off x="1" y="9372010"/>
            <a:ext cx="2918580" cy="492779"/>
          </a:xfrm>
          <a:prstGeom prst="rect">
            <a:avLst/>
          </a:prstGeom>
        </p:spPr>
        <p:txBody>
          <a:bodyPr vert="horz" lIns="87491" tIns="43745" rIns="87491" bIns="43745" rtlCol="0" anchor="b"/>
          <a:lstStyle>
            <a:lvl1pPr algn="l">
              <a:defRPr sz="1100"/>
            </a:lvl1pPr>
          </a:lstStyle>
          <a:p>
            <a:endParaRPr kumimoji="1" lang="ja-JP" altLang="en-US"/>
          </a:p>
        </p:txBody>
      </p:sp>
      <p:sp>
        <p:nvSpPr>
          <p:cNvPr id="5" name="スライド番号プレースホルダー 4"/>
          <p:cNvSpPr>
            <a:spLocks noGrp="1"/>
          </p:cNvSpPr>
          <p:nvPr>
            <p:ph type="sldNum" sz="quarter" idx="3"/>
          </p:nvPr>
        </p:nvSpPr>
        <p:spPr>
          <a:xfrm>
            <a:off x="3815679" y="9372010"/>
            <a:ext cx="2918580" cy="492779"/>
          </a:xfrm>
          <a:prstGeom prst="rect">
            <a:avLst/>
          </a:prstGeom>
        </p:spPr>
        <p:txBody>
          <a:bodyPr vert="horz" lIns="87491" tIns="43745" rIns="87491" bIns="43745" rtlCol="0" anchor="b"/>
          <a:lstStyle>
            <a:lvl1pPr algn="r">
              <a:defRPr sz="1100"/>
            </a:lvl1pPr>
          </a:lstStyle>
          <a:p>
            <a:fld id="{D16BBE2D-21E6-4914-BEEE-05CF8680F739}" type="slidenum">
              <a:rPr kumimoji="1" lang="ja-JP" altLang="en-US" smtClean="0"/>
              <a:t>‹#›</a:t>
            </a:fld>
            <a:endParaRPr kumimoji="1" lang="ja-JP" altLang="en-US"/>
          </a:p>
        </p:txBody>
      </p:sp>
    </p:spTree>
    <p:extLst>
      <p:ext uri="{BB962C8B-B14F-4D97-AF65-F5344CB8AC3E}">
        <p14:creationId xmlns:p14="http://schemas.microsoft.com/office/powerpoint/2010/main" val="283669535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1" y="10"/>
            <a:ext cx="2918580" cy="492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97" tIns="47401" rIns="94797" bIns="47401" numCol="1" anchor="t" anchorCtr="0" compatLnSpc="1">
            <a:prstTxWarp prst="textNoShape">
              <a:avLst/>
            </a:prstTxWarp>
          </a:bodyPr>
          <a:lstStyle>
            <a:lvl1pPr algn="l">
              <a:defRPr sz="1200">
                <a:latin typeface="Arial" charset="0"/>
              </a:defRPr>
            </a:lvl1pPr>
          </a:lstStyle>
          <a:p>
            <a:pPr>
              <a:defRPr/>
            </a:pPr>
            <a:endParaRPr lang="en-US" altLang="ja-JP"/>
          </a:p>
        </p:txBody>
      </p:sp>
      <p:sp>
        <p:nvSpPr>
          <p:cNvPr id="18435" name="Rectangle 3"/>
          <p:cNvSpPr>
            <a:spLocks noGrp="1" noChangeArrowheads="1"/>
          </p:cNvSpPr>
          <p:nvPr>
            <p:ph type="dt" idx="1"/>
          </p:nvPr>
        </p:nvSpPr>
        <p:spPr bwMode="auto">
          <a:xfrm>
            <a:off x="3815679" y="10"/>
            <a:ext cx="2918580" cy="492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97" tIns="47401" rIns="94797" bIns="47401" numCol="1" anchor="t" anchorCtr="0" compatLnSpc="1">
            <a:prstTxWarp prst="textNoShape">
              <a:avLst/>
            </a:prstTxWarp>
          </a:bodyPr>
          <a:lstStyle>
            <a:lvl1pPr algn="r">
              <a:defRPr sz="1200">
                <a:latin typeface="Arial" charset="0"/>
              </a:defRPr>
            </a:lvl1pPr>
          </a:lstStyle>
          <a:p>
            <a:pPr>
              <a:defRPr/>
            </a:pPr>
            <a:endParaRPr lang="en-US" altLang="ja-JP"/>
          </a:p>
        </p:txBody>
      </p:sp>
      <p:sp>
        <p:nvSpPr>
          <p:cNvPr id="33796" name="Rectangle 4"/>
          <p:cNvSpPr>
            <a:spLocks noGrp="1" noRot="1" noChangeAspect="1" noChangeArrowheads="1" noTextEdit="1"/>
          </p:cNvSpPr>
          <p:nvPr>
            <p:ph type="sldImg" idx="2"/>
          </p:nvPr>
        </p:nvSpPr>
        <p:spPr bwMode="auto">
          <a:xfrm>
            <a:off x="903288" y="741363"/>
            <a:ext cx="4929187" cy="36972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8437" name="Rectangle 5"/>
          <p:cNvSpPr>
            <a:spLocks noGrp="1" noChangeArrowheads="1"/>
          </p:cNvSpPr>
          <p:nvPr>
            <p:ph type="body" sz="quarter" idx="3"/>
          </p:nvPr>
        </p:nvSpPr>
        <p:spPr bwMode="auto">
          <a:xfrm>
            <a:off x="674330" y="4686012"/>
            <a:ext cx="5388610" cy="4439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97" tIns="47401" rIns="94797" bIns="47401"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18438" name="Rectangle 6"/>
          <p:cNvSpPr>
            <a:spLocks noGrp="1" noChangeArrowheads="1"/>
          </p:cNvSpPr>
          <p:nvPr>
            <p:ph type="ftr" sz="quarter" idx="4"/>
          </p:nvPr>
        </p:nvSpPr>
        <p:spPr bwMode="auto">
          <a:xfrm>
            <a:off x="1" y="9372010"/>
            <a:ext cx="2918580" cy="492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97" tIns="47401" rIns="94797" bIns="47401" numCol="1" anchor="b" anchorCtr="0" compatLnSpc="1">
            <a:prstTxWarp prst="textNoShape">
              <a:avLst/>
            </a:prstTxWarp>
          </a:bodyPr>
          <a:lstStyle>
            <a:lvl1pPr algn="l">
              <a:defRPr sz="1200">
                <a:latin typeface="Arial" charset="0"/>
              </a:defRPr>
            </a:lvl1pPr>
          </a:lstStyle>
          <a:p>
            <a:pPr>
              <a:defRPr/>
            </a:pPr>
            <a:endParaRPr lang="en-US" altLang="ja-JP"/>
          </a:p>
        </p:txBody>
      </p:sp>
      <p:sp>
        <p:nvSpPr>
          <p:cNvPr id="18439" name="Rectangle 7"/>
          <p:cNvSpPr>
            <a:spLocks noGrp="1" noChangeArrowheads="1"/>
          </p:cNvSpPr>
          <p:nvPr>
            <p:ph type="sldNum" sz="quarter" idx="5"/>
          </p:nvPr>
        </p:nvSpPr>
        <p:spPr bwMode="auto">
          <a:xfrm>
            <a:off x="3815679" y="9372010"/>
            <a:ext cx="2918580" cy="492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97" tIns="47401" rIns="94797" bIns="47401" numCol="1" anchor="b" anchorCtr="0" compatLnSpc="1">
            <a:prstTxWarp prst="textNoShape">
              <a:avLst/>
            </a:prstTxWarp>
          </a:bodyPr>
          <a:lstStyle>
            <a:lvl1pPr algn="r">
              <a:defRPr sz="1200">
                <a:latin typeface="Arial" charset="0"/>
              </a:defRPr>
            </a:lvl1pPr>
          </a:lstStyle>
          <a:p>
            <a:pPr>
              <a:defRPr/>
            </a:pPr>
            <a:fld id="{390BD542-1A55-4419-B910-F8AA27A05E69}" type="slidenum">
              <a:rPr lang="en-US" altLang="ja-JP"/>
              <a:pPr>
                <a:defRPr/>
              </a:pPr>
              <a:t>‹#›</a:t>
            </a:fld>
            <a:endParaRPr lang="en-US" altLang="ja-JP"/>
          </a:p>
        </p:txBody>
      </p:sp>
    </p:spTree>
    <p:extLst>
      <p:ext uri="{BB962C8B-B14F-4D97-AF65-F5344CB8AC3E}">
        <p14:creationId xmlns:p14="http://schemas.microsoft.com/office/powerpoint/2010/main" val="183226896"/>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p:spPr>
        <p:txBody>
          <a:bodyPr/>
          <a:lstStyle/>
          <a:p>
            <a:pPr eaLnBrk="1" hangingPunct="1"/>
            <a:r>
              <a:rPr lang="ja-JP" altLang="en-US" sz="1050" dirty="0">
                <a:latin typeface="+mn-ea"/>
                <a:ea typeface="+mn-ea"/>
              </a:rPr>
              <a:t>講習会「英語論文の探し方」を始めます。</a:t>
            </a:r>
          </a:p>
          <a:p>
            <a:pPr eaLnBrk="1" hangingPunct="1"/>
            <a:r>
              <a:rPr lang="ja-JP" altLang="en-US" sz="1050" dirty="0">
                <a:latin typeface="+mn-ea"/>
                <a:ea typeface="+mn-ea"/>
              </a:rPr>
              <a:t>講師を務めます図書館資料サービス係の石田と申します。よろしくお願いします。</a:t>
            </a:r>
            <a:endParaRPr lang="en-US" altLang="ja-JP" sz="1050" dirty="0">
              <a:latin typeface="+mn-ea"/>
              <a:ea typeface="+mn-ea"/>
            </a:endParaRPr>
          </a:p>
          <a:p>
            <a:pPr eaLnBrk="1" hangingPunct="1"/>
            <a:endParaRPr lang="en-US" altLang="ja-JP" sz="1050" dirty="0">
              <a:latin typeface="+mn-ea"/>
              <a:ea typeface="+mn-ea"/>
            </a:endParaRPr>
          </a:p>
          <a:p>
            <a:pPr eaLnBrk="1" hangingPunct="1"/>
            <a:r>
              <a:rPr lang="ja-JP" altLang="en-US" sz="1050" dirty="0">
                <a:latin typeface="+mn-ea"/>
                <a:ea typeface="+mn-ea"/>
              </a:rPr>
              <a:t>まず最初に配布資料の確認をします。</a:t>
            </a:r>
            <a:endParaRPr lang="en-US" altLang="ja-JP" sz="1050" dirty="0">
              <a:latin typeface="+mn-ea"/>
              <a:ea typeface="+mn-ea"/>
            </a:endParaRPr>
          </a:p>
          <a:p>
            <a:pPr eaLnBrk="1" hangingPunct="1"/>
            <a:r>
              <a:rPr lang="ja-JP" altLang="en-US" sz="1050" dirty="0">
                <a:latin typeface="+mn-ea"/>
                <a:ea typeface="+mn-ea"/>
              </a:rPr>
              <a:t>一つ目はパワーポイントのスライドを印刷したもの。本日はこれに沿って説明します。</a:t>
            </a:r>
            <a:endParaRPr lang="en-US" altLang="ja-JP" sz="1050" dirty="0">
              <a:latin typeface="+mn-ea"/>
              <a:ea typeface="+mn-ea"/>
            </a:endParaRPr>
          </a:p>
          <a:p>
            <a:pPr eaLnBrk="1" hangingPunct="1"/>
            <a:r>
              <a:rPr lang="ja-JP" altLang="en-US" sz="1050" dirty="0">
                <a:latin typeface="+mn-ea"/>
                <a:ea typeface="+mn-ea"/>
              </a:rPr>
              <a:t>二つ目は実習問題。この講習会の最後</a:t>
            </a:r>
            <a:r>
              <a:rPr lang="en-US" altLang="ja-JP" sz="1050" dirty="0">
                <a:latin typeface="+mn-ea"/>
                <a:ea typeface="+mn-ea"/>
              </a:rPr>
              <a:t>15</a:t>
            </a:r>
            <a:r>
              <a:rPr lang="ja-JP" altLang="en-US" sz="1050" dirty="0">
                <a:latin typeface="+mn-ea"/>
                <a:ea typeface="+mn-ea"/>
              </a:rPr>
              <a:t>分ほどを使って、皆さんに実際にここにある</a:t>
            </a:r>
            <a:r>
              <a:rPr lang="en-US" altLang="ja-JP" sz="1050" dirty="0">
                <a:latin typeface="+mn-ea"/>
                <a:ea typeface="+mn-ea"/>
              </a:rPr>
              <a:t>2</a:t>
            </a:r>
            <a:r>
              <a:rPr lang="ja-JP" altLang="en-US" sz="1050" dirty="0">
                <a:latin typeface="+mn-ea"/>
                <a:ea typeface="+mn-ea"/>
              </a:rPr>
              <a:t>つの資料を検索していただきます。</a:t>
            </a:r>
            <a:endParaRPr lang="en-US" altLang="ja-JP" sz="1050" dirty="0">
              <a:latin typeface="+mn-ea"/>
              <a:ea typeface="+mn-ea"/>
            </a:endParaRPr>
          </a:p>
          <a:p>
            <a:pPr eaLnBrk="1" hangingPunct="1"/>
            <a:r>
              <a:rPr lang="ja-JP" altLang="en-US" sz="1050" dirty="0">
                <a:latin typeface="+mn-ea"/>
                <a:ea typeface="+mn-ea"/>
              </a:rPr>
              <a:t>三つめは</a:t>
            </a:r>
            <a:r>
              <a:rPr lang="en-US" altLang="ja-JP" sz="1050" dirty="0" err="1">
                <a:latin typeface="+mn-ea"/>
                <a:ea typeface="+mn-ea"/>
              </a:rPr>
              <a:t>MyLibrary</a:t>
            </a:r>
            <a:r>
              <a:rPr lang="ja-JP" altLang="en-US" sz="1050" dirty="0">
                <a:latin typeface="+mn-ea"/>
                <a:ea typeface="+mn-ea"/>
              </a:rPr>
              <a:t>を使ってみようという</a:t>
            </a:r>
            <a:r>
              <a:rPr lang="en-US" altLang="ja-JP" sz="1050" dirty="0">
                <a:latin typeface="+mn-ea"/>
                <a:ea typeface="+mn-ea"/>
              </a:rPr>
              <a:t>1</a:t>
            </a:r>
            <a:r>
              <a:rPr lang="ja-JP" altLang="en-US" sz="1050" dirty="0">
                <a:latin typeface="+mn-ea"/>
                <a:ea typeface="+mn-ea"/>
              </a:rPr>
              <a:t>枚もの。</a:t>
            </a:r>
            <a:endParaRPr lang="en-US" altLang="ja-JP" sz="1050" dirty="0">
              <a:latin typeface="+mn-ea"/>
              <a:ea typeface="+mn-ea"/>
            </a:endParaRPr>
          </a:p>
          <a:p>
            <a:pPr eaLnBrk="1" hangingPunct="1"/>
            <a:r>
              <a:rPr lang="ja-JP" altLang="en-US" sz="1050" dirty="0">
                <a:latin typeface="+mn-ea"/>
                <a:ea typeface="+mn-ea"/>
              </a:rPr>
              <a:t>最後に、アンケートです。アンケートの提出は必須ではありませんが、今後の講習会の改善に役立てたいので、ご協力いただけますと幸いです。</a:t>
            </a:r>
            <a:endParaRPr lang="en-US" altLang="ja-JP" sz="1050" dirty="0">
              <a:latin typeface="+mn-ea"/>
              <a:ea typeface="+mn-ea"/>
            </a:endParaRPr>
          </a:p>
          <a:p>
            <a:pPr eaLnBrk="1" hangingPunct="1"/>
            <a:endParaRPr lang="en-US" altLang="ja-JP" sz="1050" dirty="0">
              <a:latin typeface="+mn-ea"/>
              <a:ea typeface="+mn-ea"/>
            </a:endParaRPr>
          </a:p>
          <a:p>
            <a:pPr eaLnBrk="1" hangingPunct="1"/>
            <a:r>
              <a:rPr lang="ja-JP" altLang="en-US" sz="1050" dirty="0">
                <a:latin typeface="+mn-ea"/>
                <a:ea typeface="+mn-ea"/>
              </a:rPr>
              <a:t>あと、一つ確認がしたいのですが、今日ご参加の皆さんの中に、廣内先生の授業「広がる学び、つながる学び」をとっている方はいらっしゃいますか？</a:t>
            </a:r>
            <a:endParaRPr lang="en-US" altLang="ja-JP" sz="1050" dirty="0">
              <a:latin typeface="+mn-ea"/>
              <a:ea typeface="+mn-ea"/>
            </a:endParaRPr>
          </a:p>
          <a:p>
            <a:pPr eaLnBrk="1" hangingPunct="1"/>
            <a:r>
              <a:rPr lang="ja-JP" altLang="en-US" sz="1050" dirty="0">
                <a:latin typeface="+mn-ea"/>
                <a:ea typeface="+mn-ea"/>
              </a:rPr>
              <a:t>いらっしゃいましたら、講習会終了後に受付で受講証明書をお受け取りください。</a:t>
            </a:r>
            <a:endParaRPr lang="en-US" altLang="ja-JP" sz="1050" dirty="0">
              <a:latin typeface="+mn-ea"/>
              <a:ea typeface="+mn-ea"/>
            </a:endParaRPr>
          </a:p>
          <a:p>
            <a:pPr eaLnBrk="1" hangingPunct="1"/>
            <a:endParaRPr lang="en-US" altLang="ja-JP" sz="1050" dirty="0">
              <a:latin typeface="+mn-ea"/>
              <a:ea typeface="+mn-ea"/>
            </a:endParaRPr>
          </a:p>
          <a:p>
            <a:pPr eaLnBrk="1" hangingPunct="1"/>
            <a:r>
              <a:rPr lang="ja-JP" altLang="en-US" sz="1050" dirty="0">
                <a:latin typeface="+mn-ea"/>
                <a:ea typeface="+mn-ea"/>
              </a:rPr>
              <a:t>では、講習会を始めます。</a:t>
            </a:r>
            <a:endParaRPr lang="en-US" altLang="ja-JP" sz="1050" dirty="0">
              <a:latin typeface="+mn-ea"/>
              <a:ea typeface="+mn-ea"/>
            </a:endParaRPr>
          </a:p>
        </p:txBody>
      </p:sp>
      <p:sp>
        <p:nvSpPr>
          <p:cNvPr id="2" name="スライド番号プレースホルダー 1"/>
          <p:cNvSpPr>
            <a:spLocks noGrp="1"/>
          </p:cNvSpPr>
          <p:nvPr>
            <p:ph type="sldNum" sz="quarter" idx="10"/>
          </p:nvPr>
        </p:nvSpPr>
        <p:spPr/>
        <p:txBody>
          <a:bodyPr/>
          <a:lstStyle/>
          <a:p>
            <a:pPr>
              <a:defRPr/>
            </a:pPr>
            <a:fld id="{390BD542-1A55-4419-B910-F8AA27A05E69}" type="slidenum">
              <a:rPr lang="en-US" altLang="ja-JP" smtClean="0"/>
              <a:pPr>
                <a:defRPr/>
              </a:pPr>
              <a:t>1</a:t>
            </a:fld>
            <a:endParaRPr lang="en-US" altLang="ja-JP"/>
          </a:p>
        </p:txBody>
      </p:sp>
      <p:sp>
        <p:nvSpPr>
          <p:cNvPr id="3" name="日付プレースホルダー 2"/>
          <p:cNvSpPr>
            <a:spLocks noGrp="1"/>
          </p:cNvSpPr>
          <p:nvPr>
            <p:ph type="dt" idx="11"/>
          </p:nvPr>
        </p:nvSpPr>
        <p:spPr/>
        <p:txBody>
          <a:bodyPr/>
          <a:lstStyle/>
          <a:p>
            <a:pPr>
              <a:defRPr/>
            </a:pPr>
            <a:endParaRPr lang="en-US" altLang="ja-JP"/>
          </a:p>
        </p:txBody>
      </p:sp>
    </p:spTree>
    <p:extLst>
      <p:ext uri="{BB962C8B-B14F-4D97-AF65-F5344CB8AC3E}">
        <p14:creationId xmlns:p14="http://schemas.microsoft.com/office/powerpoint/2010/main" val="12670182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ja-JP" sz="1200" kern="1200" dirty="0">
                <a:solidFill>
                  <a:schemeClr val="tx1"/>
                </a:solidFill>
                <a:effectLst/>
                <a:latin typeface="Arial" charset="0"/>
                <a:ea typeface="ＭＳ Ｐ明朝" pitchFamily="18" charset="-128"/>
                <a:cs typeface="+mn-cs"/>
              </a:rPr>
              <a:t>ブラウジングは、</a:t>
            </a:r>
            <a:r>
              <a:rPr kumimoji="1" lang="ja-JP" altLang="en-US" sz="1200" kern="1200" dirty="0">
                <a:solidFill>
                  <a:schemeClr val="tx1"/>
                </a:solidFill>
                <a:effectLst/>
                <a:latin typeface="Arial" charset="0"/>
                <a:ea typeface="ＭＳ Ｐ明朝" pitchFamily="18" charset="-128"/>
                <a:cs typeface="+mn-cs"/>
              </a:rPr>
              <a:t>自分の関心のある分野の書架に行き、気になる</a:t>
            </a:r>
            <a:r>
              <a:rPr kumimoji="1" lang="ja-JP" altLang="ja-JP" sz="1200" kern="1200" dirty="0">
                <a:solidFill>
                  <a:schemeClr val="tx1"/>
                </a:solidFill>
                <a:effectLst/>
                <a:latin typeface="Arial" charset="0"/>
                <a:ea typeface="ＭＳ Ｐ明朝" pitchFamily="18" charset="-128"/>
                <a:cs typeface="+mn-cs"/>
              </a:rPr>
              <a:t>本を手に取って読んでみる、という方法です。</a:t>
            </a:r>
            <a:endParaRPr kumimoji="1" lang="en-US" altLang="ja-JP" sz="1200" kern="1200" dirty="0">
              <a:solidFill>
                <a:schemeClr val="tx1"/>
              </a:solidFill>
              <a:effectLst/>
              <a:latin typeface="Arial" charset="0"/>
              <a:ea typeface="ＭＳ Ｐ明朝" pitchFamily="18" charset="-128"/>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sz="1200" kern="1200" dirty="0">
                <a:solidFill>
                  <a:schemeClr val="tx1"/>
                </a:solidFill>
                <a:effectLst/>
                <a:latin typeface="Arial" charset="0"/>
                <a:ea typeface="ＭＳ Ｐ明朝" pitchFamily="18" charset="-128"/>
                <a:cs typeface="+mn-cs"/>
              </a:rPr>
              <a:t>タイトル、目次、はしがきなどを拾い読みし、自分の持っている・もしくは与えられたテーマにあった図書を見つけることができます。</a:t>
            </a:r>
            <a:endParaRPr kumimoji="1" lang="en-US" altLang="ja-JP" sz="1200" kern="1200" dirty="0">
              <a:solidFill>
                <a:schemeClr val="tx1"/>
              </a:solidFill>
              <a:effectLst/>
              <a:latin typeface="Arial" charset="0"/>
              <a:ea typeface="ＭＳ Ｐ明朝" pitchFamily="18" charset="-128"/>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ja-JP" sz="1200" kern="1200" dirty="0">
                <a:solidFill>
                  <a:schemeClr val="tx1"/>
                </a:solidFill>
                <a:effectLst/>
                <a:latin typeface="Arial" charset="0"/>
                <a:ea typeface="ＭＳ Ｐ明朝" pitchFamily="18" charset="-128"/>
                <a:cs typeface="+mn-cs"/>
              </a:rPr>
              <a:t>2</a:t>
            </a:r>
            <a:r>
              <a:rPr kumimoji="1" lang="ja-JP" altLang="en-US" sz="1200" kern="1200" dirty="0">
                <a:solidFill>
                  <a:schemeClr val="tx1"/>
                </a:solidFill>
                <a:effectLst/>
                <a:latin typeface="Arial" charset="0"/>
                <a:ea typeface="ＭＳ Ｐ明朝" pitchFamily="18" charset="-128"/>
                <a:cs typeface="+mn-cs"/>
              </a:rPr>
              <a:t>つ目の探し方として紹介する、チェイニングに使うための参考文献を見つけることもできるでしょうし、</a:t>
            </a:r>
            <a:r>
              <a:rPr kumimoji="1" lang="ja-JP" altLang="ja-JP" sz="1200" kern="1200" dirty="0">
                <a:solidFill>
                  <a:schemeClr val="tx1"/>
                </a:solidFill>
                <a:effectLst/>
                <a:latin typeface="Arial" charset="0"/>
                <a:ea typeface="ＭＳ Ｐ明朝" pitchFamily="18" charset="-128"/>
                <a:cs typeface="+mn-cs"/>
              </a:rPr>
              <a:t>3つ目の探し方としてお話しするデータベース検索の</a:t>
            </a:r>
            <a:r>
              <a:rPr kumimoji="1" lang="ja-JP" altLang="en-US" sz="1200" kern="1200" dirty="0">
                <a:solidFill>
                  <a:schemeClr val="tx1"/>
                </a:solidFill>
                <a:effectLst/>
                <a:latin typeface="Arial" charset="0"/>
                <a:ea typeface="ＭＳ Ｐ明朝" pitchFamily="18" charset="-128"/>
                <a:cs typeface="+mn-cs"/>
              </a:rPr>
              <a:t>、</a:t>
            </a:r>
            <a:r>
              <a:rPr kumimoji="1" lang="ja-JP" altLang="ja-JP" sz="1200" kern="1200" dirty="0">
                <a:solidFill>
                  <a:schemeClr val="tx1"/>
                </a:solidFill>
                <a:effectLst/>
                <a:latin typeface="Arial" charset="0"/>
                <a:ea typeface="ＭＳ Ｐ明朝" pitchFamily="18" charset="-128"/>
                <a:cs typeface="+mn-cs"/>
              </a:rPr>
              <a:t>キーワードになる言葉</a:t>
            </a:r>
            <a:r>
              <a:rPr kumimoji="1" lang="ja-JP" altLang="en-US" sz="1200" kern="1200" dirty="0">
                <a:solidFill>
                  <a:schemeClr val="tx1"/>
                </a:solidFill>
                <a:effectLst/>
                <a:latin typeface="Arial" charset="0"/>
                <a:ea typeface="ＭＳ Ｐ明朝" pitchFamily="18" charset="-128"/>
                <a:cs typeface="+mn-cs"/>
              </a:rPr>
              <a:t>が</a:t>
            </a:r>
            <a:r>
              <a:rPr kumimoji="1" lang="ja-JP" altLang="ja-JP" sz="1200" kern="1200" dirty="0">
                <a:solidFill>
                  <a:schemeClr val="tx1"/>
                </a:solidFill>
                <a:effectLst/>
                <a:latin typeface="Arial" charset="0"/>
                <a:ea typeface="ＭＳ Ｐ明朝" pitchFamily="18" charset="-128"/>
                <a:cs typeface="+mn-cs"/>
              </a:rPr>
              <a:t>書かれた</a:t>
            </a:r>
            <a:r>
              <a:rPr kumimoji="1" lang="ja-JP" altLang="en-US" sz="1200" kern="1200" dirty="0">
                <a:solidFill>
                  <a:schemeClr val="tx1"/>
                </a:solidFill>
                <a:effectLst/>
                <a:latin typeface="Arial" charset="0"/>
                <a:ea typeface="ＭＳ Ｐ明朝" pitchFamily="18" charset="-128"/>
                <a:cs typeface="+mn-cs"/>
              </a:rPr>
              <a:t>専門書、</a:t>
            </a:r>
            <a:r>
              <a:rPr kumimoji="1" lang="ja-JP" altLang="ja-JP" sz="1200" kern="1200" dirty="0">
                <a:solidFill>
                  <a:schemeClr val="tx1"/>
                </a:solidFill>
                <a:effectLst/>
                <a:latin typeface="Arial" charset="0"/>
                <a:ea typeface="ＭＳ Ｐ明朝" pitchFamily="18" charset="-128"/>
                <a:cs typeface="+mn-cs"/>
              </a:rPr>
              <a:t>用語集</a:t>
            </a:r>
            <a:r>
              <a:rPr kumimoji="1" lang="ja-JP" altLang="en-US" sz="1200" kern="1200" dirty="0">
                <a:solidFill>
                  <a:schemeClr val="tx1"/>
                </a:solidFill>
                <a:effectLst/>
                <a:latin typeface="Arial" charset="0"/>
                <a:ea typeface="ＭＳ Ｐ明朝" pitchFamily="18" charset="-128"/>
                <a:cs typeface="+mn-cs"/>
              </a:rPr>
              <a:t>、ハンドブック</a:t>
            </a:r>
            <a:r>
              <a:rPr kumimoji="1" lang="ja-JP" altLang="ja-JP" sz="1200" kern="1200" dirty="0">
                <a:solidFill>
                  <a:schemeClr val="tx1"/>
                </a:solidFill>
                <a:effectLst/>
                <a:latin typeface="Arial" charset="0"/>
                <a:ea typeface="ＭＳ Ｐ明朝" pitchFamily="18" charset="-128"/>
                <a:cs typeface="+mn-cs"/>
              </a:rPr>
              <a:t>などを見つけること</a:t>
            </a:r>
            <a:r>
              <a:rPr kumimoji="1" lang="ja-JP" altLang="en-US" sz="1200" kern="1200" dirty="0">
                <a:solidFill>
                  <a:schemeClr val="tx1"/>
                </a:solidFill>
                <a:effectLst/>
                <a:latin typeface="Arial" charset="0"/>
                <a:ea typeface="ＭＳ Ｐ明朝" pitchFamily="18" charset="-128"/>
                <a:cs typeface="+mn-cs"/>
              </a:rPr>
              <a:t>もできます。思いがけなく良い本に出会えるかもしれません。</a:t>
            </a:r>
            <a:endParaRPr kumimoji="1" lang="en-US" altLang="ja-JP" sz="1200" kern="1200" dirty="0">
              <a:solidFill>
                <a:schemeClr val="tx1"/>
              </a:solidFill>
              <a:effectLst/>
              <a:latin typeface="Arial" charset="0"/>
              <a:ea typeface="ＭＳ Ｐ明朝" pitchFamily="18" charset="-128"/>
              <a:cs typeface="+mn-cs"/>
            </a:endParaRPr>
          </a:p>
          <a:p>
            <a:r>
              <a:rPr kumimoji="1" lang="ja-JP" altLang="en-US" sz="1200" strike="noStrike" kern="1200" baseline="0" dirty="0">
                <a:solidFill>
                  <a:schemeClr val="tx1"/>
                </a:solidFill>
                <a:latin typeface="+mj-ea"/>
                <a:ea typeface="ＭＳ Ｐ明朝" pitchFamily="18" charset="-128"/>
                <a:cs typeface="+mn-cs"/>
              </a:rPr>
              <a:t>ブラウジングという、まず本棚の前に行って実際に手に取ってみるという、結構原始的かもしれない方法が、有効で一定の意味があるのは、書架に並んでいる資料が内容別に分類されているからです。</a:t>
            </a:r>
            <a:endParaRPr kumimoji="1" lang="en-US" altLang="ja-JP" sz="1200" kern="1200" dirty="0">
              <a:solidFill>
                <a:schemeClr val="tx1"/>
              </a:solidFill>
              <a:effectLst/>
              <a:latin typeface="Arial" charset="0"/>
              <a:ea typeface="ＭＳ Ｐ明朝" pitchFamily="18" charset="-128"/>
              <a:cs typeface="+mn-cs"/>
            </a:endParaRPr>
          </a:p>
          <a:p>
            <a:r>
              <a:rPr kumimoji="1" lang="ja-JP" altLang="ja-JP" sz="1200" kern="1200" dirty="0">
                <a:solidFill>
                  <a:schemeClr val="tx1"/>
                </a:solidFill>
                <a:effectLst/>
                <a:latin typeface="Arial" charset="0"/>
                <a:ea typeface="ＭＳ Ｐ明朝" pitchFamily="18" charset="-128"/>
                <a:cs typeface="+mn-cs"/>
              </a:rPr>
              <a:t>岐阜大学図書館では図書は分野別に分けて置いてあります</a:t>
            </a:r>
            <a:r>
              <a:rPr kumimoji="1" lang="ja-JP" altLang="en-US" sz="1200" kern="1200" dirty="0">
                <a:solidFill>
                  <a:schemeClr val="tx1"/>
                </a:solidFill>
                <a:effectLst/>
                <a:latin typeface="Arial" charset="0"/>
                <a:ea typeface="ＭＳ Ｐ明朝" pitchFamily="18" charset="-128"/>
                <a:cs typeface="+mn-cs"/>
              </a:rPr>
              <a:t>。</a:t>
            </a:r>
            <a:endParaRPr kumimoji="1" lang="en-US" altLang="ja-JP" sz="1200" kern="1200" dirty="0">
              <a:solidFill>
                <a:schemeClr val="tx1"/>
              </a:solidFill>
              <a:effectLst/>
              <a:latin typeface="Arial" charset="0"/>
              <a:ea typeface="ＭＳ Ｐ明朝" pitchFamily="18" charset="-128"/>
              <a:cs typeface="+mn-cs"/>
            </a:endParaRPr>
          </a:p>
          <a:p>
            <a:r>
              <a:rPr kumimoji="1" lang="ja-JP" altLang="ja-JP" sz="1200" kern="1200" dirty="0">
                <a:solidFill>
                  <a:schemeClr val="tx1"/>
                </a:solidFill>
                <a:effectLst/>
                <a:latin typeface="Arial" charset="0"/>
                <a:ea typeface="ＭＳ Ｐ明朝" pitchFamily="18" charset="-128"/>
                <a:cs typeface="+mn-cs"/>
              </a:rPr>
              <a:t>雑誌は、現在の岐阜大学図書館では、</a:t>
            </a:r>
            <a:r>
              <a:rPr kumimoji="1" lang="ja-JP" altLang="en-US" sz="1200" kern="1200" dirty="0">
                <a:solidFill>
                  <a:schemeClr val="tx1"/>
                </a:solidFill>
                <a:effectLst/>
                <a:latin typeface="Arial" charset="0"/>
                <a:ea typeface="ＭＳ Ｐ明朝" pitchFamily="18" charset="-128"/>
                <a:cs typeface="+mn-cs"/>
              </a:rPr>
              <a:t>図書のように内容別に並んでいません。</a:t>
            </a:r>
            <a:r>
              <a:rPr kumimoji="1" lang="ja-JP" altLang="ja-JP" sz="1200" kern="1200" dirty="0">
                <a:solidFill>
                  <a:schemeClr val="tx1"/>
                </a:solidFill>
                <a:effectLst/>
                <a:latin typeface="Arial" charset="0"/>
                <a:ea typeface="ＭＳ Ｐ明朝" pitchFamily="18" charset="-128"/>
                <a:cs typeface="+mn-cs"/>
              </a:rPr>
              <a:t>和と洋、自然科学系と人文社会系とおおまか</a:t>
            </a:r>
            <a:r>
              <a:rPr kumimoji="1" lang="ja-JP" altLang="en-US" sz="1200" kern="1200" dirty="0">
                <a:solidFill>
                  <a:schemeClr val="tx1"/>
                </a:solidFill>
                <a:effectLst/>
                <a:latin typeface="Arial" charset="0"/>
                <a:ea typeface="ＭＳ Ｐ明朝" pitchFamily="18" charset="-128"/>
                <a:cs typeface="+mn-cs"/>
              </a:rPr>
              <a:t>に分けたうえで、</a:t>
            </a:r>
            <a:r>
              <a:rPr kumimoji="1" lang="ja-JP" altLang="ja-JP" sz="1200" kern="1200" dirty="0">
                <a:solidFill>
                  <a:schemeClr val="tx1"/>
                </a:solidFill>
                <a:effectLst/>
                <a:latin typeface="Arial" charset="0"/>
                <a:ea typeface="ＭＳ Ｐ明朝" pitchFamily="18" charset="-128"/>
                <a:cs typeface="+mn-cs"/>
              </a:rPr>
              <a:t>和雑誌は五十音順、洋雑誌はアルファベット順に並んでおり、ブラウジングには適しません。</a:t>
            </a:r>
            <a:endParaRPr kumimoji="1" lang="en-US" altLang="ja-JP" sz="1200" strike="sngStrike" kern="1200" baseline="0" dirty="0">
              <a:solidFill>
                <a:schemeClr val="tx1"/>
              </a:solidFill>
              <a:effectLst/>
              <a:latin typeface="Arial" charset="0"/>
              <a:ea typeface="ＭＳ Ｐ明朝" pitchFamily="18" charset="-128"/>
              <a:cs typeface="+mn-cs"/>
            </a:endParaRPr>
          </a:p>
          <a:p>
            <a:r>
              <a:rPr kumimoji="1" lang="ja-JP" altLang="en-US" sz="1200" strike="sngStrike" kern="1200" baseline="0" dirty="0">
                <a:solidFill>
                  <a:schemeClr val="tx1"/>
                </a:solidFill>
                <a:effectLst/>
                <a:latin typeface="Arial" charset="0"/>
                <a:ea typeface="ＭＳ Ｐ明朝" pitchFamily="18" charset="-128"/>
                <a:cs typeface="+mn-cs"/>
              </a:rPr>
              <a:t>ですので、</a:t>
            </a:r>
            <a:r>
              <a:rPr kumimoji="1" lang="ja-JP" altLang="ja-JP" sz="1200" strike="sngStrike" kern="1200" baseline="0" dirty="0">
                <a:solidFill>
                  <a:schemeClr val="tx1"/>
                </a:solidFill>
                <a:effectLst/>
                <a:latin typeface="Arial" charset="0"/>
                <a:ea typeface="ＭＳ Ｐ明朝" pitchFamily="18" charset="-128"/>
                <a:cs typeface="+mn-cs"/>
              </a:rPr>
              <a:t>ちょっとブラウジングから離れてOPACで、自分の興味ある分野の雑誌で、どんなものがこの図書館にあるのかをざっと見る方法を説明します。（実演）</a:t>
            </a:r>
          </a:p>
          <a:p>
            <a:r>
              <a:rPr kumimoji="1" lang="en-US" altLang="ja-JP" sz="1200" strike="sngStrike" kern="1200" baseline="0" dirty="0" err="1">
                <a:solidFill>
                  <a:schemeClr val="tx1"/>
                </a:solidFill>
                <a:effectLst/>
                <a:latin typeface="Arial" charset="0"/>
                <a:ea typeface="ＭＳ Ｐ明朝" pitchFamily="18" charset="-128"/>
                <a:cs typeface="+mn-cs"/>
              </a:rPr>
              <a:t>Psy</a:t>
            </a:r>
            <a:r>
              <a:rPr kumimoji="1" lang="en-US" altLang="ja-JP" sz="1200" strike="sngStrike" kern="1200" baseline="0" dirty="0">
                <a:solidFill>
                  <a:schemeClr val="tx1"/>
                </a:solidFill>
                <a:effectLst/>
                <a:latin typeface="Arial" charset="0"/>
                <a:ea typeface="ＭＳ Ｐ明朝" pitchFamily="18" charset="-128"/>
                <a:cs typeface="+mn-cs"/>
              </a:rPr>
              <a:t>*</a:t>
            </a:r>
            <a:r>
              <a:rPr kumimoji="1" lang="ja-JP" altLang="ja-JP" sz="1200" strike="sngStrike" kern="1200" baseline="0" dirty="0">
                <a:solidFill>
                  <a:schemeClr val="tx1"/>
                </a:solidFill>
                <a:effectLst/>
                <a:latin typeface="Arial" charset="0"/>
                <a:ea typeface="ＭＳ Ｐ明朝" pitchFamily="18" charset="-128"/>
                <a:cs typeface="+mn-cs"/>
              </a:rPr>
              <a:t>　ファセット　　　　　</a:t>
            </a:r>
            <a:r>
              <a:rPr kumimoji="1" lang="en-US" altLang="ja-JP" sz="1200" strike="sngStrike" kern="1200" baseline="0" dirty="0">
                <a:solidFill>
                  <a:schemeClr val="tx1"/>
                </a:solidFill>
                <a:effectLst/>
                <a:latin typeface="Arial" charset="0"/>
                <a:ea typeface="ＭＳ Ｐ明朝" pitchFamily="18" charset="-128"/>
                <a:cs typeface="+mn-cs"/>
              </a:rPr>
              <a:t>Institute of Electrical and Electronics Engineers</a:t>
            </a:r>
            <a:endParaRPr kumimoji="1" lang="ja-JP" altLang="ja-JP" sz="1200" strike="sngStrike" kern="1200" baseline="0" dirty="0">
              <a:solidFill>
                <a:schemeClr val="tx1"/>
              </a:solidFill>
              <a:effectLst/>
              <a:latin typeface="Arial" charset="0"/>
              <a:ea typeface="ＭＳ Ｐ明朝" pitchFamily="18" charset="-128"/>
              <a:cs typeface="+mn-cs"/>
            </a:endParaRPr>
          </a:p>
          <a:p>
            <a:r>
              <a:rPr kumimoji="1" lang="en-US" altLang="ja-JP" sz="1200" strike="sngStrike" kern="1200" baseline="0" dirty="0" err="1">
                <a:solidFill>
                  <a:schemeClr val="tx1"/>
                </a:solidFill>
                <a:effectLst/>
                <a:latin typeface="Arial" charset="0"/>
                <a:ea typeface="ＭＳ Ｐ明朝" pitchFamily="18" charset="-128"/>
                <a:cs typeface="+mn-cs"/>
              </a:rPr>
              <a:t>Engi</a:t>
            </a:r>
            <a:r>
              <a:rPr kumimoji="1" lang="en-US" altLang="ja-JP" sz="1200" strike="sngStrike" kern="1200" baseline="0" dirty="0">
                <a:solidFill>
                  <a:schemeClr val="tx1"/>
                </a:solidFill>
                <a:effectLst/>
                <a:latin typeface="Arial" charset="0"/>
                <a:ea typeface="ＭＳ Ｐ明朝" pitchFamily="18" charset="-128"/>
                <a:cs typeface="+mn-cs"/>
              </a:rPr>
              <a:t>*</a:t>
            </a:r>
            <a:r>
              <a:rPr kumimoji="1" lang="ja-JP" altLang="ja-JP" sz="1200" strike="sngStrike" kern="1200" baseline="0" dirty="0">
                <a:solidFill>
                  <a:schemeClr val="tx1"/>
                </a:solidFill>
                <a:effectLst/>
                <a:latin typeface="Arial" charset="0"/>
                <a:ea typeface="ＭＳ Ｐ明朝" pitchFamily="18" charset="-128"/>
                <a:cs typeface="+mn-cs"/>
              </a:rPr>
              <a:t>　→</a:t>
            </a:r>
            <a:r>
              <a:rPr kumimoji="1" lang="en-US" altLang="ja-JP" sz="1200" strike="sngStrike" kern="1200" baseline="0" dirty="0">
                <a:solidFill>
                  <a:schemeClr val="tx1"/>
                </a:solidFill>
                <a:effectLst/>
                <a:latin typeface="Arial" charset="0"/>
                <a:ea typeface="ＭＳ Ｐ明朝" pitchFamily="18" charset="-128"/>
                <a:cs typeface="+mn-cs"/>
              </a:rPr>
              <a:t>mechanical(16), IEEE(59) </a:t>
            </a:r>
            <a:r>
              <a:rPr kumimoji="1" lang="ja-JP" altLang="ja-JP" sz="1200" strike="sngStrike" kern="1200" baseline="0" dirty="0">
                <a:solidFill>
                  <a:schemeClr val="tx1"/>
                </a:solidFill>
                <a:effectLst/>
                <a:latin typeface="Arial" charset="0"/>
                <a:ea typeface="ＭＳ Ｐ明朝" pitchFamily="18" charset="-128"/>
                <a:cs typeface="+mn-cs"/>
              </a:rPr>
              <a:t>アメリカ電子電気学会</a:t>
            </a:r>
            <a:endParaRPr kumimoji="1" lang="en-US" altLang="ja-JP" sz="1200" strike="sngStrike" kern="1200" baseline="0" dirty="0">
              <a:solidFill>
                <a:schemeClr val="tx1"/>
              </a:solidFill>
              <a:effectLst/>
              <a:latin typeface="Arial" charset="0"/>
              <a:ea typeface="ＭＳ Ｐ明朝" pitchFamily="18" charset="-128"/>
              <a:cs typeface="+mn-cs"/>
            </a:endParaRPr>
          </a:p>
        </p:txBody>
      </p:sp>
      <p:sp>
        <p:nvSpPr>
          <p:cNvPr id="2" name="スライド番号プレースホルダー 1"/>
          <p:cNvSpPr>
            <a:spLocks noGrp="1"/>
          </p:cNvSpPr>
          <p:nvPr>
            <p:ph type="sldNum" sz="quarter" idx="10"/>
          </p:nvPr>
        </p:nvSpPr>
        <p:spPr/>
        <p:txBody>
          <a:bodyPr/>
          <a:lstStyle/>
          <a:p>
            <a:pPr>
              <a:defRPr/>
            </a:pPr>
            <a:fld id="{390BD542-1A55-4419-B910-F8AA27A05E69}" type="slidenum">
              <a:rPr lang="en-US" altLang="ja-JP" smtClean="0"/>
              <a:pPr>
                <a:defRPr/>
              </a:pPr>
              <a:t>10</a:t>
            </a:fld>
            <a:endParaRPr lang="en-US" altLang="ja-JP"/>
          </a:p>
        </p:txBody>
      </p:sp>
      <p:sp>
        <p:nvSpPr>
          <p:cNvPr id="3" name="日付プレースホルダー 2"/>
          <p:cNvSpPr>
            <a:spLocks noGrp="1"/>
          </p:cNvSpPr>
          <p:nvPr>
            <p:ph type="dt" idx="11"/>
          </p:nvPr>
        </p:nvSpPr>
        <p:spPr/>
        <p:txBody>
          <a:bodyPr/>
          <a:lstStyle/>
          <a:p>
            <a:pPr>
              <a:defRPr/>
            </a:pPr>
            <a:endParaRPr lang="en-US" altLang="ja-JP"/>
          </a:p>
        </p:txBody>
      </p:sp>
    </p:spTree>
    <p:extLst>
      <p:ext uri="{BB962C8B-B14F-4D97-AF65-F5344CB8AC3E}">
        <p14:creationId xmlns:p14="http://schemas.microsoft.com/office/powerpoint/2010/main" val="34806548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p:spPr>
        <p:txBody>
          <a:bodyPr/>
          <a:lstStyle/>
          <a:p>
            <a:pPr eaLnBrk="1" hangingPunct="1"/>
            <a:r>
              <a:rPr lang="ja-JP" altLang="en-US" sz="1050" dirty="0">
                <a:latin typeface="+mj-ea"/>
                <a:ea typeface="+mj-ea"/>
              </a:rPr>
              <a:t>次は、チェイニングです。</a:t>
            </a:r>
          </a:p>
          <a:p>
            <a:pPr eaLnBrk="1" hangingPunct="1"/>
            <a:r>
              <a:rPr lang="ja-JP" altLang="en-US" sz="1050" dirty="0">
                <a:latin typeface="+mj-ea"/>
                <a:ea typeface="+mj-ea"/>
              </a:rPr>
              <a:t>これは、手元にある論文の参考文献を元に、次々に論文をたどっていく方法です。</a:t>
            </a:r>
          </a:p>
          <a:p>
            <a:pPr eaLnBrk="1" hangingPunct="1"/>
            <a:r>
              <a:rPr lang="ja-JP" altLang="en-US" sz="1050" dirty="0">
                <a:latin typeface="+mj-ea"/>
                <a:ea typeface="+mj-ea"/>
              </a:rPr>
              <a:t>論文が引用される、というのはその論文がすぐれているということですので、</a:t>
            </a:r>
          </a:p>
          <a:p>
            <a:pPr eaLnBrk="1" hangingPunct="1"/>
            <a:r>
              <a:rPr lang="ja-JP" altLang="en-US" sz="1050" dirty="0">
                <a:latin typeface="+mj-ea"/>
                <a:ea typeface="+mj-ea"/>
              </a:rPr>
              <a:t>チェイニングはすぐれた論文を効率的に探すことができます。</a:t>
            </a:r>
            <a:endParaRPr lang="en-US" altLang="ja-JP" sz="1050" dirty="0">
              <a:latin typeface="+mj-ea"/>
              <a:ea typeface="+mj-ea"/>
            </a:endParaRPr>
          </a:p>
          <a:p>
            <a:pPr eaLnBrk="1" hangingPunct="1"/>
            <a:r>
              <a:rPr lang="ja-JP" altLang="en-US" sz="1050" dirty="0">
                <a:latin typeface="+mj-ea"/>
                <a:ea typeface="+mj-ea"/>
              </a:rPr>
              <a:t>この方法は、最初の論文から始めて、どんどん古い論文を辿ります。</a:t>
            </a:r>
            <a:endParaRPr lang="en-US" altLang="ja-JP" sz="1050" dirty="0">
              <a:latin typeface="+mj-ea"/>
              <a:ea typeface="+mj-ea"/>
            </a:endParaRPr>
          </a:p>
          <a:p>
            <a:pPr eaLnBrk="1" hangingPunct="1"/>
            <a:r>
              <a:rPr lang="ja-JP" altLang="en-US" sz="1050" dirty="0">
                <a:latin typeface="+mj-ea"/>
                <a:ea typeface="+mj-ea"/>
              </a:rPr>
              <a:t>そこで、始めが肝心で、できるだけ新しい（そしてできるだけ良質な）論文から出発しなければなりません。</a:t>
            </a:r>
            <a:endParaRPr lang="en-US" altLang="ja-JP" sz="1050" dirty="0">
              <a:latin typeface="+mj-ea"/>
              <a:ea typeface="+mj-ea"/>
            </a:endParaRPr>
          </a:p>
          <a:p>
            <a:pPr eaLnBrk="1" hangingPunct="1"/>
            <a:r>
              <a:rPr lang="ja-JP" altLang="en-US" sz="1050" dirty="0">
                <a:latin typeface="+mj-ea"/>
                <a:ea typeface="+mj-ea"/>
              </a:rPr>
              <a:t>授業で紹介された文献、先生や先輩から教えてもらった文献から出発するのも良い方法だと思います。</a:t>
            </a:r>
          </a:p>
        </p:txBody>
      </p:sp>
      <p:sp>
        <p:nvSpPr>
          <p:cNvPr id="2" name="スライド番号プレースホルダー 1"/>
          <p:cNvSpPr>
            <a:spLocks noGrp="1"/>
          </p:cNvSpPr>
          <p:nvPr>
            <p:ph type="sldNum" sz="quarter" idx="10"/>
          </p:nvPr>
        </p:nvSpPr>
        <p:spPr/>
        <p:txBody>
          <a:bodyPr/>
          <a:lstStyle/>
          <a:p>
            <a:pPr>
              <a:defRPr/>
            </a:pPr>
            <a:fld id="{390BD542-1A55-4419-B910-F8AA27A05E69}" type="slidenum">
              <a:rPr lang="en-US" altLang="ja-JP" smtClean="0"/>
              <a:pPr>
                <a:defRPr/>
              </a:pPr>
              <a:t>11</a:t>
            </a:fld>
            <a:endParaRPr lang="en-US" altLang="ja-JP"/>
          </a:p>
        </p:txBody>
      </p:sp>
      <p:sp>
        <p:nvSpPr>
          <p:cNvPr id="3" name="日付プレースホルダー 2"/>
          <p:cNvSpPr>
            <a:spLocks noGrp="1"/>
          </p:cNvSpPr>
          <p:nvPr>
            <p:ph type="dt" idx="11"/>
          </p:nvPr>
        </p:nvSpPr>
        <p:spPr/>
        <p:txBody>
          <a:bodyPr/>
          <a:lstStyle/>
          <a:p>
            <a:pPr>
              <a:defRPr/>
            </a:pPr>
            <a:endParaRPr lang="en-US" altLang="ja-JP"/>
          </a:p>
        </p:txBody>
      </p:sp>
    </p:spTree>
    <p:extLst>
      <p:ext uri="{BB962C8B-B14F-4D97-AF65-F5344CB8AC3E}">
        <p14:creationId xmlns:p14="http://schemas.microsoft.com/office/powerpoint/2010/main" val="15131032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p:spPr>
        <p:txBody>
          <a:bodyPr/>
          <a:lstStyle/>
          <a:p>
            <a:pPr eaLnBrk="1" hangingPunct="1"/>
            <a:r>
              <a:rPr lang="ja-JP" altLang="en-US" sz="1050" dirty="0">
                <a:latin typeface="+mj-ea"/>
                <a:ea typeface="+mj-ea"/>
              </a:rPr>
              <a:t>論文の探し方の３つめの方法が、データベース検索です。</a:t>
            </a:r>
            <a:endParaRPr lang="en-US" altLang="ja-JP" sz="1050" dirty="0">
              <a:latin typeface="+mj-ea"/>
              <a:ea typeface="+mj-ea"/>
            </a:endParaRPr>
          </a:p>
          <a:p>
            <a:pPr eaLnBrk="1" hangingPunct="1"/>
            <a:endParaRPr lang="en-US" altLang="ja-JP" sz="1050" dirty="0">
              <a:latin typeface="+mj-ea"/>
              <a:ea typeface="+mj-ea"/>
            </a:endParaRPr>
          </a:p>
          <a:p>
            <a:pPr eaLnBrk="1" hangingPunct="1"/>
            <a:r>
              <a:rPr lang="ja-JP" altLang="en-US" sz="1050" dirty="0">
                <a:latin typeface="+mj-ea"/>
                <a:ea typeface="+mj-ea"/>
              </a:rPr>
              <a:t>論文検索に適したデータベースは有料のものも、無料のものもいろいろあります。</a:t>
            </a:r>
            <a:endParaRPr lang="en-US" altLang="ja-JP" sz="1050" dirty="0">
              <a:latin typeface="+mj-ea"/>
              <a:ea typeface="+mj-ea"/>
            </a:endParaRPr>
          </a:p>
          <a:p>
            <a:pPr eaLnBrk="1" hangingPunct="1"/>
            <a:r>
              <a:rPr lang="ja-JP" altLang="en-US" sz="1050" dirty="0">
                <a:latin typeface="+mj-ea"/>
                <a:ea typeface="+mj-ea"/>
              </a:rPr>
              <a:t>ここで、論文名・雑誌名・巻号・ページ数といった論文の情報や、著者名、関心のあるキーワードなどを使って論文を検索します。</a:t>
            </a:r>
            <a:endParaRPr lang="en-US" altLang="ja-JP" sz="1050" dirty="0">
              <a:latin typeface="+mj-ea"/>
              <a:ea typeface="+mj-ea"/>
            </a:endParaRPr>
          </a:p>
          <a:p>
            <a:pPr eaLnBrk="1" hangingPunct="1"/>
            <a:r>
              <a:rPr lang="ja-JP" altLang="en-US" sz="1050" dirty="0">
                <a:latin typeface="+mj-ea"/>
                <a:ea typeface="+mj-ea"/>
              </a:rPr>
              <a:t>あいまいな論文の情報しか持っていないときに、その論文がどの雑誌のどのページに載っているかを確認することもできます。</a:t>
            </a:r>
            <a:endParaRPr lang="en-US" altLang="ja-JP" sz="1050" dirty="0">
              <a:latin typeface="+mj-ea"/>
              <a:ea typeface="+mj-ea"/>
            </a:endParaRPr>
          </a:p>
          <a:p>
            <a:pPr eaLnBrk="1" hangingPunct="1"/>
            <a:r>
              <a:rPr lang="ja-JP" altLang="en-US" sz="1050" dirty="0">
                <a:latin typeface="+mj-ea"/>
                <a:ea typeface="+mj-ea"/>
              </a:rPr>
              <a:t>また、検索結果に表示されるアイコンやリンクから、本文ファイルを入手できることもあります。</a:t>
            </a:r>
            <a:endParaRPr lang="en-US" altLang="ja-JP" sz="1050" dirty="0">
              <a:latin typeface="+mj-ea"/>
              <a:ea typeface="+mj-ea"/>
            </a:endParaRPr>
          </a:p>
        </p:txBody>
      </p:sp>
      <p:sp>
        <p:nvSpPr>
          <p:cNvPr id="2" name="スライド番号プレースホルダー 1"/>
          <p:cNvSpPr>
            <a:spLocks noGrp="1"/>
          </p:cNvSpPr>
          <p:nvPr>
            <p:ph type="sldNum" sz="quarter" idx="10"/>
          </p:nvPr>
        </p:nvSpPr>
        <p:spPr/>
        <p:txBody>
          <a:bodyPr/>
          <a:lstStyle/>
          <a:p>
            <a:pPr>
              <a:defRPr/>
            </a:pPr>
            <a:fld id="{390BD542-1A55-4419-B910-F8AA27A05E69}" type="slidenum">
              <a:rPr lang="en-US" altLang="ja-JP" smtClean="0"/>
              <a:pPr>
                <a:defRPr/>
              </a:pPr>
              <a:t>12</a:t>
            </a:fld>
            <a:endParaRPr lang="en-US" altLang="ja-JP"/>
          </a:p>
        </p:txBody>
      </p:sp>
      <p:sp>
        <p:nvSpPr>
          <p:cNvPr id="3" name="日付プレースホルダー 2"/>
          <p:cNvSpPr>
            <a:spLocks noGrp="1"/>
          </p:cNvSpPr>
          <p:nvPr>
            <p:ph type="dt" idx="11"/>
          </p:nvPr>
        </p:nvSpPr>
        <p:spPr/>
        <p:txBody>
          <a:bodyPr/>
          <a:lstStyle/>
          <a:p>
            <a:pPr>
              <a:defRPr/>
            </a:pPr>
            <a:endParaRPr lang="en-US" altLang="ja-JP"/>
          </a:p>
        </p:txBody>
      </p:sp>
    </p:spTree>
    <p:extLst>
      <p:ext uri="{BB962C8B-B14F-4D97-AF65-F5344CB8AC3E}">
        <p14:creationId xmlns:p14="http://schemas.microsoft.com/office/powerpoint/2010/main" val="18137920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050" dirty="0"/>
              <a:t>岐阜大学で使えるデータベースは、図書館の</a:t>
            </a:r>
            <a:r>
              <a:rPr kumimoji="1" lang="en-US" altLang="ja-JP" sz="1050" dirty="0"/>
              <a:t>Web</a:t>
            </a:r>
            <a:r>
              <a:rPr kumimoji="1" lang="ja-JP" altLang="en-US" sz="1050" dirty="0"/>
              <a:t>サイトからアクセスできます。</a:t>
            </a:r>
            <a:endParaRPr kumimoji="1" lang="en-US" altLang="ja-JP" sz="1050" dirty="0"/>
          </a:p>
          <a:p>
            <a:pPr algn="l" eaLnBrk="1" hangingPunct="1">
              <a:spcBef>
                <a:spcPct val="20000"/>
              </a:spcBef>
              <a:buClr>
                <a:schemeClr val="bg2"/>
              </a:buClr>
              <a:buSzPct val="75000"/>
              <a:buFont typeface="Wingdings" pitchFamily="2" charset="2"/>
              <a:buNone/>
            </a:pPr>
            <a:r>
              <a:rPr lang="ja-JP" altLang="en-US" sz="1050" dirty="0"/>
              <a:t>この中で英語論文の検索であれば</a:t>
            </a:r>
            <a:r>
              <a:rPr lang="en-US" altLang="ja-JP" sz="1050" dirty="0"/>
              <a:t>Scopus,</a:t>
            </a:r>
            <a:r>
              <a:rPr lang="ja-JP" altLang="en-US" sz="1050" dirty="0"/>
              <a:t>　</a:t>
            </a:r>
            <a:r>
              <a:rPr lang="en-US" altLang="ja-JP" sz="1050" dirty="0" err="1"/>
              <a:t>MathSciNet</a:t>
            </a:r>
            <a:r>
              <a:rPr lang="en-US" altLang="ja-JP" sz="1050" dirty="0"/>
              <a:t>,</a:t>
            </a:r>
            <a:r>
              <a:rPr lang="ja-JP" altLang="en-US" sz="1050" dirty="0"/>
              <a:t>　</a:t>
            </a:r>
            <a:r>
              <a:rPr lang="en-US" altLang="ja-JP" sz="1050" dirty="0" err="1"/>
              <a:t>SciFinder</a:t>
            </a:r>
            <a:r>
              <a:rPr lang="en-US" altLang="ja-JP" sz="1050" dirty="0"/>
              <a:t> </a:t>
            </a:r>
            <a:r>
              <a:rPr lang="en-US" altLang="ja-JP" sz="1050" strike="sngStrike" dirty="0"/>
              <a:t>Scholar</a:t>
            </a:r>
            <a:r>
              <a:rPr lang="ja-JP" altLang="en-US" sz="1050" dirty="0"/>
              <a:t>が使えます。</a:t>
            </a:r>
            <a:endParaRPr lang="en-US" altLang="ja-JP" sz="1050" dirty="0"/>
          </a:p>
          <a:p>
            <a:pPr algn="l" eaLnBrk="1" hangingPunct="1">
              <a:spcBef>
                <a:spcPct val="20000"/>
              </a:spcBef>
              <a:buClr>
                <a:schemeClr val="bg2"/>
              </a:buClr>
              <a:buSzPct val="75000"/>
              <a:buFont typeface="Wingdings" pitchFamily="2" charset="2"/>
              <a:buNone/>
            </a:pPr>
            <a:r>
              <a:rPr lang="ja-JP" altLang="en-US" sz="1050" dirty="0"/>
              <a:t>公開されていて自由に使えるものでは</a:t>
            </a:r>
            <a:r>
              <a:rPr lang="en-US" altLang="ja-JP" sz="1050" dirty="0"/>
              <a:t>Google Scholar</a:t>
            </a:r>
            <a:r>
              <a:rPr lang="ja-JP" altLang="en-US" sz="1050" dirty="0"/>
              <a:t>や</a:t>
            </a:r>
            <a:r>
              <a:rPr lang="en-US" altLang="ja-JP" sz="1050" dirty="0"/>
              <a:t>PubMed</a:t>
            </a:r>
            <a:r>
              <a:rPr lang="ja-JP" altLang="en-US" sz="1050" dirty="0"/>
              <a:t>などがあります。</a:t>
            </a:r>
            <a:endParaRPr kumimoji="1" lang="ja-JP" altLang="en-US" sz="1050" dirty="0"/>
          </a:p>
        </p:txBody>
      </p:sp>
      <p:sp>
        <p:nvSpPr>
          <p:cNvPr id="4" name="スライド番号プレースホルダー 3"/>
          <p:cNvSpPr>
            <a:spLocks noGrp="1"/>
          </p:cNvSpPr>
          <p:nvPr>
            <p:ph type="sldNum" sz="quarter" idx="10"/>
          </p:nvPr>
        </p:nvSpPr>
        <p:spPr/>
        <p:txBody>
          <a:bodyPr/>
          <a:lstStyle/>
          <a:p>
            <a:pPr>
              <a:defRPr/>
            </a:pPr>
            <a:fld id="{390BD542-1A55-4419-B910-F8AA27A05E69}" type="slidenum">
              <a:rPr lang="en-US" altLang="ja-JP" smtClean="0"/>
              <a:pPr>
                <a:defRPr/>
              </a:pPr>
              <a:t>13</a:t>
            </a:fld>
            <a:endParaRPr lang="en-US" altLang="ja-JP"/>
          </a:p>
        </p:txBody>
      </p:sp>
      <p:sp>
        <p:nvSpPr>
          <p:cNvPr id="5" name="日付プレースホルダー 4"/>
          <p:cNvSpPr>
            <a:spLocks noGrp="1"/>
          </p:cNvSpPr>
          <p:nvPr>
            <p:ph type="dt" idx="11"/>
          </p:nvPr>
        </p:nvSpPr>
        <p:spPr/>
        <p:txBody>
          <a:bodyPr/>
          <a:lstStyle/>
          <a:p>
            <a:pPr>
              <a:defRPr/>
            </a:pPr>
            <a:endParaRPr lang="en-US" altLang="ja-JP"/>
          </a:p>
        </p:txBody>
      </p:sp>
    </p:spTree>
    <p:extLst>
      <p:ext uri="{BB962C8B-B14F-4D97-AF65-F5344CB8AC3E}">
        <p14:creationId xmlns:p14="http://schemas.microsoft.com/office/powerpoint/2010/main" val="11129719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p:spPr>
        <p:txBody>
          <a:bodyPr/>
          <a:lstStyle/>
          <a:p>
            <a:pPr eaLnBrk="1" hangingPunct="1"/>
            <a:r>
              <a:rPr lang="ja-JP" altLang="en-US" sz="1050" dirty="0">
                <a:latin typeface="+mj-ea"/>
                <a:ea typeface="+mj-ea"/>
              </a:rPr>
              <a:t>この中で、今日は英語論文検索用のデータベースとして、</a:t>
            </a:r>
            <a:r>
              <a:rPr lang="en-US" altLang="ja-JP" sz="1050" dirty="0">
                <a:latin typeface="+mj-ea"/>
                <a:ea typeface="+mj-ea"/>
              </a:rPr>
              <a:t>Scopus</a:t>
            </a:r>
            <a:r>
              <a:rPr lang="ja-JP" altLang="en-US" sz="1050" dirty="0">
                <a:latin typeface="+mj-ea"/>
                <a:ea typeface="+mj-ea"/>
              </a:rPr>
              <a:t>をご紹介します。</a:t>
            </a:r>
            <a:endParaRPr lang="en-US" altLang="ja-JP" sz="1050" dirty="0">
              <a:latin typeface="+mj-ea"/>
              <a:ea typeface="+mj-ea"/>
            </a:endParaRPr>
          </a:p>
          <a:p>
            <a:pPr eaLnBrk="1" hangingPunct="1"/>
            <a:r>
              <a:rPr lang="en-US" altLang="ja-JP" sz="1050" dirty="0">
                <a:latin typeface="+mj-ea"/>
                <a:ea typeface="+mj-ea"/>
              </a:rPr>
              <a:t>Scopus</a:t>
            </a:r>
            <a:r>
              <a:rPr lang="ja-JP" altLang="en-US" sz="1050" dirty="0">
                <a:latin typeface="+mj-ea"/>
                <a:ea typeface="+mj-ea"/>
              </a:rPr>
              <a:t>は、科学・技術・医学・社会科学・人文科学など各分野の主要な雑誌のデータを広く収録しています。</a:t>
            </a:r>
          </a:p>
          <a:p>
            <a:pPr eaLnBrk="1" hangingPunct="1"/>
            <a:r>
              <a:rPr lang="ja-JP" altLang="en-US" sz="1050" dirty="0">
                <a:latin typeface="+mj-ea"/>
                <a:ea typeface="+mj-ea"/>
              </a:rPr>
              <a:t>論文によっては、本文にリンクしています。</a:t>
            </a:r>
          </a:p>
        </p:txBody>
      </p:sp>
      <p:sp>
        <p:nvSpPr>
          <p:cNvPr id="2" name="スライド番号プレースホルダー 1"/>
          <p:cNvSpPr>
            <a:spLocks noGrp="1"/>
          </p:cNvSpPr>
          <p:nvPr>
            <p:ph type="sldNum" sz="quarter" idx="10"/>
          </p:nvPr>
        </p:nvSpPr>
        <p:spPr/>
        <p:txBody>
          <a:bodyPr/>
          <a:lstStyle/>
          <a:p>
            <a:pPr>
              <a:defRPr/>
            </a:pPr>
            <a:fld id="{390BD542-1A55-4419-B910-F8AA27A05E69}" type="slidenum">
              <a:rPr lang="en-US" altLang="ja-JP" smtClean="0"/>
              <a:pPr>
                <a:defRPr/>
              </a:pPr>
              <a:t>14</a:t>
            </a:fld>
            <a:endParaRPr lang="en-US" altLang="ja-JP"/>
          </a:p>
        </p:txBody>
      </p:sp>
      <p:sp>
        <p:nvSpPr>
          <p:cNvPr id="3" name="日付プレースホルダー 2"/>
          <p:cNvSpPr>
            <a:spLocks noGrp="1"/>
          </p:cNvSpPr>
          <p:nvPr>
            <p:ph type="dt" idx="11"/>
          </p:nvPr>
        </p:nvSpPr>
        <p:spPr/>
        <p:txBody>
          <a:bodyPr/>
          <a:lstStyle/>
          <a:p>
            <a:pPr>
              <a:defRPr/>
            </a:pPr>
            <a:endParaRPr lang="en-US" altLang="ja-JP"/>
          </a:p>
        </p:txBody>
      </p:sp>
    </p:spTree>
    <p:extLst>
      <p:ext uri="{BB962C8B-B14F-4D97-AF65-F5344CB8AC3E}">
        <p14:creationId xmlns:p14="http://schemas.microsoft.com/office/powerpoint/2010/main" val="32140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p:spPr>
        <p:txBody>
          <a:bodyPr/>
          <a:lstStyle/>
          <a:p>
            <a:pPr eaLnBrk="1" hangingPunct="1"/>
            <a:r>
              <a:rPr lang="en-US" altLang="ja-JP" sz="1050" dirty="0">
                <a:latin typeface="+mj-ea"/>
                <a:ea typeface="+mj-ea"/>
              </a:rPr>
              <a:t>Scopus</a:t>
            </a:r>
            <a:r>
              <a:rPr lang="ja-JP" altLang="en-US" sz="1050" dirty="0">
                <a:latin typeface="+mj-ea"/>
                <a:ea typeface="+mj-ea"/>
              </a:rPr>
              <a:t>にアクセスする場合、岐阜大学図書館の</a:t>
            </a:r>
            <a:r>
              <a:rPr lang="en-US" altLang="ja-JP" sz="1050" dirty="0">
                <a:latin typeface="+mj-ea"/>
                <a:ea typeface="+mj-ea"/>
              </a:rPr>
              <a:t>Web</a:t>
            </a:r>
            <a:r>
              <a:rPr lang="ja-JP" altLang="en-US" sz="1050" dirty="0">
                <a:latin typeface="+mj-ea"/>
                <a:ea typeface="+mj-ea"/>
              </a:rPr>
              <a:t>サイトから見ることができます。</a:t>
            </a:r>
          </a:p>
          <a:p>
            <a:pPr eaLnBrk="1" hangingPunct="1"/>
            <a:r>
              <a:rPr lang="ja-JP" altLang="en-US" sz="1050" dirty="0">
                <a:latin typeface="+mj-ea"/>
                <a:ea typeface="+mj-ea"/>
              </a:rPr>
              <a:t>トップページにあるクイックサーチのデータベースのタブからアクセスできます。</a:t>
            </a:r>
          </a:p>
        </p:txBody>
      </p:sp>
      <p:sp>
        <p:nvSpPr>
          <p:cNvPr id="2" name="スライド番号プレースホルダー 1"/>
          <p:cNvSpPr>
            <a:spLocks noGrp="1"/>
          </p:cNvSpPr>
          <p:nvPr>
            <p:ph type="sldNum" sz="quarter" idx="10"/>
          </p:nvPr>
        </p:nvSpPr>
        <p:spPr/>
        <p:txBody>
          <a:bodyPr/>
          <a:lstStyle/>
          <a:p>
            <a:pPr>
              <a:defRPr/>
            </a:pPr>
            <a:fld id="{390BD542-1A55-4419-B910-F8AA27A05E69}" type="slidenum">
              <a:rPr lang="en-US" altLang="ja-JP" smtClean="0"/>
              <a:pPr>
                <a:defRPr/>
              </a:pPr>
              <a:t>15</a:t>
            </a:fld>
            <a:endParaRPr lang="en-US" altLang="ja-JP"/>
          </a:p>
        </p:txBody>
      </p:sp>
      <p:sp>
        <p:nvSpPr>
          <p:cNvPr id="3" name="日付プレースホルダー 2"/>
          <p:cNvSpPr>
            <a:spLocks noGrp="1"/>
          </p:cNvSpPr>
          <p:nvPr>
            <p:ph type="dt" idx="11"/>
          </p:nvPr>
        </p:nvSpPr>
        <p:spPr/>
        <p:txBody>
          <a:bodyPr/>
          <a:lstStyle/>
          <a:p>
            <a:pPr>
              <a:defRPr/>
            </a:pPr>
            <a:endParaRPr lang="en-US" altLang="ja-JP"/>
          </a:p>
        </p:txBody>
      </p:sp>
    </p:spTree>
    <p:extLst>
      <p:ext uri="{BB962C8B-B14F-4D97-AF65-F5344CB8AC3E}">
        <p14:creationId xmlns:p14="http://schemas.microsoft.com/office/powerpoint/2010/main" val="34575609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p:spPr>
        <p:txBody>
          <a:bodyPr/>
          <a:lstStyle/>
          <a:p>
            <a:pPr eaLnBrk="1" hangingPunct="1"/>
            <a:r>
              <a:rPr lang="ja-JP" altLang="en-US" sz="1050" dirty="0">
                <a:latin typeface="+mn-ea"/>
                <a:ea typeface="+mn-ea"/>
              </a:rPr>
              <a:t>では、</a:t>
            </a:r>
            <a:r>
              <a:rPr lang="en-US" altLang="ja-JP" sz="1050" dirty="0">
                <a:latin typeface="+mn-ea"/>
                <a:ea typeface="+mn-ea"/>
              </a:rPr>
              <a:t>Scopus</a:t>
            </a:r>
            <a:r>
              <a:rPr lang="ja-JP" altLang="en-US" sz="1050" dirty="0">
                <a:latin typeface="+mn-ea"/>
                <a:ea typeface="+mn-ea"/>
              </a:rPr>
              <a:t>の検索の流れについて説明していきます。</a:t>
            </a:r>
            <a:endParaRPr lang="en-US" altLang="ja-JP" sz="1050" dirty="0">
              <a:latin typeface="+mn-ea"/>
              <a:ea typeface="+mn-ea"/>
            </a:endParaRPr>
          </a:p>
          <a:p>
            <a:pPr eaLnBrk="1" hangingPunct="1"/>
            <a:r>
              <a:rPr lang="ja-JP" altLang="en-US" sz="1050" dirty="0">
                <a:latin typeface="+mn-ea"/>
                <a:ea typeface="+mn-ea"/>
              </a:rPr>
              <a:t>検索語を入れる入力ボックスにご自分の興味がある事柄についてのキーワードや、論文タイトルなどを入れて検索します。</a:t>
            </a:r>
            <a:endParaRPr lang="en-US" altLang="ja-JP" sz="1050" dirty="0">
              <a:latin typeface="+mn-ea"/>
              <a:ea typeface="+mn-ea"/>
            </a:endParaRPr>
          </a:p>
          <a:p>
            <a:pPr eaLnBrk="1" hangingPunct="1"/>
            <a:r>
              <a:rPr lang="ja-JP" altLang="en-US" sz="1050" dirty="0">
                <a:latin typeface="+mn-ea"/>
                <a:ea typeface="+mn-ea"/>
              </a:rPr>
              <a:t>文献検索の「検索語」という入力ボックスで著者名を使って検索するときは、著者の苗字、コンマ、イニシャルの形で検索しましょう。</a:t>
            </a:r>
          </a:p>
          <a:p>
            <a:pPr eaLnBrk="1" hangingPunct="1"/>
            <a:r>
              <a:rPr lang="ja-JP" altLang="en-US" sz="1050" dirty="0">
                <a:latin typeface="+mn-ea"/>
                <a:ea typeface="+mn-ea"/>
              </a:rPr>
              <a:t>キーワードの詳しい指定方法はヘルプで確認することができます。</a:t>
            </a:r>
            <a:endParaRPr lang="en-US" altLang="ja-JP" sz="1050" dirty="0">
              <a:latin typeface="+mn-ea"/>
              <a:ea typeface="+mn-ea"/>
            </a:endParaRPr>
          </a:p>
          <a:p>
            <a:pPr eaLnBrk="1" hangingPunct="1"/>
            <a:r>
              <a:rPr lang="ja-JP" altLang="en-US" sz="1050" dirty="0">
                <a:latin typeface="+mn-ea"/>
                <a:ea typeface="+mn-ea"/>
              </a:rPr>
              <a:t>今日は、</a:t>
            </a:r>
            <a:r>
              <a:rPr lang="en-US" altLang="ja-JP" sz="1050" dirty="0">
                <a:latin typeface="+mn-ea"/>
                <a:ea typeface="+mn-ea"/>
              </a:rPr>
              <a:t>AND</a:t>
            </a:r>
            <a:r>
              <a:rPr lang="ja-JP" altLang="en-US" sz="1050" dirty="0">
                <a:latin typeface="+mn-ea"/>
                <a:ea typeface="+mn-ea"/>
              </a:rPr>
              <a:t>検索や</a:t>
            </a:r>
            <a:r>
              <a:rPr lang="en-US" altLang="ja-JP" sz="1050" dirty="0">
                <a:latin typeface="+mn-ea"/>
                <a:ea typeface="+mn-ea"/>
              </a:rPr>
              <a:t>OR</a:t>
            </a:r>
            <a:r>
              <a:rPr lang="ja-JP" altLang="en-US" sz="1050" dirty="0">
                <a:latin typeface="+mn-ea"/>
                <a:ea typeface="+mn-ea"/>
              </a:rPr>
              <a:t>検索など、すぐに使える検索方法をいくつかご紹介します。</a:t>
            </a:r>
            <a:endParaRPr lang="en-US" altLang="ja-JP" sz="1050" dirty="0">
              <a:latin typeface="+mn-ea"/>
              <a:ea typeface="+mn-ea"/>
            </a:endParaRPr>
          </a:p>
          <a:p>
            <a:pPr eaLnBrk="1" hangingPunct="1"/>
            <a:endParaRPr lang="en-US" altLang="ja-JP" sz="1050" dirty="0">
              <a:latin typeface="+mn-ea"/>
              <a:ea typeface="+mn-ea"/>
            </a:endParaRPr>
          </a:p>
          <a:p>
            <a:pPr eaLnBrk="1" hangingPunct="1"/>
            <a:endParaRPr lang="ja-JP" altLang="en-US" sz="1050" dirty="0">
              <a:latin typeface="+mn-ea"/>
              <a:ea typeface="+mn-ea"/>
            </a:endParaRPr>
          </a:p>
        </p:txBody>
      </p:sp>
      <p:sp>
        <p:nvSpPr>
          <p:cNvPr id="2" name="スライド番号プレースホルダー 1"/>
          <p:cNvSpPr>
            <a:spLocks noGrp="1"/>
          </p:cNvSpPr>
          <p:nvPr>
            <p:ph type="sldNum" sz="quarter" idx="10"/>
          </p:nvPr>
        </p:nvSpPr>
        <p:spPr/>
        <p:txBody>
          <a:bodyPr/>
          <a:lstStyle/>
          <a:p>
            <a:pPr>
              <a:defRPr/>
            </a:pPr>
            <a:fld id="{390BD542-1A55-4419-B910-F8AA27A05E69}" type="slidenum">
              <a:rPr lang="en-US" altLang="ja-JP" smtClean="0"/>
              <a:pPr>
                <a:defRPr/>
              </a:pPr>
              <a:t>16</a:t>
            </a:fld>
            <a:endParaRPr lang="en-US" altLang="ja-JP"/>
          </a:p>
        </p:txBody>
      </p:sp>
      <p:sp>
        <p:nvSpPr>
          <p:cNvPr id="3" name="日付プレースホルダー 2"/>
          <p:cNvSpPr>
            <a:spLocks noGrp="1"/>
          </p:cNvSpPr>
          <p:nvPr>
            <p:ph type="dt" idx="11"/>
          </p:nvPr>
        </p:nvSpPr>
        <p:spPr/>
        <p:txBody>
          <a:bodyPr/>
          <a:lstStyle/>
          <a:p>
            <a:pPr>
              <a:defRPr/>
            </a:pPr>
            <a:endParaRPr lang="en-US" altLang="ja-JP"/>
          </a:p>
        </p:txBody>
      </p:sp>
    </p:spTree>
    <p:extLst>
      <p:ext uri="{BB962C8B-B14F-4D97-AF65-F5344CB8AC3E}">
        <p14:creationId xmlns:p14="http://schemas.microsoft.com/office/powerpoint/2010/main" val="32563319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r>
              <a:rPr lang="ja-JP" altLang="en-US" sz="1050" dirty="0">
                <a:latin typeface="+mj-ea"/>
                <a:ea typeface="+mj-ea"/>
              </a:rPr>
              <a:t>論文を検索する時はキーワードが大事になってきます。</a:t>
            </a:r>
          </a:p>
          <a:p>
            <a:pPr eaLnBrk="1" hangingPunct="1"/>
            <a:r>
              <a:rPr lang="ja-JP" altLang="en-US" sz="1050" dirty="0">
                <a:latin typeface="+mj-ea"/>
                <a:ea typeface="+mj-ea"/>
              </a:rPr>
              <a:t>キーワードの使い方を間違えると、大量にヒットしすぎてしまったり、あるいは逆に全然ヒットしない、ということも起こったりします。</a:t>
            </a:r>
            <a:endParaRPr lang="en-US" altLang="ja-JP" sz="1050" dirty="0">
              <a:latin typeface="+mj-ea"/>
              <a:ea typeface="+mj-ea"/>
            </a:endParaRPr>
          </a:p>
          <a:p>
            <a:pPr eaLnBrk="1" hangingPunct="1"/>
            <a:r>
              <a:rPr lang="ja-JP" altLang="en-US" sz="1050" dirty="0">
                <a:latin typeface="+mj-ea"/>
                <a:ea typeface="+mj-ea"/>
              </a:rPr>
              <a:t>大量にヒットしすぎてしまうときは「</a:t>
            </a:r>
            <a:r>
              <a:rPr lang="en-US" altLang="ja-JP" sz="1050" dirty="0">
                <a:latin typeface="+mj-ea"/>
                <a:ea typeface="+mj-ea"/>
              </a:rPr>
              <a:t>AND</a:t>
            </a:r>
            <a:r>
              <a:rPr lang="ja-JP" altLang="en-US" sz="1050" dirty="0">
                <a:latin typeface="+mj-ea"/>
                <a:ea typeface="+mj-ea"/>
              </a:rPr>
              <a:t>検索」や「</a:t>
            </a:r>
            <a:r>
              <a:rPr lang="en-US" altLang="ja-JP" sz="1050" dirty="0">
                <a:latin typeface="+mj-ea"/>
                <a:ea typeface="+mj-ea"/>
              </a:rPr>
              <a:t>NOT</a:t>
            </a:r>
            <a:r>
              <a:rPr lang="ja-JP" altLang="en-US" sz="1050" dirty="0">
                <a:latin typeface="+mj-ea"/>
                <a:ea typeface="+mj-ea"/>
              </a:rPr>
              <a:t>検索」をしてみると、ヒット数を減らすことができます。</a:t>
            </a:r>
            <a:endParaRPr lang="en-US" altLang="ja-JP" sz="1050" dirty="0">
              <a:latin typeface="+mj-ea"/>
              <a:ea typeface="+mj-ea"/>
            </a:endParaRPr>
          </a:p>
        </p:txBody>
      </p:sp>
      <p:sp>
        <p:nvSpPr>
          <p:cNvPr id="2" name="スライド番号プレースホルダー 1"/>
          <p:cNvSpPr>
            <a:spLocks noGrp="1"/>
          </p:cNvSpPr>
          <p:nvPr>
            <p:ph type="sldNum" sz="quarter" idx="10"/>
          </p:nvPr>
        </p:nvSpPr>
        <p:spPr/>
        <p:txBody>
          <a:bodyPr/>
          <a:lstStyle/>
          <a:p>
            <a:pPr>
              <a:defRPr/>
            </a:pPr>
            <a:fld id="{390BD542-1A55-4419-B910-F8AA27A05E69}" type="slidenum">
              <a:rPr lang="en-US" altLang="ja-JP" smtClean="0"/>
              <a:pPr>
                <a:defRPr/>
              </a:pPr>
              <a:t>17</a:t>
            </a:fld>
            <a:endParaRPr lang="en-US" altLang="ja-JP"/>
          </a:p>
        </p:txBody>
      </p:sp>
      <p:sp>
        <p:nvSpPr>
          <p:cNvPr id="3" name="日付プレースホルダー 2"/>
          <p:cNvSpPr>
            <a:spLocks noGrp="1"/>
          </p:cNvSpPr>
          <p:nvPr>
            <p:ph type="dt" idx="11"/>
          </p:nvPr>
        </p:nvSpPr>
        <p:spPr/>
        <p:txBody>
          <a:bodyPr/>
          <a:lstStyle/>
          <a:p>
            <a:pPr>
              <a:defRPr/>
            </a:pPr>
            <a:endParaRPr lang="en-US" altLang="ja-JP"/>
          </a:p>
        </p:txBody>
      </p:sp>
    </p:spTree>
    <p:extLst>
      <p:ext uri="{BB962C8B-B14F-4D97-AF65-F5344CB8AC3E}">
        <p14:creationId xmlns:p14="http://schemas.microsoft.com/office/powerpoint/2010/main" val="42417665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r>
              <a:rPr lang="ja-JP" altLang="en-US" sz="1050" dirty="0">
                <a:latin typeface="+mn-ea"/>
                <a:ea typeface="+mn-ea"/>
              </a:rPr>
              <a:t>先ほどと逆で全然ヒットしない場合は、「</a:t>
            </a:r>
            <a:r>
              <a:rPr lang="en-US" altLang="ja-JP" sz="1050" dirty="0">
                <a:latin typeface="+mn-ea"/>
                <a:ea typeface="+mn-ea"/>
              </a:rPr>
              <a:t>OR</a:t>
            </a:r>
            <a:r>
              <a:rPr lang="ja-JP" altLang="en-US" sz="1050" dirty="0">
                <a:latin typeface="+mn-ea"/>
                <a:ea typeface="+mn-ea"/>
              </a:rPr>
              <a:t>検索」をしてみましょう。同義語や上位語を使うことでヒット数が増えると思います。</a:t>
            </a:r>
            <a:endParaRPr lang="en-US" altLang="ja-JP" sz="1050" dirty="0">
              <a:latin typeface="+mn-ea"/>
              <a:ea typeface="+mn-ea"/>
            </a:endParaRPr>
          </a:p>
        </p:txBody>
      </p:sp>
      <p:sp>
        <p:nvSpPr>
          <p:cNvPr id="2" name="スライド番号プレースホルダー 1"/>
          <p:cNvSpPr>
            <a:spLocks noGrp="1"/>
          </p:cNvSpPr>
          <p:nvPr>
            <p:ph type="sldNum" sz="quarter" idx="10"/>
          </p:nvPr>
        </p:nvSpPr>
        <p:spPr/>
        <p:txBody>
          <a:bodyPr/>
          <a:lstStyle/>
          <a:p>
            <a:pPr>
              <a:defRPr/>
            </a:pPr>
            <a:fld id="{390BD542-1A55-4419-B910-F8AA27A05E69}" type="slidenum">
              <a:rPr lang="en-US" altLang="ja-JP" smtClean="0"/>
              <a:pPr>
                <a:defRPr/>
              </a:pPr>
              <a:t>18</a:t>
            </a:fld>
            <a:endParaRPr lang="en-US" altLang="ja-JP"/>
          </a:p>
        </p:txBody>
      </p:sp>
      <p:sp>
        <p:nvSpPr>
          <p:cNvPr id="3" name="日付プレースホルダー 2"/>
          <p:cNvSpPr>
            <a:spLocks noGrp="1"/>
          </p:cNvSpPr>
          <p:nvPr>
            <p:ph type="dt" idx="11"/>
          </p:nvPr>
        </p:nvSpPr>
        <p:spPr/>
        <p:txBody>
          <a:bodyPr/>
          <a:lstStyle/>
          <a:p>
            <a:pPr>
              <a:defRPr/>
            </a:pPr>
            <a:endParaRPr lang="en-US" altLang="ja-JP"/>
          </a:p>
        </p:txBody>
      </p:sp>
    </p:spTree>
    <p:extLst>
      <p:ext uri="{BB962C8B-B14F-4D97-AF65-F5344CB8AC3E}">
        <p14:creationId xmlns:p14="http://schemas.microsoft.com/office/powerpoint/2010/main" val="10992073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p:spPr>
        <p:txBody>
          <a:bodyPr/>
          <a:lstStyle/>
          <a:p>
            <a:pPr eaLnBrk="1" hangingPunct="1"/>
            <a:r>
              <a:rPr lang="ja-JP" altLang="en-US" sz="1050" dirty="0">
                <a:latin typeface="+mn-ea"/>
                <a:ea typeface="+mn-ea"/>
              </a:rPr>
              <a:t>また、</a:t>
            </a:r>
            <a:r>
              <a:rPr lang="en-US" altLang="ja-JP" sz="1050" dirty="0">
                <a:latin typeface="+mn-ea"/>
                <a:ea typeface="+mn-ea"/>
              </a:rPr>
              <a:t>Scopus</a:t>
            </a:r>
            <a:r>
              <a:rPr lang="ja-JP" altLang="en-US" sz="1050" dirty="0">
                <a:latin typeface="+mn-ea"/>
                <a:ea typeface="+mn-ea"/>
              </a:rPr>
              <a:t>の検索の際にすぐ使えるヒントをご紹介します。</a:t>
            </a:r>
            <a:endParaRPr lang="en-US" altLang="ja-JP" sz="1050" dirty="0">
              <a:latin typeface="+mn-ea"/>
              <a:ea typeface="+mn-ea"/>
            </a:endParaRPr>
          </a:p>
          <a:p>
            <a:pPr eaLnBrk="1" hangingPunct="1"/>
            <a:endParaRPr lang="en-US" altLang="ja-JP" sz="1050" dirty="0">
              <a:latin typeface="+mn-ea"/>
              <a:ea typeface="+mn-ea"/>
            </a:endParaRPr>
          </a:p>
          <a:p>
            <a:pPr algn="l" eaLnBrk="1" hangingPunct="1">
              <a:spcBef>
                <a:spcPct val="50000"/>
              </a:spcBef>
            </a:pPr>
            <a:r>
              <a:rPr lang="ja-JP" altLang="en-US" sz="1050" dirty="0"/>
              <a:t>・大文字・小文字は区別しない。</a:t>
            </a:r>
            <a:endParaRPr lang="en-US" altLang="ja-JP" sz="1050" dirty="0"/>
          </a:p>
          <a:p>
            <a:pPr algn="l" eaLnBrk="1" hangingPunct="1">
              <a:spcBef>
                <a:spcPct val="50000"/>
              </a:spcBef>
            </a:pPr>
            <a:r>
              <a:rPr lang="ja-JP" altLang="en-US" sz="1050" dirty="0"/>
              <a:t>・単数形を入力すると複数形や所有格も検索する。（例外あり）</a:t>
            </a:r>
            <a:endParaRPr lang="en-US" altLang="ja-JP" sz="1050" dirty="0"/>
          </a:p>
          <a:p>
            <a:pPr algn="l" eaLnBrk="1" hangingPunct="1">
              <a:spcBef>
                <a:spcPct val="50000"/>
              </a:spcBef>
            </a:pPr>
            <a:r>
              <a:rPr lang="ja-JP" altLang="en-US" sz="1050" dirty="0"/>
              <a:t>・米国のつづり、英国のつづりはどちらか片方で両方を検索（例外あり）</a:t>
            </a:r>
            <a:endParaRPr lang="en-US" altLang="ja-JP" sz="1050" dirty="0"/>
          </a:p>
          <a:p>
            <a:pPr eaLnBrk="1" hangingPunct="1"/>
            <a:endParaRPr lang="en-US" altLang="ja-JP" sz="1050" dirty="0">
              <a:latin typeface="+mn-ea"/>
              <a:ea typeface="+mn-ea"/>
            </a:endParaRPr>
          </a:p>
          <a:p>
            <a:pPr algn="l" eaLnBrk="1" hangingPunct="1">
              <a:spcBef>
                <a:spcPct val="50000"/>
              </a:spcBef>
            </a:pPr>
            <a:r>
              <a:rPr lang="en-US" altLang="ja-JP" sz="1050" dirty="0"/>
              <a:t>【</a:t>
            </a:r>
            <a:r>
              <a:rPr lang="ja-JP" altLang="en-US" sz="1050" dirty="0"/>
              <a:t>ワイルドカード</a:t>
            </a:r>
            <a:r>
              <a:rPr lang="en-US" altLang="ja-JP" sz="1050" dirty="0"/>
              <a:t>】</a:t>
            </a:r>
          </a:p>
          <a:p>
            <a:pPr algn="l" eaLnBrk="1" hangingPunct="1">
              <a:spcBef>
                <a:spcPct val="50000"/>
              </a:spcBef>
            </a:pPr>
            <a:r>
              <a:rPr lang="ja-JP" altLang="en-US" sz="1050" dirty="0"/>
              <a:t>・＊（半角アスタリスク）　任意の文字数を置き換える。前方一致、中間一致、後方一致検索ができる。　例：</a:t>
            </a:r>
            <a:r>
              <a:rPr lang="en-US" altLang="ja-JP" sz="1050" dirty="0"/>
              <a:t>Yamada, T*  ,  *lase </a:t>
            </a:r>
            <a:r>
              <a:rPr lang="ja-JP" altLang="en-US" sz="1050" dirty="0"/>
              <a:t>など</a:t>
            </a:r>
            <a:endParaRPr lang="en-US" altLang="ja-JP" sz="1050" dirty="0"/>
          </a:p>
          <a:p>
            <a:pPr algn="l" eaLnBrk="1" hangingPunct="1">
              <a:spcBef>
                <a:spcPct val="50000"/>
              </a:spcBef>
            </a:pPr>
            <a:r>
              <a:rPr lang="ja-JP" altLang="en-US" sz="1050" dirty="0"/>
              <a:t>・？（半角クエスチョンマーク）</a:t>
            </a:r>
            <a:r>
              <a:rPr lang="en-US" altLang="ja-JP" sz="1050" dirty="0"/>
              <a:t>1</a:t>
            </a:r>
            <a:r>
              <a:rPr lang="ja-JP" altLang="en-US" sz="1050" dirty="0"/>
              <a:t>文字を置き換える。</a:t>
            </a:r>
            <a:endParaRPr lang="en-US" altLang="ja-JP" sz="1050" dirty="0"/>
          </a:p>
          <a:p>
            <a:pPr algn="l" eaLnBrk="1" hangingPunct="1">
              <a:spcBef>
                <a:spcPct val="50000"/>
              </a:spcBef>
            </a:pPr>
            <a:r>
              <a:rPr lang="ja-JP" altLang="en-US" sz="1050" dirty="0"/>
              <a:t>　例： </a:t>
            </a:r>
            <a:r>
              <a:rPr lang="en-US" altLang="ja-JP" sz="1050" dirty="0"/>
              <a:t>Sawt??</a:t>
            </a:r>
            <a:r>
              <a:rPr lang="en-US" altLang="ja-JP" sz="1050" dirty="0" err="1"/>
              <a:t>th</a:t>
            </a:r>
            <a:r>
              <a:rPr lang="ja-JP" altLang="en-US" sz="1050" dirty="0"/>
              <a:t>→</a:t>
            </a:r>
            <a:r>
              <a:rPr lang="en-US" altLang="ja-JP" sz="1050" dirty="0"/>
              <a:t>Sawtooth, </a:t>
            </a:r>
            <a:r>
              <a:rPr lang="en-US" altLang="ja-JP" sz="1050" dirty="0" err="1"/>
              <a:t>Sawteeth</a:t>
            </a:r>
            <a:r>
              <a:rPr lang="ja-JP" altLang="en-US" sz="1050" dirty="0"/>
              <a:t>を検索</a:t>
            </a:r>
            <a:endParaRPr lang="en-US" altLang="ja-JP" sz="1050" dirty="0"/>
          </a:p>
          <a:p>
            <a:pPr algn="l" eaLnBrk="1" hangingPunct="1">
              <a:spcBef>
                <a:spcPct val="50000"/>
              </a:spcBef>
            </a:pPr>
            <a:r>
              <a:rPr lang="en-US" altLang="ja-JP" sz="1050" dirty="0"/>
              <a:t>【</a:t>
            </a:r>
            <a:r>
              <a:rPr lang="ja-JP" altLang="en-US" sz="1050" dirty="0"/>
              <a:t>フレーズ検索</a:t>
            </a:r>
            <a:r>
              <a:rPr lang="en-US" altLang="ja-JP" sz="1050" dirty="0"/>
              <a:t>】</a:t>
            </a:r>
          </a:p>
          <a:p>
            <a:pPr algn="l" eaLnBrk="1" hangingPunct="1">
              <a:spcBef>
                <a:spcPct val="50000"/>
              </a:spcBef>
            </a:pPr>
            <a:r>
              <a:rPr lang="en-US" altLang="ja-JP" sz="1050" dirty="0"/>
              <a:t>“  “ </a:t>
            </a:r>
            <a:r>
              <a:rPr lang="ja-JP" altLang="en-US" sz="1050" dirty="0"/>
              <a:t>二重引用符　</a:t>
            </a:r>
            <a:r>
              <a:rPr lang="en-US" altLang="ja-JP" sz="1050" dirty="0"/>
              <a:t>“smart city” </a:t>
            </a:r>
            <a:r>
              <a:rPr lang="ja-JP" altLang="en-US" sz="1050" dirty="0"/>
              <a:t>→</a:t>
            </a:r>
            <a:r>
              <a:rPr lang="en-US" altLang="ja-JP" sz="1050" dirty="0"/>
              <a:t>smart city, smart-</a:t>
            </a:r>
            <a:r>
              <a:rPr lang="en-US" altLang="ja-JP" sz="1050" dirty="0" err="1"/>
              <a:t>city,smart</a:t>
            </a:r>
            <a:r>
              <a:rPr lang="en-US" altLang="ja-JP" sz="1050" dirty="0"/>
              <a:t> cities</a:t>
            </a:r>
            <a:r>
              <a:rPr lang="ja-JP" altLang="en-US" sz="1050" dirty="0"/>
              <a:t>を検索</a:t>
            </a:r>
            <a:endParaRPr lang="en-US" altLang="ja-JP" sz="1050" dirty="0"/>
          </a:p>
          <a:p>
            <a:pPr algn="l" eaLnBrk="1" hangingPunct="1">
              <a:spcBef>
                <a:spcPct val="50000"/>
              </a:spcBef>
            </a:pPr>
            <a:r>
              <a:rPr lang="en-US" altLang="ja-JP" sz="1050" dirty="0"/>
              <a:t>【</a:t>
            </a:r>
            <a:r>
              <a:rPr lang="ja-JP" altLang="en-US" sz="1050" dirty="0"/>
              <a:t>完全一致検索</a:t>
            </a:r>
            <a:r>
              <a:rPr lang="en-US" altLang="ja-JP" sz="1050" dirty="0"/>
              <a:t>】</a:t>
            </a:r>
            <a:r>
              <a:rPr lang="ja-JP" altLang="en-US" sz="1050" dirty="0"/>
              <a:t>　</a:t>
            </a:r>
            <a:r>
              <a:rPr lang="en-US" altLang="ja-JP" sz="1050" dirty="0"/>
              <a:t>{ } </a:t>
            </a:r>
            <a:r>
              <a:rPr lang="ja-JP" altLang="en-US" sz="1050" dirty="0"/>
              <a:t>中かっこ　</a:t>
            </a:r>
            <a:r>
              <a:rPr lang="en-US" altLang="ja-JP" sz="1050" dirty="0"/>
              <a:t>{smart-city} </a:t>
            </a:r>
            <a:r>
              <a:rPr lang="ja-JP" altLang="en-US" sz="1050" dirty="0"/>
              <a:t>→ </a:t>
            </a:r>
            <a:r>
              <a:rPr lang="en-US" altLang="ja-JP" sz="1050" dirty="0"/>
              <a:t>smart-city</a:t>
            </a:r>
            <a:r>
              <a:rPr lang="ja-JP" altLang="en-US" sz="1050" dirty="0"/>
              <a:t>のみ　</a:t>
            </a:r>
            <a:endParaRPr lang="en-US" altLang="ja-JP" sz="1050" dirty="0"/>
          </a:p>
          <a:p>
            <a:pPr eaLnBrk="1" hangingPunct="1"/>
            <a:endParaRPr lang="ja-JP" altLang="en-US" sz="1050" dirty="0">
              <a:latin typeface="+mn-ea"/>
              <a:ea typeface="+mn-ea"/>
            </a:endParaRPr>
          </a:p>
        </p:txBody>
      </p:sp>
      <p:sp>
        <p:nvSpPr>
          <p:cNvPr id="2" name="スライド番号プレースホルダー 1"/>
          <p:cNvSpPr>
            <a:spLocks noGrp="1"/>
          </p:cNvSpPr>
          <p:nvPr>
            <p:ph type="sldNum" sz="quarter" idx="10"/>
          </p:nvPr>
        </p:nvSpPr>
        <p:spPr/>
        <p:txBody>
          <a:bodyPr/>
          <a:lstStyle/>
          <a:p>
            <a:pPr>
              <a:defRPr/>
            </a:pPr>
            <a:fld id="{390BD542-1A55-4419-B910-F8AA27A05E69}" type="slidenum">
              <a:rPr lang="en-US" altLang="ja-JP" smtClean="0"/>
              <a:pPr>
                <a:defRPr/>
              </a:pPr>
              <a:t>19</a:t>
            </a:fld>
            <a:endParaRPr lang="en-US" altLang="ja-JP"/>
          </a:p>
        </p:txBody>
      </p:sp>
      <p:sp>
        <p:nvSpPr>
          <p:cNvPr id="3" name="日付プレースホルダー 2"/>
          <p:cNvSpPr>
            <a:spLocks noGrp="1"/>
          </p:cNvSpPr>
          <p:nvPr>
            <p:ph type="dt" idx="11"/>
          </p:nvPr>
        </p:nvSpPr>
        <p:spPr/>
        <p:txBody>
          <a:bodyPr/>
          <a:lstStyle/>
          <a:p>
            <a:pPr>
              <a:defRPr/>
            </a:pPr>
            <a:endParaRPr lang="en-US" altLang="ja-JP"/>
          </a:p>
        </p:txBody>
      </p:sp>
    </p:spTree>
    <p:extLst>
      <p:ext uri="{BB962C8B-B14F-4D97-AF65-F5344CB8AC3E}">
        <p14:creationId xmlns:p14="http://schemas.microsoft.com/office/powerpoint/2010/main" val="1315665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050" dirty="0"/>
              <a:t>本日の講習会はこのような流れで進めていきます。</a:t>
            </a:r>
            <a:endParaRPr kumimoji="1" lang="en-US" altLang="ja-JP" sz="1050" dirty="0"/>
          </a:p>
          <a:p>
            <a:r>
              <a:rPr kumimoji="1" lang="en-US" altLang="ja-JP" sz="1050" dirty="0"/>
              <a:t>1.</a:t>
            </a:r>
            <a:r>
              <a:rPr kumimoji="1" lang="ja-JP" altLang="en-US" sz="1050" dirty="0"/>
              <a:t>論文情報の表記に慣れる</a:t>
            </a:r>
            <a:endParaRPr kumimoji="1" lang="en-US" altLang="ja-JP" sz="1050" dirty="0"/>
          </a:p>
          <a:p>
            <a:r>
              <a:rPr kumimoji="1" lang="en-US" altLang="ja-JP" sz="1050" dirty="0"/>
              <a:t>2.</a:t>
            </a:r>
            <a:r>
              <a:rPr kumimoji="1" lang="ja-JP" altLang="en-US" sz="1050" dirty="0"/>
              <a:t>読みたい論文を特定する</a:t>
            </a:r>
            <a:endParaRPr kumimoji="1" lang="en-US" altLang="ja-JP" sz="1050" dirty="0"/>
          </a:p>
          <a:p>
            <a:r>
              <a:rPr kumimoji="1" lang="en-US" altLang="ja-JP" sz="1050" dirty="0"/>
              <a:t>3.</a:t>
            </a:r>
            <a:r>
              <a:rPr kumimoji="1" lang="ja-JP" altLang="en-US" sz="1050" dirty="0"/>
              <a:t>論文を入手する</a:t>
            </a:r>
          </a:p>
        </p:txBody>
      </p:sp>
      <p:sp>
        <p:nvSpPr>
          <p:cNvPr id="4" name="スライド番号プレースホルダー 3"/>
          <p:cNvSpPr>
            <a:spLocks noGrp="1"/>
          </p:cNvSpPr>
          <p:nvPr>
            <p:ph type="sldNum" sz="quarter" idx="10"/>
          </p:nvPr>
        </p:nvSpPr>
        <p:spPr/>
        <p:txBody>
          <a:bodyPr/>
          <a:lstStyle/>
          <a:p>
            <a:pPr>
              <a:defRPr/>
            </a:pPr>
            <a:fld id="{390BD542-1A55-4419-B910-F8AA27A05E69}" type="slidenum">
              <a:rPr lang="en-US" altLang="ja-JP" smtClean="0"/>
              <a:pPr>
                <a:defRPr/>
              </a:pPr>
              <a:t>2</a:t>
            </a:fld>
            <a:endParaRPr lang="en-US" altLang="ja-JP"/>
          </a:p>
        </p:txBody>
      </p:sp>
      <p:sp>
        <p:nvSpPr>
          <p:cNvPr id="5" name="日付プレースホルダー 4"/>
          <p:cNvSpPr>
            <a:spLocks noGrp="1"/>
          </p:cNvSpPr>
          <p:nvPr>
            <p:ph type="dt" idx="11"/>
          </p:nvPr>
        </p:nvSpPr>
        <p:spPr/>
        <p:txBody>
          <a:bodyPr/>
          <a:lstStyle/>
          <a:p>
            <a:pPr>
              <a:defRPr/>
            </a:pPr>
            <a:endParaRPr lang="en-US" altLang="ja-JP"/>
          </a:p>
        </p:txBody>
      </p:sp>
    </p:spTree>
    <p:extLst>
      <p:ext uri="{BB962C8B-B14F-4D97-AF65-F5344CB8AC3E}">
        <p14:creationId xmlns:p14="http://schemas.microsoft.com/office/powerpoint/2010/main" val="22504367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p:spPr>
        <p:txBody>
          <a:bodyPr/>
          <a:lstStyle/>
          <a:p>
            <a:pPr eaLnBrk="1" hangingPunct="1"/>
            <a:r>
              <a:rPr lang="ja-JP" altLang="en-US" sz="1050" dirty="0">
                <a:latin typeface="+mj-ea"/>
                <a:ea typeface="+mj-ea"/>
              </a:rPr>
              <a:t>検索結果はこのように表示されます。</a:t>
            </a:r>
            <a:endParaRPr lang="en-US" altLang="ja-JP" sz="1050" dirty="0">
              <a:latin typeface="+mj-ea"/>
              <a:ea typeface="+mj-ea"/>
            </a:endParaRPr>
          </a:p>
          <a:p>
            <a:pPr eaLnBrk="1" hangingPunct="1"/>
            <a:r>
              <a:rPr lang="ja-JP" altLang="en-US" sz="1050" dirty="0">
                <a:latin typeface="+mj-ea"/>
                <a:ea typeface="+mj-ea"/>
              </a:rPr>
              <a:t>それぞれが論文です。</a:t>
            </a:r>
            <a:endParaRPr lang="en-US" altLang="ja-JP" sz="1050" dirty="0">
              <a:latin typeface="+mj-ea"/>
              <a:ea typeface="+mj-ea"/>
            </a:endParaRPr>
          </a:p>
          <a:p>
            <a:pPr eaLnBrk="1" hangingPunct="1"/>
            <a:r>
              <a:rPr lang="ja-JP" altLang="en-US" sz="1050" dirty="0">
                <a:latin typeface="+mj-ea"/>
                <a:ea typeface="+mj-ea"/>
              </a:rPr>
              <a:t>ある論文について、論題、著者名、掲載雑誌名、巻号、ページなどの実際に論文を入手する際に必要となる情報も分かります。</a:t>
            </a:r>
          </a:p>
        </p:txBody>
      </p:sp>
      <p:sp>
        <p:nvSpPr>
          <p:cNvPr id="2" name="スライド番号プレースホルダー 1"/>
          <p:cNvSpPr>
            <a:spLocks noGrp="1"/>
          </p:cNvSpPr>
          <p:nvPr>
            <p:ph type="sldNum" sz="quarter" idx="10"/>
          </p:nvPr>
        </p:nvSpPr>
        <p:spPr/>
        <p:txBody>
          <a:bodyPr/>
          <a:lstStyle/>
          <a:p>
            <a:pPr>
              <a:defRPr/>
            </a:pPr>
            <a:fld id="{390BD542-1A55-4419-B910-F8AA27A05E69}" type="slidenum">
              <a:rPr lang="en-US" altLang="ja-JP" smtClean="0"/>
              <a:pPr>
                <a:defRPr/>
              </a:pPr>
              <a:t>20</a:t>
            </a:fld>
            <a:endParaRPr lang="en-US" altLang="ja-JP"/>
          </a:p>
        </p:txBody>
      </p:sp>
      <p:sp>
        <p:nvSpPr>
          <p:cNvPr id="3" name="日付プレースホルダー 2"/>
          <p:cNvSpPr>
            <a:spLocks noGrp="1"/>
          </p:cNvSpPr>
          <p:nvPr>
            <p:ph type="dt" idx="11"/>
          </p:nvPr>
        </p:nvSpPr>
        <p:spPr/>
        <p:txBody>
          <a:bodyPr/>
          <a:lstStyle/>
          <a:p>
            <a:pPr>
              <a:defRPr/>
            </a:pPr>
            <a:endParaRPr lang="en-US" altLang="ja-JP"/>
          </a:p>
        </p:txBody>
      </p:sp>
    </p:spTree>
    <p:extLst>
      <p:ext uri="{BB962C8B-B14F-4D97-AF65-F5344CB8AC3E}">
        <p14:creationId xmlns:p14="http://schemas.microsoft.com/office/powerpoint/2010/main" val="6516582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050" dirty="0">
                <a:latin typeface="+mn-ea"/>
                <a:ea typeface="+mn-ea"/>
              </a:rPr>
              <a:t>１件の論文を見つけました。</a:t>
            </a:r>
            <a:endParaRPr lang="en-US" altLang="ja-JP" sz="1050" dirty="0">
              <a:latin typeface="+mn-ea"/>
              <a:ea typeface="+mn-ea"/>
            </a:endParaRPr>
          </a:p>
          <a:p>
            <a:r>
              <a:rPr lang="ja-JP" altLang="en-US" sz="1050" dirty="0">
                <a:latin typeface="+mn-ea"/>
                <a:ea typeface="+mn-ea"/>
              </a:rPr>
              <a:t>詳細画面です。１件の論文の情報が表示されています。</a:t>
            </a:r>
            <a:endParaRPr lang="en-US" altLang="ja-JP" sz="1050" dirty="0">
              <a:latin typeface="+mn-ea"/>
              <a:ea typeface="+mn-ea"/>
            </a:endParaRPr>
          </a:p>
          <a:p>
            <a:r>
              <a:rPr lang="ja-JP" altLang="en-US" sz="1050" dirty="0">
                <a:latin typeface="+mn-ea"/>
                <a:ea typeface="+mn-ea"/>
              </a:rPr>
              <a:t>検索に使用したキーワードに該当する部分が、黄色のハイライトで示されます。</a:t>
            </a:r>
          </a:p>
        </p:txBody>
      </p:sp>
      <p:sp>
        <p:nvSpPr>
          <p:cNvPr id="4" name="スライド番号プレースホルダー 3"/>
          <p:cNvSpPr>
            <a:spLocks noGrp="1"/>
          </p:cNvSpPr>
          <p:nvPr>
            <p:ph type="sldNum" sz="quarter" idx="10"/>
          </p:nvPr>
        </p:nvSpPr>
        <p:spPr/>
        <p:txBody>
          <a:bodyPr/>
          <a:lstStyle/>
          <a:p>
            <a:pPr>
              <a:defRPr/>
            </a:pPr>
            <a:fld id="{390BD542-1A55-4419-B910-F8AA27A05E69}" type="slidenum">
              <a:rPr lang="en-US" altLang="ja-JP" smtClean="0"/>
              <a:pPr>
                <a:defRPr/>
              </a:pPr>
              <a:t>21</a:t>
            </a:fld>
            <a:endParaRPr lang="en-US" altLang="ja-JP"/>
          </a:p>
        </p:txBody>
      </p:sp>
      <p:sp>
        <p:nvSpPr>
          <p:cNvPr id="5" name="日付プレースホルダー 4"/>
          <p:cNvSpPr>
            <a:spLocks noGrp="1"/>
          </p:cNvSpPr>
          <p:nvPr>
            <p:ph type="dt" idx="11"/>
          </p:nvPr>
        </p:nvSpPr>
        <p:spPr/>
        <p:txBody>
          <a:bodyPr/>
          <a:lstStyle/>
          <a:p>
            <a:pPr>
              <a:defRPr/>
            </a:pPr>
            <a:endParaRPr lang="en-US" altLang="ja-JP"/>
          </a:p>
        </p:txBody>
      </p:sp>
    </p:spTree>
    <p:extLst>
      <p:ext uri="{BB962C8B-B14F-4D97-AF65-F5344CB8AC3E}">
        <p14:creationId xmlns:p14="http://schemas.microsoft.com/office/powerpoint/2010/main" val="130022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p:spPr>
        <p:txBody>
          <a:bodyPr/>
          <a:lstStyle/>
          <a:p>
            <a:pPr eaLnBrk="1" hangingPunct="1"/>
            <a:r>
              <a:rPr lang="ja-JP" altLang="en-US" sz="1050" dirty="0">
                <a:latin typeface="+mn-ea"/>
                <a:ea typeface="+mn-ea"/>
              </a:rPr>
              <a:t>詳細画面では、被引用数と引用文献を見ることもできます。</a:t>
            </a:r>
            <a:endParaRPr lang="en-US" altLang="ja-JP" sz="1050" dirty="0">
              <a:latin typeface="+mn-ea"/>
              <a:ea typeface="+mn-ea"/>
            </a:endParaRPr>
          </a:p>
          <a:p>
            <a:pPr eaLnBrk="1" hangingPunct="1"/>
            <a:r>
              <a:rPr lang="ja-JP" altLang="en-US" sz="1050" dirty="0">
                <a:latin typeface="+mn-ea"/>
                <a:ea typeface="+mn-ea"/>
              </a:rPr>
              <a:t>チェイニングのところで、参考文献の話と、良質な文献の話をしましたので、</a:t>
            </a:r>
            <a:endParaRPr lang="en-US" altLang="ja-JP" sz="1050" dirty="0">
              <a:latin typeface="+mn-ea"/>
              <a:ea typeface="+mn-ea"/>
            </a:endParaRPr>
          </a:p>
          <a:p>
            <a:pPr eaLnBrk="1" hangingPunct="1"/>
            <a:r>
              <a:rPr lang="ja-JP" altLang="en-US" sz="1050" dirty="0">
                <a:latin typeface="+mn-ea"/>
                <a:ea typeface="+mn-ea"/>
              </a:rPr>
              <a:t>被引用数と引用文献の話もしたいと思います。</a:t>
            </a:r>
            <a:endParaRPr lang="en-US" altLang="ja-JP" sz="1050" dirty="0">
              <a:latin typeface="+mn-ea"/>
              <a:ea typeface="+mn-ea"/>
            </a:endParaRPr>
          </a:p>
          <a:p>
            <a:pPr eaLnBrk="1" hangingPunct="1"/>
            <a:endParaRPr lang="ja-JP" altLang="en-US" sz="1050" dirty="0">
              <a:latin typeface="+mn-ea"/>
              <a:ea typeface="+mn-ea"/>
            </a:endParaRPr>
          </a:p>
          <a:p>
            <a:pPr eaLnBrk="1" hangingPunct="1"/>
            <a:r>
              <a:rPr lang="ja-JP" altLang="en-US" sz="1050" dirty="0">
                <a:latin typeface="+mn-ea"/>
                <a:ea typeface="+mn-ea"/>
              </a:rPr>
              <a:t>参考文献とはこの論文が引用した文献で、ここでは</a:t>
            </a:r>
            <a:r>
              <a:rPr lang="en-US" altLang="ja-JP" sz="1050" dirty="0">
                <a:latin typeface="+mn-ea"/>
                <a:ea typeface="+mn-ea"/>
              </a:rPr>
              <a:t>20</a:t>
            </a:r>
            <a:r>
              <a:rPr lang="ja-JP" altLang="en-US" sz="1050" dirty="0">
                <a:latin typeface="+mn-ea"/>
                <a:ea typeface="+mn-ea"/>
              </a:rPr>
              <a:t>件の論文を引用ていることが分かります。</a:t>
            </a:r>
            <a:endParaRPr lang="en-US" altLang="ja-JP" sz="1050" dirty="0">
              <a:latin typeface="+mn-ea"/>
              <a:ea typeface="+mn-ea"/>
            </a:endParaRPr>
          </a:p>
          <a:p>
            <a:pPr eaLnBrk="1" hangingPunct="1"/>
            <a:r>
              <a:rPr lang="ja-JP" altLang="en-US" sz="1050" dirty="0">
                <a:latin typeface="+mn-ea"/>
              </a:rPr>
              <a:t>被引用数とは、この論文を引用した文献の数です。この論文を引用した文献の論文情報とリンクもあるので、どの論文に引用されたかわかります。</a:t>
            </a:r>
            <a:endParaRPr lang="en-US" altLang="ja-JP" sz="1050" dirty="0">
              <a:latin typeface="+mn-ea"/>
            </a:endParaRPr>
          </a:p>
          <a:p>
            <a:pPr eaLnBrk="1" hangingPunct="1"/>
            <a:r>
              <a:rPr lang="ja-JP" altLang="en-US" sz="1050" dirty="0">
                <a:latin typeface="+mn-ea"/>
                <a:ea typeface="+mn-ea"/>
              </a:rPr>
              <a:t>被引用数はこの論文の重要度を表します。一概には言えませんが、数が多いほどいい論文。というわけです。</a:t>
            </a:r>
          </a:p>
          <a:p>
            <a:pPr eaLnBrk="1" hangingPunct="1"/>
            <a:r>
              <a:rPr lang="ja-JP" altLang="en-US" sz="1050" dirty="0">
                <a:latin typeface="+mn-ea"/>
                <a:ea typeface="+mn-ea"/>
              </a:rPr>
              <a:t>次に図で示してみます。</a:t>
            </a:r>
          </a:p>
        </p:txBody>
      </p:sp>
      <p:sp>
        <p:nvSpPr>
          <p:cNvPr id="2" name="スライド番号プレースホルダー 1"/>
          <p:cNvSpPr>
            <a:spLocks noGrp="1"/>
          </p:cNvSpPr>
          <p:nvPr>
            <p:ph type="sldNum" sz="quarter" idx="10"/>
          </p:nvPr>
        </p:nvSpPr>
        <p:spPr/>
        <p:txBody>
          <a:bodyPr/>
          <a:lstStyle/>
          <a:p>
            <a:pPr>
              <a:defRPr/>
            </a:pPr>
            <a:fld id="{390BD542-1A55-4419-B910-F8AA27A05E69}" type="slidenum">
              <a:rPr lang="en-US" altLang="ja-JP" smtClean="0"/>
              <a:pPr>
                <a:defRPr/>
              </a:pPr>
              <a:t>22</a:t>
            </a:fld>
            <a:endParaRPr lang="en-US" altLang="ja-JP"/>
          </a:p>
        </p:txBody>
      </p:sp>
      <p:sp>
        <p:nvSpPr>
          <p:cNvPr id="3" name="日付プレースホルダー 2"/>
          <p:cNvSpPr>
            <a:spLocks noGrp="1"/>
          </p:cNvSpPr>
          <p:nvPr>
            <p:ph type="dt" idx="11"/>
          </p:nvPr>
        </p:nvSpPr>
        <p:spPr/>
        <p:txBody>
          <a:bodyPr/>
          <a:lstStyle/>
          <a:p>
            <a:pPr>
              <a:defRPr/>
            </a:pPr>
            <a:endParaRPr lang="en-US" altLang="ja-JP"/>
          </a:p>
        </p:txBody>
      </p:sp>
    </p:spTree>
    <p:extLst>
      <p:ext uri="{BB962C8B-B14F-4D97-AF65-F5344CB8AC3E}">
        <p14:creationId xmlns:p14="http://schemas.microsoft.com/office/powerpoint/2010/main" val="34266551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ja-JP" sz="1050" strike="noStrike" dirty="0">
                <a:latin typeface="+mn-ea"/>
                <a:ea typeface="+mn-ea"/>
              </a:rPr>
              <a:t>BCD</a:t>
            </a:r>
            <a:r>
              <a:rPr lang="ja-JP" altLang="en-US" sz="1050" strike="noStrike" dirty="0">
                <a:latin typeface="+mn-ea"/>
                <a:ea typeface="+mn-ea"/>
              </a:rPr>
              <a:t>は</a:t>
            </a:r>
            <a:r>
              <a:rPr lang="en-US" altLang="ja-JP" sz="1050" strike="noStrike" dirty="0">
                <a:latin typeface="+mn-ea"/>
                <a:ea typeface="+mn-ea"/>
              </a:rPr>
              <a:t>A</a:t>
            </a:r>
            <a:r>
              <a:rPr lang="ja-JP" altLang="en-US" sz="1050" strike="noStrike" dirty="0">
                <a:latin typeface="+mn-ea"/>
                <a:ea typeface="+mn-ea"/>
              </a:rPr>
              <a:t>の参考文献（</a:t>
            </a:r>
            <a:r>
              <a:rPr kumimoji="1" lang="en-US" altLang="ja-JP" sz="1050" kern="1200" dirty="0">
                <a:solidFill>
                  <a:schemeClr val="tx1"/>
                </a:solidFill>
                <a:latin typeface="+mn-ea"/>
                <a:ea typeface="ＭＳ Ｐ明朝" pitchFamily="18" charset="-128"/>
                <a:cs typeface="+mn-cs"/>
              </a:rPr>
              <a:t>cited papers</a:t>
            </a:r>
            <a:r>
              <a:rPr lang="ja-JP" altLang="en-US" sz="1050" strike="noStrike" dirty="0">
                <a:latin typeface="+mn-ea"/>
                <a:ea typeface="+mn-ea"/>
              </a:rPr>
              <a:t>）で、</a:t>
            </a:r>
            <a:r>
              <a:rPr lang="en-US" altLang="ja-JP" sz="1050" strike="noStrike" baseline="0" dirty="0">
                <a:latin typeface="+mn-ea"/>
                <a:ea typeface="+mn-ea"/>
              </a:rPr>
              <a:t>EF</a:t>
            </a:r>
            <a:r>
              <a:rPr lang="ja-JP" altLang="en-US" sz="1050" strike="noStrike" baseline="0" dirty="0">
                <a:latin typeface="+mn-ea"/>
                <a:ea typeface="+mn-ea"/>
              </a:rPr>
              <a:t>は</a:t>
            </a:r>
            <a:r>
              <a:rPr lang="en-US" altLang="ja-JP" sz="1050" strike="noStrike" baseline="0" dirty="0">
                <a:latin typeface="+mn-ea"/>
                <a:ea typeface="+mn-ea"/>
              </a:rPr>
              <a:t>A</a:t>
            </a:r>
            <a:r>
              <a:rPr lang="ja-JP" altLang="en-US" sz="1050" strike="noStrike" baseline="0" dirty="0">
                <a:latin typeface="+mn-ea"/>
                <a:ea typeface="+mn-ea"/>
              </a:rPr>
              <a:t>の被引用文献（</a:t>
            </a:r>
            <a:r>
              <a:rPr kumimoji="1" lang="en-US" altLang="ja-JP" sz="1050" kern="1200" dirty="0">
                <a:solidFill>
                  <a:schemeClr val="tx1"/>
                </a:solidFill>
                <a:latin typeface="+mn-ea"/>
                <a:ea typeface="ＭＳ Ｐ明朝" pitchFamily="18" charset="-128"/>
                <a:cs typeface="+mn-cs"/>
              </a:rPr>
              <a:t>citing papers</a:t>
            </a:r>
            <a:r>
              <a:rPr lang="ja-JP" altLang="en-US" sz="1050" strike="noStrike" baseline="0" dirty="0">
                <a:latin typeface="+mn-ea"/>
                <a:ea typeface="+mn-ea"/>
              </a:rPr>
              <a:t>）です。</a:t>
            </a:r>
            <a:endParaRPr lang="en-US" altLang="ja-JP" sz="1050" strike="noStrike" baseline="0" dirty="0">
              <a:latin typeface="+mn-ea"/>
              <a:ea typeface="+mn-ea"/>
            </a:endParaRPr>
          </a:p>
          <a:p>
            <a:pPr eaLnBrk="1" hangingPunct="1"/>
            <a:r>
              <a:rPr kumimoji="1" lang="en-US" altLang="ja-JP" sz="1050" kern="1200" dirty="0">
                <a:solidFill>
                  <a:schemeClr val="tx1"/>
                </a:solidFill>
                <a:latin typeface="+mn-ea"/>
                <a:ea typeface="ＭＳ Ｐ明朝" pitchFamily="18" charset="-128"/>
                <a:cs typeface="+mn-cs"/>
              </a:rPr>
              <a:t>A</a:t>
            </a:r>
            <a:r>
              <a:rPr kumimoji="1" lang="ja-JP" altLang="en-US" sz="1050" kern="1200" dirty="0">
                <a:solidFill>
                  <a:schemeClr val="tx1"/>
                </a:solidFill>
                <a:latin typeface="+mn-ea"/>
                <a:ea typeface="ＭＳ Ｐ明朝" pitchFamily="18" charset="-128"/>
                <a:cs typeface="+mn-cs"/>
              </a:rPr>
              <a:t>から見て、</a:t>
            </a:r>
            <a:r>
              <a:rPr kumimoji="1" lang="en-US" altLang="ja-JP" sz="1050" kern="1200" dirty="0">
                <a:solidFill>
                  <a:schemeClr val="tx1"/>
                </a:solidFill>
                <a:latin typeface="+mn-ea"/>
                <a:ea typeface="ＭＳ Ｐ明朝" pitchFamily="18" charset="-128"/>
                <a:cs typeface="+mn-cs"/>
              </a:rPr>
              <a:t>BCD</a:t>
            </a:r>
            <a:r>
              <a:rPr kumimoji="1" lang="ja-JP" altLang="en-US" sz="1050" kern="1200" dirty="0">
                <a:solidFill>
                  <a:schemeClr val="tx1"/>
                </a:solidFill>
                <a:latin typeface="+mn-ea"/>
                <a:ea typeface="ＭＳ Ｐ明朝" pitchFamily="18" charset="-128"/>
                <a:cs typeface="+mn-cs"/>
              </a:rPr>
              <a:t>は</a:t>
            </a:r>
            <a:r>
              <a:rPr kumimoji="1" lang="ja-JP" altLang="en-US" sz="1050" strike="sngStrike" kern="1200" baseline="0" dirty="0">
                <a:solidFill>
                  <a:schemeClr val="tx1"/>
                </a:solidFill>
                <a:latin typeface="+mn-ea"/>
                <a:ea typeface="ＭＳ Ｐ明朝" pitchFamily="18" charset="-128"/>
                <a:cs typeface="+mn-cs"/>
              </a:rPr>
              <a:t>参考文献、言葉を換えれば引用文献です</a:t>
            </a:r>
            <a:r>
              <a:rPr kumimoji="1" lang="ja-JP" altLang="en-US" sz="1050" kern="1200" dirty="0">
                <a:solidFill>
                  <a:schemeClr val="tx1"/>
                </a:solidFill>
                <a:latin typeface="+mn-ea"/>
                <a:ea typeface="ＭＳ Ｐ明朝" pitchFamily="18" charset="-128"/>
                <a:cs typeface="+mn-cs"/>
              </a:rPr>
              <a:t>。</a:t>
            </a:r>
            <a:r>
              <a:rPr kumimoji="1" lang="en-US" altLang="ja-JP" sz="1050" kern="1200" dirty="0">
                <a:solidFill>
                  <a:schemeClr val="tx1"/>
                </a:solidFill>
                <a:latin typeface="+mn-ea"/>
                <a:ea typeface="ＭＳ Ｐ明朝" pitchFamily="18" charset="-128"/>
                <a:cs typeface="+mn-cs"/>
              </a:rPr>
              <a:t>A</a:t>
            </a:r>
            <a:r>
              <a:rPr kumimoji="1" lang="ja-JP" altLang="en-US" sz="1050" kern="1200" dirty="0">
                <a:solidFill>
                  <a:schemeClr val="tx1"/>
                </a:solidFill>
                <a:latin typeface="+mn-ea"/>
                <a:ea typeface="ＭＳ Ｐ明朝" pitchFamily="18" charset="-128"/>
                <a:cs typeface="+mn-cs"/>
              </a:rPr>
              <a:t>が参考にし、引用している文献ということです。</a:t>
            </a:r>
            <a:endParaRPr kumimoji="1" lang="en-US" altLang="ja-JP" sz="1050" kern="1200" dirty="0">
              <a:solidFill>
                <a:schemeClr val="tx1"/>
              </a:solidFill>
              <a:latin typeface="+mn-ea"/>
              <a:ea typeface="ＭＳ Ｐ明朝" pitchFamily="18" charset="-128"/>
              <a:cs typeface="+mn-cs"/>
            </a:endParaRPr>
          </a:p>
          <a:p>
            <a:pPr eaLnBrk="1" hangingPunct="1"/>
            <a:r>
              <a:rPr kumimoji="1" lang="en-US" altLang="ja-JP" sz="1050" kern="1200" dirty="0">
                <a:solidFill>
                  <a:schemeClr val="tx1"/>
                </a:solidFill>
                <a:latin typeface="+mn-ea"/>
                <a:ea typeface="ＭＳ Ｐ明朝" pitchFamily="18" charset="-128"/>
                <a:cs typeface="+mn-cs"/>
              </a:rPr>
              <a:t>A</a:t>
            </a:r>
            <a:r>
              <a:rPr kumimoji="1" lang="ja-JP" altLang="en-US" sz="1050" kern="1200" dirty="0">
                <a:solidFill>
                  <a:schemeClr val="tx1"/>
                </a:solidFill>
                <a:latin typeface="+mn-ea"/>
                <a:ea typeface="ＭＳ Ｐ明朝" pitchFamily="18" charset="-128"/>
                <a:cs typeface="+mn-cs"/>
              </a:rPr>
              <a:t>から見て</a:t>
            </a:r>
            <a:r>
              <a:rPr kumimoji="1" lang="en-US" altLang="ja-JP" sz="1050" kern="1200" dirty="0">
                <a:solidFill>
                  <a:schemeClr val="tx1"/>
                </a:solidFill>
                <a:latin typeface="+mn-ea"/>
                <a:ea typeface="ＭＳ Ｐ明朝" pitchFamily="18" charset="-128"/>
                <a:cs typeface="+mn-cs"/>
              </a:rPr>
              <a:t>EF</a:t>
            </a:r>
            <a:r>
              <a:rPr kumimoji="1" lang="ja-JP" altLang="en-US" sz="1050" kern="1200" dirty="0">
                <a:solidFill>
                  <a:schemeClr val="tx1"/>
                </a:solidFill>
                <a:latin typeface="+mn-ea"/>
                <a:ea typeface="ＭＳ Ｐ明朝" pitchFamily="18" charset="-128"/>
                <a:cs typeface="+mn-cs"/>
              </a:rPr>
              <a:t>は被引用文献です。</a:t>
            </a:r>
            <a:r>
              <a:rPr kumimoji="1" lang="en-US" altLang="ja-JP" sz="1050" kern="1200" dirty="0">
                <a:solidFill>
                  <a:schemeClr val="tx1"/>
                </a:solidFill>
                <a:latin typeface="+mn-ea"/>
                <a:ea typeface="ＭＳ Ｐ明朝" pitchFamily="18" charset="-128"/>
                <a:cs typeface="+mn-cs"/>
              </a:rPr>
              <a:t>A</a:t>
            </a:r>
            <a:r>
              <a:rPr kumimoji="1" lang="ja-JP" altLang="en-US" sz="1050" kern="1200" dirty="0">
                <a:solidFill>
                  <a:schemeClr val="tx1"/>
                </a:solidFill>
                <a:latin typeface="+mn-ea"/>
                <a:ea typeface="ＭＳ Ｐ明朝" pitchFamily="18" charset="-128"/>
                <a:cs typeface="+mn-cs"/>
              </a:rPr>
              <a:t>がそこにおいて引用されている文献、ということです。</a:t>
            </a:r>
            <a:endParaRPr lang="en-US" altLang="ja-JP" sz="1050" strike="noStrike" baseline="0" dirty="0">
              <a:latin typeface="+mn-ea"/>
              <a:ea typeface="+mn-ea"/>
            </a:endParaRPr>
          </a:p>
          <a:p>
            <a:pPr eaLnBrk="1" hangingPunct="1"/>
            <a:r>
              <a:rPr lang="ja-JP" altLang="en-US" sz="1050" strike="sngStrike" baseline="0" dirty="0">
                <a:latin typeface="+mn-ea"/>
                <a:ea typeface="+mn-ea"/>
              </a:rPr>
              <a:t>（</a:t>
            </a:r>
            <a:r>
              <a:rPr lang="en-US" altLang="ja-JP" sz="1050" strike="sngStrike" baseline="0" dirty="0">
                <a:latin typeface="+mn-ea"/>
                <a:ea typeface="+mn-ea"/>
              </a:rPr>
              <a:t>BCD</a:t>
            </a:r>
            <a:r>
              <a:rPr lang="ja-JP" altLang="en-US" sz="1050" strike="sngStrike" baseline="0" dirty="0">
                <a:latin typeface="+mn-ea"/>
                <a:ea typeface="+mn-ea"/>
              </a:rPr>
              <a:t>は</a:t>
            </a:r>
            <a:r>
              <a:rPr lang="en-US" altLang="ja-JP" sz="1050" strike="sngStrike" baseline="0" dirty="0">
                <a:latin typeface="+mn-ea"/>
                <a:ea typeface="+mn-ea"/>
              </a:rPr>
              <a:t>A</a:t>
            </a:r>
            <a:r>
              <a:rPr lang="ja-JP" altLang="en-US" sz="1050" strike="sngStrike" baseline="0" dirty="0">
                <a:latin typeface="+mn-ea"/>
                <a:ea typeface="+mn-ea"/>
              </a:rPr>
              <a:t>の参考文献で、</a:t>
            </a:r>
            <a:r>
              <a:rPr lang="en-US" altLang="ja-JP" sz="1050" strike="sngStrike" baseline="0" dirty="0">
                <a:latin typeface="+mn-ea"/>
                <a:ea typeface="+mn-ea"/>
              </a:rPr>
              <a:t>A</a:t>
            </a:r>
            <a:r>
              <a:rPr lang="ja-JP" altLang="en-US" sz="1050" strike="sngStrike" baseline="0" dirty="0">
                <a:latin typeface="+mn-ea"/>
                <a:ea typeface="+mn-ea"/>
              </a:rPr>
              <a:t>は</a:t>
            </a:r>
            <a:r>
              <a:rPr lang="en-US" altLang="ja-JP" sz="1050" strike="sngStrike" baseline="0" dirty="0">
                <a:latin typeface="+mn-ea"/>
                <a:ea typeface="+mn-ea"/>
              </a:rPr>
              <a:t>EF</a:t>
            </a:r>
            <a:r>
              <a:rPr lang="ja-JP" altLang="en-US" sz="1050" strike="sngStrike" baseline="0" dirty="0">
                <a:latin typeface="+mn-ea"/>
                <a:ea typeface="+mn-ea"/>
              </a:rPr>
              <a:t>の参考文献です。）</a:t>
            </a:r>
            <a:endParaRPr lang="en-US" altLang="ja-JP" sz="1050" strike="sngStrike" baseline="0" dirty="0">
              <a:latin typeface="+mn-ea"/>
              <a:ea typeface="+mn-ea"/>
            </a:endParaRPr>
          </a:p>
          <a:p>
            <a:pPr eaLnBrk="1" hangingPunct="1"/>
            <a:r>
              <a:rPr lang="ja-JP" altLang="en-US" sz="1050" dirty="0">
                <a:latin typeface="+mn-ea"/>
                <a:ea typeface="+mn-ea"/>
              </a:rPr>
              <a:t>引用文献をたどって行くことは以前から参考文献欄を使ってできましたが、</a:t>
            </a:r>
            <a:r>
              <a:rPr lang="en-US" altLang="ja-JP" sz="1050" dirty="0">
                <a:latin typeface="+mn-ea"/>
                <a:ea typeface="+mn-ea"/>
              </a:rPr>
              <a:t>Web</a:t>
            </a:r>
            <a:r>
              <a:rPr lang="ja-JP" altLang="en-US" sz="1050" dirty="0">
                <a:latin typeface="+mn-ea"/>
                <a:ea typeface="+mn-ea"/>
              </a:rPr>
              <a:t>を使えば被引用文献も辿れます。</a:t>
            </a:r>
            <a:endParaRPr lang="en-US" altLang="ja-JP" sz="1050" dirty="0">
              <a:latin typeface="+mn-ea"/>
              <a:ea typeface="+mn-ea"/>
            </a:endParaRPr>
          </a:p>
          <a:p>
            <a:pPr eaLnBrk="1" hangingPunct="1"/>
            <a:r>
              <a:rPr lang="ja-JP" altLang="en-US" sz="1050" dirty="0">
                <a:latin typeface="+mn-ea"/>
                <a:ea typeface="+mn-ea"/>
              </a:rPr>
              <a:t>ちょっと前の論文が手元にあるとして、以前ならばその参考文献を参照してそれより古い論文を芋づる式に探したわけですが、</a:t>
            </a:r>
            <a:endParaRPr lang="en-US" altLang="ja-JP" sz="1050" dirty="0">
              <a:latin typeface="+mn-ea"/>
              <a:ea typeface="+mn-ea"/>
            </a:endParaRPr>
          </a:p>
          <a:p>
            <a:pPr eaLnBrk="1" hangingPunct="1"/>
            <a:r>
              <a:rPr lang="ja-JP" altLang="en-US" sz="1050" dirty="0">
                <a:latin typeface="+mn-ea"/>
                <a:ea typeface="+mn-ea"/>
              </a:rPr>
              <a:t>今なら、手元の論文の情報で一度データベースを検索しておいて、被引用の機能を使えば、新しい方へと論文をたどれます。</a:t>
            </a:r>
            <a:endParaRPr lang="en-US" altLang="ja-JP" sz="1050" dirty="0">
              <a:latin typeface="+mn-ea"/>
              <a:ea typeface="+mn-ea"/>
            </a:endParaRPr>
          </a:p>
          <a:p>
            <a:pPr eaLnBrk="1" hangingPunct="1"/>
            <a:endParaRPr lang="en-US" altLang="ja-JP" sz="1050" dirty="0">
              <a:latin typeface="+mn-ea"/>
              <a:ea typeface="+mn-ea"/>
            </a:endParaRPr>
          </a:p>
          <a:p>
            <a:pPr eaLnBrk="1" hangingPunct="1"/>
            <a:endParaRPr lang="en-US" altLang="ja-JP" sz="1050" dirty="0">
              <a:latin typeface="+mn-ea"/>
              <a:ea typeface="+mn-ea"/>
            </a:endParaRPr>
          </a:p>
        </p:txBody>
      </p:sp>
      <p:sp>
        <p:nvSpPr>
          <p:cNvPr id="2" name="スライド番号プレースホルダー 1"/>
          <p:cNvSpPr>
            <a:spLocks noGrp="1"/>
          </p:cNvSpPr>
          <p:nvPr>
            <p:ph type="sldNum" sz="quarter" idx="10"/>
          </p:nvPr>
        </p:nvSpPr>
        <p:spPr/>
        <p:txBody>
          <a:bodyPr/>
          <a:lstStyle/>
          <a:p>
            <a:pPr>
              <a:defRPr/>
            </a:pPr>
            <a:fld id="{390BD542-1A55-4419-B910-F8AA27A05E69}" type="slidenum">
              <a:rPr lang="en-US" altLang="ja-JP" smtClean="0"/>
              <a:pPr>
                <a:defRPr/>
              </a:pPr>
              <a:t>23</a:t>
            </a:fld>
            <a:endParaRPr lang="en-US" altLang="ja-JP"/>
          </a:p>
        </p:txBody>
      </p:sp>
      <p:sp>
        <p:nvSpPr>
          <p:cNvPr id="3" name="日付プレースホルダー 2"/>
          <p:cNvSpPr>
            <a:spLocks noGrp="1"/>
          </p:cNvSpPr>
          <p:nvPr>
            <p:ph type="dt" idx="11"/>
          </p:nvPr>
        </p:nvSpPr>
        <p:spPr/>
        <p:txBody>
          <a:bodyPr/>
          <a:lstStyle/>
          <a:p>
            <a:pPr>
              <a:defRPr/>
            </a:pPr>
            <a:endParaRPr lang="en-US" altLang="ja-JP"/>
          </a:p>
        </p:txBody>
      </p:sp>
    </p:spTree>
    <p:extLst>
      <p:ext uri="{BB962C8B-B14F-4D97-AF65-F5344CB8AC3E}">
        <p14:creationId xmlns:p14="http://schemas.microsoft.com/office/powerpoint/2010/main" val="12973377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050" dirty="0">
                <a:latin typeface="+mn-ea"/>
                <a:ea typeface="+mn-ea"/>
              </a:rPr>
              <a:t>では、最後に論文本文の入手方法について説明します。</a:t>
            </a:r>
            <a:endParaRPr lang="en-US" altLang="ja-JP" sz="1050" dirty="0">
              <a:latin typeface="+mn-ea"/>
              <a:ea typeface="+mn-ea"/>
            </a:endParaRPr>
          </a:p>
        </p:txBody>
      </p:sp>
      <p:sp>
        <p:nvSpPr>
          <p:cNvPr id="4" name="スライド番号プレースホルダー 3"/>
          <p:cNvSpPr>
            <a:spLocks noGrp="1"/>
          </p:cNvSpPr>
          <p:nvPr>
            <p:ph type="sldNum" sz="quarter" idx="10"/>
          </p:nvPr>
        </p:nvSpPr>
        <p:spPr/>
        <p:txBody>
          <a:bodyPr/>
          <a:lstStyle/>
          <a:p>
            <a:pPr>
              <a:defRPr/>
            </a:pPr>
            <a:fld id="{390BD542-1A55-4419-B910-F8AA27A05E69}" type="slidenum">
              <a:rPr lang="en-US" altLang="ja-JP" smtClean="0"/>
              <a:pPr>
                <a:defRPr/>
              </a:pPr>
              <a:t>24</a:t>
            </a:fld>
            <a:endParaRPr lang="en-US" altLang="ja-JP"/>
          </a:p>
        </p:txBody>
      </p:sp>
      <p:sp>
        <p:nvSpPr>
          <p:cNvPr id="5" name="日付プレースホルダー 4"/>
          <p:cNvSpPr>
            <a:spLocks noGrp="1"/>
          </p:cNvSpPr>
          <p:nvPr>
            <p:ph type="dt" idx="11"/>
          </p:nvPr>
        </p:nvSpPr>
        <p:spPr/>
        <p:txBody>
          <a:bodyPr/>
          <a:lstStyle/>
          <a:p>
            <a:pPr>
              <a:defRPr/>
            </a:pPr>
            <a:endParaRPr lang="en-US" altLang="ja-JP"/>
          </a:p>
        </p:txBody>
      </p:sp>
    </p:spTree>
    <p:extLst>
      <p:ext uri="{BB962C8B-B14F-4D97-AF65-F5344CB8AC3E}">
        <p14:creationId xmlns:p14="http://schemas.microsoft.com/office/powerpoint/2010/main" val="27426911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050" dirty="0">
                <a:latin typeface="+mn-ea"/>
                <a:ea typeface="+mn-ea"/>
              </a:rPr>
              <a:t>論文を入手するために、</a:t>
            </a:r>
            <a:r>
              <a:rPr lang="en-US" altLang="ja-JP" sz="1050" dirty="0">
                <a:latin typeface="+mn-ea"/>
                <a:ea typeface="+mn-ea"/>
              </a:rPr>
              <a:t>3</a:t>
            </a:r>
            <a:r>
              <a:rPr lang="ja-JP" altLang="en-US" sz="1050" dirty="0" err="1">
                <a:latin typeface="+mn-ea"/>
                <a:ea typeface="+mn-ea"/>
              </a:rPr>
              <a:t>つの</a:t>
            </a:r>
            <a:r>
              <a:rPr lang="ja-JP" altLang="en-US" sz="1050" dirty="0">
                <a:latin typeface="+mn-ea"/>
                <a:ea typeface="+mn-ea"/>
              </a:rPr>
              <a:t>方法をご説明します。</a:t>
            </a:r>
            <a:endParaRPr lang="en-US" altLang="ja-JP" sz="1050" dirty="0">
              <a:latin typeface="+mn-ea"/>
              <a:ea typeface="+mn-ea"/>
            </a:endParaRPr>
          </a:p>
          <a:p>
            <a:r>
              <a:rPr lang="ja-JP" altLang="en-US" sz="1050" dirty="0">
                <a:latin typeface="+mn-ea"/>
                <a:ea typeface="+mn-ea"/>
              </a:rPr>
              <a:t>まずは岐阜大学図書館に所蔵しているか、または電子ジャーナルを契約しているかを確認します。</a:t>
            </a:r>
            <a:endParaRPr lang="en-US" altLang="ja-JP" sz="1050" dirty="0">
              <a:latin typeface="+mn-ea"/>
              <a:ea typeface="+mn-ea"/>
            </a:endParaRPr>
          </a:p>
          <a:p>
            <a:endParaRPr lang="en-US" altLang="ja-JP" sz="1050" dirty="0">
              <a:latin typeface="+mn-ea"/>
              <a:ea typeface="+mn-ea"/>
            </a:endParaRPr>
          </a:p>
          <a:p>
            <a:r>
              <a:rPr lang="ja-JP" altLang="en-US" sz="1050" dirty="0">
                <a:latin typeface="+mn-ea"/>
                <a:ea typeface="+mn-ea"/>
              </a:rPr>
              <a:t>もし、岐阜大学で手に入れられない場合には、学外からの取り寄せを行うことになります。</a:t>
            </a:r>
          </a:p>
        </p:txBody>
      </p:sp>
      <p:sp>
        <p:nvSpPr>
          <p:cNvPr id="4" name="スライド番号プレースホルダー 3"/>
          <p:cNvSpPr>
            <a:spLocks noGrp="1"/>
          </p:cNvSpPr>
          <p:nvPr>
            <p:ph type="sldNum" sz="quarter" idx="10"/>
          </p:nvPr>
        </p:nvSpPr>
        <p:spPr/>
        <p:txBody>
          <a:bodyPr/>
          <a:lstStyle/>
          <a:p>
            <a:pPr>
              <a:defRPr/>
            </a:pPr>
            <a:fld id="{390BD542-1A55-4419-B910-F8AA27A05E69}" type="slidenum">
              <a:rPr lang="en-US" altLang="ja-JP" smtClean="0"/>
              <a:pPr>
                <a:defRPr/>
              </a:pPr>
              <a:t>25</a:t>
            </a:fld>
            <a:endParaRPr lang="en-US" altLang="ja-JP"/>
          </a:p>
        </p:txBody>
      </p:sp>
      <p:sp>
        <p:nvSpPr>
          <p:cNvPr id="5" name="日付プレースホルダー 4"/>
          <p:cNvSpPr>
            <a:spLocks noGrp="1"/>
          </p:cNvSpPr>
          <p:nvPr>
            <p:ph type="dt" idx="11"/>
          </p:nvPr>
        </p:nvSpPr>
        <p:spPr/>
        <p:txBody>
          <a:bodyPr/>
          <a:lstStyle/>
          <a:p>
            <a:pPr>
              <a:defRPr/>
            </a:pPr>
            <a:endParaRPr lang="en-US" altLang="ja-JP"/>
          </a:p>
        </p:txBody>
      </p:sp>
    </p:spTree>
    <p:extLst>
      <p:ext uri="{BB962C8B-B14F-4D97-AF65-F5344CB8AC3E}">
        <p14:creationId xmlns:p14="http://schemas.microsoft.com/office/powerpoint/2010/main" val="38397694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p:spPr>
        <p:txBody>
          <a:bodyPr/>
          <a:lstStyle/>
          <a:p>
            <a:pPr eaLnBrk="1" hangingPunct="1"/>
            <a:r>
              <a:rPr lang="en-US" altLang="ja-JP" sz="1050" dirty="0">
                <a:latin typeface="+mj-ea"/>
                <a:ea typeface="+mj-ea"/>
              </a:rPr>
              <a:t>Scopus</a:t>
            </a:r>
            <a:r>
              <a:rPr lang="ja-JP" altLang="en-US" sz="1050" dirty="0">
                <a:latin typeface="+mj-ea"/>
                <a:ea typeface="+mj-ea"/>
              </a:rPr>
              <a:t>で本文</a:t>
            </a:r>
            <a:r>
              <a:rPr lang="en-US" altLang="ja-JP" sz="1050" dirty="0">
                <a:latin typeface="+mj-ea"/>
                <a:ea typeface="+mj-ea"/>
              </a:rPr>
              <a:t>PDF</a:t>
            </a:r>
            <a:r>
              <a:rPr lang="ja-JP" altLang="en-US" sz="1050" dirty="0">
                <a:latin typeface="+mj-ea"/>
                <a:ea typeface="+mj-ea"/>
              </a:rPr>
              <a:t>がなかった場合、次は岐阜大学で所蔵しているかどうか調べます。</a:t>
            </a:r>
          </a:p>
          <a:p>
            <a:pPr eaLnBrk="1" hangingPunct="1"/>
            <a:r>
              <a:rPr lang="ja-JP" altLang="en-US" sz="1050" dirty="0">
                <a:latin typeface="+mj-ea"/>
                <a:ea typeface="+mj-ea"/>
              </a:rPr>
              <a:t>この時、注意しないといけないのは、</a:t>
            </a:r>
            <a:r>
              <a:rPr lang="en-US" altLang="ja-JP" sz="1050" dirty="0">
                <a:latin typeface="+mj-ea"/>
                <a:ea typeface="+mj-ea"/>
              </a:rPr>
              <a:t>OPAC</a:t>
            </a:r>
            <a:r>
              <a:rPr lang="ja-JP" altLang="en-US" sz="1050" dirty="0">
                <a:latin typeface="+mj-ea"/>
                <a:ea typeface="+mj-ea"/>
              </a:rPr>
              <a:t>に出版年・論文名・論文著者名を入れてもヒットしない、ということです。</a:t>
            </a:r>
          </a:p>
          <a:p>
            <a:pPr eaLnBrk="1" hangingPunct="1"/>
            <a:r>
              <a:rPr lang="ja-JP" altLang="en-US" sz="1050" dirty="0">
                <a:latin typeface="+mj-ea"/>
                <a:ea typeface="+mj-ea"/>
              </a:rPr>
              <a:t>検索項目として有効なのは、「雑誌名・フルタイトル・出版者・</a:t>
            </a:r>
            <a:r>
              <a:rPr lang="en-US" altLang="ja-JP" sz="1050" dirty="0">
                <a:latin typeface="+mj-ea"/>
                <a:ea typeface="+mj-ea"/>
              </a:rPr>
              <a:t>ISSN</a:t>
            </a:r>
            <a:r>
              <a:rPr lang="ja-JP" altLang="en-US" sz="1050" dirty="0">
                <a:latin typeface="+mj-ea"/>
                <a:ea typeface="+mj-ea"/>
              </a:rPr>
              <a:t>」です。この雑誌の場合ＩＳＳＮは「</a:t>
            </a:r>
            <a:r>
              <a:rPr lang="en-US" altLang="ja-JP" sz="1050" dirty="0">
                <a:latin typeface="+mj-ea"/>
                <a:ea typeface="+mj-ea"/>
              </a:rPr>
              <a:t>1059-1524</a:t>
            </a:r>
            <a:r>
              <a:rPr lang="ja-JP" altLang="en-US" sz="1050" dirty="0">
                <a:latin typeface="+mj-ea"/>
                <a:ea typeface="+mj-ea"/>
              </a:rPr>
              <a:t>」です。</a:t>
            </a:r>
          </a:p>
          <a:p>
            <a:pPr defTabSz="914308" eaLnBrk="1" hangingPunct="1">
              <a:defRPr/>
            </a:pPr>
            <a:r>
              <a:rPr lang="en-US" altLang="ja-JP" sz="1050" b="1" dirty="0">
                <a:latin typeface="+mj-ea"/>
                <a:ea typeface="+mj-ea"/>
              </a:rPr>
              <a:t>Induction of Pluripotent Stem Cells</a:t>
            </a:r>
            <a:r>
              <a:rPr lang="ja-JP" altLang="en-US" sz="1050" b="1" dirty="0">
                <a:latin typeface="+mj-ea"/>
                <a:ea typeface="+mj-ea"/>
              </a:rPr>
              <a:t>・・・とう論文タイトルではヒットしません。</a:t>
            </a:r>
            <a:endParaRPr lang="en-US" altLang="ja-JP" sz="1050" b="1" dirty="0">
              <a:latin typeface="+mj-ea"/>
              <a:ea typeface="+mj-ea"/>
            </a:endParaRPr>
          </a:p>
          <a:p>
            <a:pPr eaLnBrk="1" hangingPunct="1"/>
            <a:endParaRPr lang="ja-JP" altLang="en-US" sz="2000" dirty="0">
              <a:latin typeface="Arial" pitchFamily="34" charset="0"/>
            </a:endParaRPr>
          </a:p>
        </p:txBody>
      </p:sp>
      <p:sp>
        <p:nvSpPr>
          <p:cNvPr id="2" name="スライド番号プレースホルダー 1"/>
          <p:cNvSpPr>
            <a:spLocks noGrp="1"/>
          </p:cNvSpPr>
          <p:nvPr>
            <p:ph type="sldNum" sz="quarter" idx="10"/>
          </p:nvPr>
        </p:nvSpPr>
        <p:spPr/>
        <p:txBody>
          <a:bodyPr/>
          <a:lstStyle/>
          <a:p>
            <a:pPr>
              <a:defRPr/>
            </a:pPr>
            <a:fld id="{390BD542-1A55-4419-B910-F8AA27A05E69}" type="slidenum">
              <a:rPr lang="en-US" altLang="ja-JP" smtClean="0"/>
              <a:pPr>
                <a:defRPr/>
              </a:pPr>
              <a:t>26</a:t>
            </a:fld>
            <a:endParaRPr lang="en-US" altLang="ja-JP"/>
          </a:p>
        </p:txBody>
      </p:sp>
      <p:sp>
        <p:nvSpPr>
          <p:cNvPr id="3" name="日付プレースホルダー 2"/>
          <p:cNvSpPr>
            <a:spLocks noGrp="1"/>
          </p:cNvSpPr>
          <p:nvPr>
            <p:ph type="dt" idx="11"/>
          </p:nvPr>
        </p:nvSpPr>
        <p:spPr/>
        <p:txBody>
          <a:bodyPr/>
          <a:lstStyle/>
          <a:p>
            <a:pPr>
              <a:defRPr/>
            </a:pPr>
            <a:endParaRPr lang="en-US" altLang="ja-JP"/>
          </a:p>
        </p:txBody>
      </p:sp>
    </p:spTree>
    <p:extLst>
      <p:ext uri="{BB962C8B-B14F-4D97-AF65-F5344CB8AC3E}">
        <p14:creationId xmlns:p14="http://schemas.microsoft.com/office/powerpoint/2010/main" val="3572141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z="1050" dirty="0">
                <a:latin typeface="+mn-ea"/>
                <a:ea typeface="+mn-ea"/>
              </a:rPr>
              <a:t>Cell</a:t>
            </a:r>
            <a:r>
              <a:rPr lang="ja-JP" altLang="en-US" sz="1050" dirty="0" err="1">
                <a:latin typeface="+mn-ea"/>
                <a:ea typeface="+mn-ea"/>
              </a:rPr>
              <a:t>のように</a:t>
            </a:r>
            <a:r>
              <a:rPr lang="ja-JP" altLang="en-US" sz="1050" dirty="0">
                <a:latin typeface="+mn-ea"/>
                <a:ea typeface="+mn-ea"/>
              </a:rPr>
              <a:t>よく使われる単語はフリーワードに入力すると検索結果が多くなりすぎるので、</a:t>
            </a:r>
            <a:endParaRPr lang="en-US" altLang="ja-JP" sz="1050" dirty="0">
              <a:latin typeface="+mn-ea"/>
              <a:ea typeface="+mn-ea"/>
            </a:endParaRPr>
          </a:p>
          <a:p>
            <a:r>
              <a:rPr lang="ja-JP" altLang="en-US" sz="1050" dirty="0">
                <a:latin typeface="+mn-ea"/>
                <a:ea typeface="+mn-ea"/>
              </a:rPr>
              <a:t>タイトルが明確に分かっている場合はフルタイトルに入力したほうがすばやく探しているものにたどり着けます。</a:t>
            </a:r>
          </a:p>
        </p:txBody>
      </p:sp>
      <p:sp>
        <p:nvSpPr>
          <p:cNvPr id="4" name="スライド番号プレースホルダー 3"/>
          <p:cNvSpPr>
            <a:spLocks noGrp="1"/>
          </p:cNvSpPr>
          <p:nvPr>
            <p:ph type="sldNum" sz="quarter" idx="10"/>
          </p:nvPr>
        </p:nvSpPr>
        <p:spPr/>
        <p:txBody>
          <a:bodyPr/>
          <a:lstStyle/>
          <a:p>
            <a:pPr>
              <a:defRPr/>
            </a:pPr>
            <a:fld id="{390BD542-1A55-4419-B910-F8AA27A05E69}" type="slidenum">
              <a:rPr lang="en-US" altLang="ja-JP" smtClean="0"/>
              <a:pPr>
                <a:defRPr/>
              </a:pPr>
              <a:t>27</a:t>
            </a:fld>
            <a:endParaRPr lang="en-US" altLang="ja-JP"/>
          </a:p>
        </p:txBody>
      </p:sp>
      <p:sp>
        <p:nvSpPr>
          <p:cNvPr id="5" name="日付プレースホルダー 4"/>
          <p:cNvSpPr>
            <a:spLocks noGrp="1"/>
          </p:cNvSpPr>
          <p:nvPr>
            <p:ph type="dt" idx="11"/>
          </p:nvPr>
        </p:nvSpPr>
        <p:spPr/>
        <p:txBody>
          <a:bodyPr/>
          <a:lstStyle/>
          <a:p>
            <a:pPr>
              <a:defRPr/>
            </a:pPr>
            <a:endParaRPr lang="en-US" altLang="ja-JP"/>
          </a:p>
        </p:txBody>
      </p:sp>
    </p:spTree>
    <p:extLst>
      <p:ext uri="{BB962C8B-B14F-4D97-AF65-F5344CB8AC3E}">
        <p14:creationId xmlns:p14="http://schemas.microsoft.com/office/powerpoint/2010/main" val="29293113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p:spPr>
        <p:txBody>
          <a:bodyPr/>
          <a:lstStyle/>
          <a:p>
            <a:pPr eaLnBrk="1" hangingPunct="1"/>
            <a:r>
              <a:rPr lang="en-US" altLang="ja-JP" sz="1050" dirty="0">
                <a:latin typeface="+mj-ea"/>
                <a:ea typeface="+mj-ea"/>
              </a:rPr>
              <a:t>OPAC</a:t>
            </a:r>
            <a:r>
              <a:rPr lang="ja-JP" altLang="en-US" sz="1050" dirty="0">
                <a:latin typeface="+mj-ea"/>
                <a:ea typeface="+mj-ea"/>
              </a:rPr>
              <a:t>を検索した時は、巻号の欄を忘れずにチェックするようにして下さい。</a:t>
            </a:r>
          </a:p>
          <a:p>
            <a:pPr eaLnBrk="1" hangingPunct="1"/>
            <a:r>
              <a:rPr lang="ja-JP" altLang="en-US" sz="1050" dirty="0">
                <a:latin typeface="+mj-ea"/>
                <a:ea typeface="+mj-ea"/>
              </a:rPr>
              <a:t>この「</a:t>
            </a:r>
            <a:r>
              <a:rPr lang="en-US" altLang="ja-JP" sz="1050" dirty="0">
                <a:solidFill>
                  <a:srgbClr val="000000"/>
                </a:solidFill>
                <a:latin typeface="+mj-ea"/>
                <a:ea typeface="+mj-ea"/>
              </a:rPr>
              <a:t>Cell</a:t>
            </a:r>
            <a:r>
              <a:rPr lang="ja-JP" altLang="en-US" sz="1050" dirty="0">
                <a:latin typeface="+mj-ea"/>
                <a:ea typeface="+mj-ea"/>
              </a:rPr>
              <a:t>」のうち、欲しい論文が収録された</a:t>
            </a:r>
            <a:r>
              <a:rPr lang="en-US" altLang="ja-JP" sz="1050" dirty="0">
                <a:latin typeface="+mj-ea"/>
                <a:ea typeface="+mj-ea"/>
              </a:rPr>
              <a:t>126</a:t>
            </a:r>
            <a:r>
              <a:rPr lang="ja-JP" altLang="en-US" sz="1050" dirty="0">
                <a:latin typeface="+mj-ea"/>
                <a:ea typeface="+mj-ea"/>
              </a:rPr>
              <a:t>巻</a:t>
            </a:r>
            <a:r>
              <a:rPr lang="en-US" altLang="ja-JP" sz="1050" dirty="0">
                <a:latin typeface="+mj-ea"/>
                <a:ea typeface="+mj-ea"/>
              </a:rPr>
              <a:t>4</a:t>
            </a:r>
            <a:r>
              <a:rPr lang="ja-JP" altLang="en-US" sz="1050" dirty="0">
                <a:latin typeface="+mj-ea"/>
                <a:ea typeface="+mj-ea"/>
              </a:rPr>
              <a:t>号は岐阜大学で所蔵していることがわかります。</a:t>
            </a:r>
          </a:p>
          <a:p>
            <a:pPr eaLnBrk="1" hangingPunct="1"/>
            <a:r>
              <a:rPr lang="ja-JP" altLang="en-US" sz="1050" dirty="0">
                <a:latin typeface="+mj-ea"/>
                <a:ea typeface="+mj-ea"/>
              </a:rPr>
              <a:t>岐阜大学に欲しい雑誌がない場合については、後で説明します。</a:t>
            </a:r>
          </a:p>
        </p:txBody>
      </p:sp>
      <p:sp>
        <p:nvSpPr>
          <p:cNvPr id="2" name="スライド番号プレースホルダー 1"/>
          <p:cNvSpPr>
            <a:spLocks noGrp="1"/>
          </p:cNvSpPr>
          <p:nvPr>
            <p:ph type="sldNum" sz="quarter" idx="10"/>
          </p:nvPr>
        </p:nvSpPr>
        <p:spPr/>
        <p:txBody>
          <a:bodyPr/>
          <a:lstStyle/>
          <a:p>
            <a:pPr>
              <a:defRPr/>
            </a:pPr>
            <a:fld id="{390BD542-1A55-4419-B910-F8AA27A05E69}" type="slidenum">
              <a:rPr lang="en-US" altLang="ja-JP" smtClean="0"/>
              <a:pPr>
                <a:defRPr/>
              </a:pPr>
              <a:t>28</a:t>
            </a:fld>
            <a:endParaRPr lang="en-US" altLang="ja-JP"/>
          </a:p>
        </p:txBody>
      </p:sp>
      <p:sp>
        <p:nvSpPr>
          <p:cNvPr id="3" name="日付プレースホルダー 2"/>
          <p:cNvSpPr>
            <a:spLocks noGrp="1"/>
          </p:cNvSpPr>
          <p:nvPr>
            <p:ph type="dt" idx="11"/>
          </p:nvPr>
        </p:nvSpPr>
        <p:spPr/>
        <p:txBody>
          <a:bodyPr/>
          <a:lstStyle/>
          <a:p>
            <a:pPr>
              <a:defRPr/>
            </a:pPr>
            <a:endParaRPr lang="en-US" altLang="ja-JP"/>
          </a:p>
        </p:txBody>
      </p:sp>
    </p:spTree>
    <p:extLst>
      <p:ext uri="{BB962C8B-B14F-4D97-AF65-F5344CB8AC3E}">
        <p14:creationId xmlns:p14="http://schemas.microsoft.com/office/powerpoint/2010/main" val="24692580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050" dirty="0">
                <a:latin typeface="+mj-ea"/>
              </a:rPr>
              <a:t>次に、図書館の契約している電子ジャーナルを探す方法です。</a:t>
            </a:r>
            <a:endParaRPr lang="en-US" altLang="ja-JP" sz="1050" dirty="0">
              <a:latin typeface="+mj-ea"/>
            </a:endParaRPr>
          </a:p>
          <a:p>
            <a:r>
              <a:rPr lang="ja-JP" altLang="en-US" sz="1050" dirty="0">
                <a:latin typeface="+mj-ea"/>
              </a:rPr>
              <a:t>図書館</a:t>
            </a:r>
            <a:r>
              <a:rPr lang="en-US" altLang="ja-JP" sz="1050" dirty="0">
                <a:latin typeface="+mj-ea"/>
              </a:rPr>
              <a:t>Web</a:t>
            </a:r>
            <a:r>
              <a:rPr lang="ja-JP" altLang="en-US" sz="1050" dirty="0">
                <a:latin typeface="+mj-ea"/>
              </a:rPr>
              <a:t>サイトのトップページにあるクイックサーチで電子ジャーナルのタブを選択します。</a:t>
            </a:r>
            <a:endParaRPr lang="en-US" altLang="ja-JP" sz="1050" dirty="0">
              <a:latin typeface="+mj-ea"/>
            </a:endParaRPr>
          </a:p>
          <a:p>
            <a:r>
              <a:rPr lang="ja-JP" altLang="en-US" sz="1050" dirty="0">
                <a:latin typeface="+mj-ea"/>
              </a:rPr>
              <a:t>雑誌名を入力して検索します。</a:t>
            </a:r>
            <a:endParaRPr lang="en-US" altLang="ja-JP" sz="1050" dirty="0">
              <a:latin typeface="+mj-ea"/>
            </a:endParaRPr>
          </a:p>
          <a:p>
            <a:endParaRPr lang="en-US" altLang="ja-JP" sz="1050" dirty="0">
              <a:latin typeface="+mj-ea"/>
            </a:endParaRPr>
          </a:p>
          <a:p>
            <a:r>
              <a:rPr lang="ja-JP" altLang="en-US" sz="1050" dirty="0">
                <a:latin typeface="+mj-ea"/>
              </a:rPr>
              <a:t>検索結果画面で利用可能期間を確認します。</a:t>
            </a:r>
            <a:endParaRPr lang="en-US" altLang="ja-JP" sz="1050" dirty="0">
              <a:latin typeface="+mj-ea"/>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ja-JP" altLang="en-US" sz="1050" dirty="0">
                <a:latin typeface="+mj-ea"/>
              </a:rPr>
              <a:t>電子ジャーナルに接続します。</a:t>
            </a:r>
            <a:endParaRPr lang="en-US" altLang="ja-JP" sz="1050" dirty="0">
              <a:latin typeface="+mj-ea"/>
            </a:endParaRPr>
          </a:p>
        </p:txBody>
      </p:sp>
      <p:sp>
        <p:nvSpPr>
          <p:cNvPr id="4" name="日付プレースホルダー 3"/>
          <p:cNvSpPr>
            <a:spLocks noGrp="1"/>
          </p:cNvSpPr>
          <p:nvPr>
            <p:ph type="dt" idx="10"/>
          </p:nvPr>
        </p:nvSpPr>
        <p:spPr/>
        <p:txBody>
          <a:bodyPr/>
          <a:lstStyle/>
          <a:p>
            <a:pPr>
              <a:defRPr/>
            </a:pPr>
            <a:endParaRPr lang="en-US" altLang="ja-JP"/>
          </a:p>
        </p:txBody>
      </p:sp>
      <p:sp>
        <p:nvSpPr>
          <p:cNvPr id="5" name="スライド番号プレースホルダー 4"/>
          <p:cNvSpPr>
            <a:spLocks noGrp="1"/>
          </p:cNvSpPr>
          <p:nvPr>
            <p:ph type="sldNum" sz="quarter" idx="11"/>
          </p:nvPr>
        </p:nvSpPr>
        <p:spPr/>
        <p:txBody>
          <a:bodyPr/>
          <a:lstStyle/>
          <a:p>
            <a:pPr>
              <a:defRPr/>
            </a:pPr>
            <a:fld id="{390BD542-1A55-4419-B910-F8AA27A05E69}" type="slidenum">
              <a:rPr lang="en-US" altLang="ja-JP" smtClean="0"/>
              <a:pPr>
                <a:defRPr/>
              </a:pPr>
              <a:t>29</a:t>
            </a:fld>
            <a:endParaRPr lang="en-US" altLang="ja-JP"/>
          </a:p>
        </p:txBody>
      </p:sp>
    </p:spTree>
    <p:extLst>
      <p:ext uri="{BB962C8B-B14F-4D97-AF65-F5344CB8AC3E}">
        <p14:creationId xmlns:p14="http://schemas.microsoft.com/office/powerpoint/2010/main" val="38810082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050" dirty="0"/>
              <a:t>ではまずは、論文情報の表記に慣れるから説明していきます。</a:t>
            </a:r>
          </a:p>
        </p:txBody>
      </p:sp>
      <p:sp>
        <p:nvSpPr>
          <p:cNvPr id="4" name="スライド番号プレースホルダー 3"/>
          <p:cNvSpPr>
            <a:spLocks noGrp="1"/>
          </p:cNvSpPr>
          <p:nvPr>
            <p:ph type="sldNum" sz="quarter" idx="10"/>
          </p:nvPr>
        </p:nvSpPr>
        <p:spPr/>
        <p:txBody>
          <a:bodyPr/>
          <a:lstStyle/>
          <a:p>
            <a:pPr>
              <a:defRPr/>
            </a:pPr>
            <a:fld id="{390BD542-1A55-4419-B910-F8AA27A05E69}" type="slidenum">
              <a:rPr lang="en-US" altLang="ja-JP" smtClean="0"/>
              <a:pPr>
                <a:defRPr/>
              </a:pPr>
              <a:t>3</a:t>
            </a:fld>
            <a:endParaRPr lang="en-US" altLang="ja-JP"/>
          </a:p>
        </p:txBody>
      </p:sp>
      <p:sp>
        <p:nvSpPr>
          <p:cNvPr id="5" name="日付プレースホルダー 4"/>
          <p:cNvSpPr>
            <a:spLocks noGrp="1"/>
          </p:cNvSpPr>
          <p:nvPr>
            <p:ph type="dt" idx="11"/>
          </p:nvPr>
        </p:nvSpPr>
        <p:spPr/>
        <p:txBody>
          <a:bodyPr/>
          <a:lstStyle/>
          <a:p>
            <a:pPr>
              <a:defRPr/>
            </a:pPr>
            <a:endParaRPr lang="en-US" altLang="ja-JP"/>
          </a:p>
        </p:txBody>
      </p:sp>
    </p:spTree>
    <p:extLst>
      <p:ext uri="{BB962C8B-B14F-4D97-AF65-F5344CB8AC3E}">
        <p14:creationId xmlns:p14="http://schemas.microsoft.com/office/powerpoint/2010/main" val="14116773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a:latin typeface="+mj-ea"/>
              </a:rPr>
              <a:t>論文を見つけたら、フルテキストが閲覧できます。</a:t>
            </a:r>
            <a:r>
              <a:rPr lang="en-US" altLang="ja-JP" sz="1200" dirty="0">
                <a:latin typeface="+mj-ea"/>
              </a:rPr>
              <a:t>PDF</a:t>
            </a:r>
            <a:r>
              <a:rPr lang="ja-JP" altLang="en-US" sz="1200" dirty="0">
                <a:latin typeface="+mj-ea"/>
              </a:rPr>
              <a:t>ファイルもダウンロードできます。</a:t>
            </a:r>
            <a:endParaRPr lang="en-US" altLang="ja-JP" sz="1200" dirty="0">
              <a:latin typeface="+mj-ea"/>
            </a:endParaRPr>
          </a:p>
          <a:p>
            <a:r>
              <a:rPr lang="en-US" altLang="ja-JP" sz="1200" dirty="0">
                <a:latin typeface="+mj-ea"/>
              </a:rPr>
              <a:t>OPAC</a:t>
            </a:r>
            <a:r>
              <a:rPr lang="ja-JP" altLang="en-US" sz="1200" dirty="0">
                <a:latin typeface="+mj-ea"/>
              </a:rPr>
              <a:t>からも電子ジャーナルを検索することができますが、こちらの方法で探すと、岐阜大学で契約しているもの以外のオープンアクセスの電子ジャーナルも探すことができるので便利です。</a:t>
            </a:r>
            <a:endParaRPr lang="en-US" altLang="ja-JP" sz="1200" dirty="0">
              <a:latin typeface="+mj-ea"/>
            </a:endParaRP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90BD542-1A55-4419-B910-F8AA27A05E69}" type="slidenum">
              <a:rPr lang="en-US" altLang="ja-JP" smtClean="0"/>
              <a:pPr>
                <a:defRPr/>
              </a:pPr>
              <a:t>30</a:t>
            </a:fld>
            <a:endParaRPr lang="en-US" altLang="ja-JP"/>
          </a:p>
        </p:txBody>
      </p:sp>
      <p:sp>
        <p:nvSpPr>
          <p:cNvPr id="5" name="日付プレースホルダー 4"/>
          <p:cNvSpPr>
            <a:spLocks noGrp="1"/>
          </p:cNvSpPr>
          <p:nvPr>
            <p:ph type="dt" idx="11"/>
          </p:nvPr>
        </p:nvSpPr>
        <p:spPr/>
        <p:txBody>
          <a:bodyPr/>
          <a:lstStyle/>
          <a:p>
            <a:pPr>
              <a:defRPr/>
            </a:pPr>
            <a:endParaRPr lang="en-US" altLang="ja-JP"/>
          </a:p>
        </p:txBody>
      </p:sp>
    </p:spTree>
    <p:extLst>
      <p:ext uri="{BB962C8B-B14F-4D97-AF65-F5344CB8AC3E}">
        <p14:creationId xmlns:p14="http://schemas.microsoft.com/office/powerpoint/2010/main" val="33289770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050" dirty="0">
                <a:latin typeface="+mn-ea"/>
                <a:ea typeface="+mn-ea"/>
              </a:rPr>
              <a:t>データベースに論文本文へのリンクがあることもあります。</a:t>
            </a:r>
            <a:endParaRPr lang="en-US" altLang="ja-JP" sz="1050" dirty="0">
              <a:latin typeface="+mn-ea"/>
              <a:ea typeface="+mn-ea"/>
            </a:endParaRPr>
          </a:p>
          <a:p>
            <a:r>
              <a:rPr lang="ja-JP" altLang="en-US" sz="1050" dirty="0">
                <a:latin typeface="+mn-ea"/>
                <a:ea typeface="+mn-ea"/>
              </a:rPr>
              <a:t>図書館でその雑誌を契約していれば本文がそのまま</a:t>
            </a:r>
            <a:r>
              <a:rPr lang="en-US" altLang="ja-JP" sz="1050" dirty="0">
                <a:latin typeface="+mn-ea"/>
                <a:ea typeface="+mn-ea"/>
              </a:rPr>
              <a:t>Web</a:t>
            </a:r>
            <a:r>
              <a:rPr lang="ja-JP" altLang="en-US" sz="1050" dirty="0">
                <a:latin typeface="+mn-ea"/>
                <a:ea typeface="+mn-ea"/>
              </a:rPr>
              <a:t>で見ることができます。</a:t>
            </a:r>
          </a:p>
          <a:p>
            <a:r>
              <a:rPr lang="ja-JP" altLang="en-US" sz="1050" dirty="0">
                <a:latin typeface="+mn-ea"/>
                <a:ea typeface="+mn-ea"/>
              </a:rPr>
              <a:t>契約雑誌は、大学のネットワークの中からだけアクセスできます。</a:t>
            </a:r>
            <a:endParaRPr lang="en-US" altLang="ja-JP" sz="1050" dirty="0">
              <a:latin typeface="+mn-ea"/>
              <a:ea typeface="+mn-ea"/>
            </a:endParaRPr>
          </a:p>
        </p:txBody>
      </p:sp>
      <p:sp>
        <p:nvSpPr>
          <p:cNvPr id="4" name="スライド番号プレースホルダー 3"/>
          <p:cNvSpPr>
            <a:spLocks noGrp="1"/>
          </p:cNvSpPr>
          <p:nvPr>
            <p:ph type="sldNum" sz="quarter" idx="10"/>
          </p:nvPr>
        </p:nvSpPr>
        <p:spPr/>
        <p:txBody>
          <a:bodyPr/>
          <a:lstStyle/>
          <a:p>
            <a:pPr>
              <a:defRPr/>
            </a:pPr>
            <a:fld id="{390BD542-1A55-4419-B910-F8AA27A05E69}" type="slidenum">
              <a:rPr lang="en-US" altLang="ja-JP" smtClean="0"/>
              <a:pPr>
                <a:defRPr/>
              </a:pPr>
              <a:t>31</a:t>
            </a:fld>
            <a:endParaRPr lang="en-US" altLang="ja-JP"/>
          </a:p>
        </p:txBody>
      </p:sp>
      <p:sp>
        <p:nvSpPr>
          <p:cNvPr id="5" name="日付プレースホルダー 4"/>
          <p:cNvSpPr>
            <a:spLocks noGrp="1"/>
          </p:cNvSpPr>
          <p:nvPr>
            <p:ph type="dt" idx="11"/>
          </p:nvPr>
        </p:nvSpPr>
        <p:spPr/>
        <p:txBody>
          <a:bodyPr/>
          <a:lstStyle/>
          <a:p>
            <a:pPr>
              <a:defRPr/>
            </a:pPr>
            <a:endParaRPr lang="en-US" altLang="ja-JP"/>
          </a:p>
        </p:txBody>
      </p:sp>
    </p:spTree>
    <p:extLst>
      <p:ext uri="{BB962C8B-B14F-4D97-AF65-F5344CB8AC3E}">
        <p14:creationId xmlns:p14="http://schemas.microsoft.com/office/powerpoint/2010/main" val="130022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3549">
              <a:defRPr/>
            </a:pPr>
            <a:r>
              <a:rPr lang="ja-JP" altLang="en-US" sz="1050" dirty="0">
                <a:latin typeface="+mn-ea"/>
                <a:ea typeface="+mn-ea"/>
              </a:rPr>
              <a:t>電子ジャーナルサイト内には様々な雑誌の電子ジャーナル版が収められています。論文の題やアブストラクト、論文全文から検索できますので、これをデータベースのように使って論文を探そうということです。検索範囲はその電子ジャーナルサイトに収録されている雑誌の範囲に限定されますが、有力な雑誌がいくつも含まれています。その中から図書館が契約している雑誌の中の論文を見つけた場合、そのまま本文を読むことができます。</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90BD542-1A55-4419-B910-F8AA27A05E69}" type="slidenum">
              <a:rPr lang="en-US" altLang="ja-JP" smtClean="0"/>
              <a:pPr>
                <a:defRPr/>
              </a:pPr>
              <a:t>32</a:t>
            </a:fld>
            <a:endParaRPr lang="en-US" altLang="ja-JP"/>
          </a:p>
        </p:txBody>
      </p:sp>
      <p:sp>
        <p:nvSpPr>
          <p:cNvPr id="5" name="日付プレースホルダー 4"/>
          <p:cNvSpPr>
            <a:spLocks noGrp="1"/>
          </p:cNvSpPr>
          <p:nvPr>
            <p:ph type="dt" idx="11"/>
          </p:nvPr>
        </p:nvSpPr>
        <p:spPr/>
        <p:txBody>
          <a:bodyPr/>
          <a:lstStyle/>
          <a:p>
            <a:pPr>
              <a:defRPr/>
            </a:pPr>
            <a:endParaRPr lang="en-US" altLang="ja-JP"/>
          </a:p>
        </p:txBody>
      </p:sp>
    </p:spTree>
    <p:extLst>
      <p:ext uri="{BB962C8B-B14F-4D97-AF65-F5344CB8AC3E}">
        <p14:creationId xmlns:p14="http://schemas.microsoft.com/office/powerpoint/2010/main" val="14082154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050" dirty="0">
                <a:latin typeface="+mn-ea"/>
                <a:ea typeface="+mn-ea"/>
              </a:rPr>
              <a:t>岐阜大学で契約しており、利用できる電子ジャーナルサイトはホームページの赤枠のところにリンクが集めてあります。</a:t>
            </a:r>
            <a:endParaRPr lang="en-US" altLang="ja-JP" sz="1050" dirty="0">
              <a:latin typeface="+mn-ea"/>
              <a:ea typeface="+mn-ea"/>
            </a:endParaRPr>
          </a:p>
          <a:p>
            <a:r>
              <a:rPr lang="ja-JP" altLang="en-US" sz="1050" dirty="0">
                <a:latin typeface="+mn-ea"/>
                <a:ea typeface="+mn-ea"/>
              </a:rPr>
              <a:t>「</a:t>
            </a:r>
            <a:r>
              <a:rPr lang="en-US" altLang="ja-JP" sz="1050" dirty="0">
                <a:latin typeface="+mn-ea"/>
                <a:ea typeface="+mn-ea"/>
              </a:rPr>
              <a:t>Science</a:t>
            </a:r>
            <a:r>
              <a:rPr lang="ja-JP" altLang="en-US" sz="1050" dirty="0">
                <a:latin typeface="+mn-ea"/>
                <a:ea typeface="+mn-ea"/>
              </a:rPr>
              <a:t>　</a:t>
            </a:r>
            <a:r>
              <a:rPr lang="en-US" altLang="ja-JP" sz="1050" dirty="0">
                <a:latin typeface="+mn-ea"/>
                <a:ea typeface="+mn-ea"/>
              </a:rPr>
              <a:t>Direct</a:t>
            </a:r>
            <a:r>
              <a:rPr lang="ja-JP" altLang="en-US" sz="1050" dirty="0">
                <a:latin typeface="+mn-ea"/>
                <a:ea typeface="+mn-ea"/>
              </a:rPr>
              <a:t>」などは、主な大きな電子ジャーナルサイトへのリンクです。</a:t>
            </a:r>
            <a:endParaRPr lang="en-US" altLang="ja-JP" sz="1050" dirty="0">
              <a:latin typeface="+mn-ea"/>
              <a:ea typeface="+mn-ea"/>
            </a:endParaRPr>
          </a:p>
        </p:txBody>
      </p:sp>
      <p:sp>
        <p:nvSpPr>
          <p:cNvPr id="4" name="スライド番号プレースホルダー 3"/>
          <p:cNvSpPr>
            <a:spLocks noGrp="1"/>
          </p:cNvSpPr>
          <p:nvPr>
            <p:ph type="sldNum" sz="quarter" idx="10"/>
          </p:nvPr>
        </p:nvSpPr>
        <p:spPr/>
        <p:txBody>
          <a:bodyPr/>
          <a:lstStyle/>
          <a:p>
            <a:pPr>
              <a:defRPr/>
            </a:pPr>
            <a:fld id="{390BD542-1A55-4419-B910-F8AA27A05E69}" type="slidenum">
              <a:rPr lang="en-US" altLang="ja-JP" smtClean="0"/>
              <a:pPr>
                <a:defRPr/>
              </a:pPr>
              <a:t>33</a:t>
            </a:fld>
            <a:endParaRPr lang="en-US" altLang="ja-JP"/>
          </a:p>
        </p:txBody>
      </p:sp>
      <p:sp>
        <p:nvSpPr>
          <p:cNvPr id="5" name="日付プレースホルダー 4"/>
          <p:cNvSpPr>
            <a:spLocks noGrp="1"/>
          </p:cNvSpPr>
          <p:nvPr>
            <p:ph type="dt" idx="11"/>
          </p:nvPr>
        </p:nvSpPr>
        <p:spPr/>
        <p:txBody>
          <a:bodyPr/>
          <a:lstStyle/>
          <a:p>
            <a:pPr>
              <a:defRPr/>
            </a:pPr>
            <a:endParaRPr lang="en-US" altLang="ja-JP"/>
          </a:p>
        </p:txBody>
      </p:sp>
    </p:spTree>
    <p:extLst>
      <p:ext uri="{BB962C8B-B14F-4D97-AF65-F5344CB8AC3E}">
        <p14:creationId xmlns:p14="http://schemas.microsoft.com/office/powerpoint/2010/main" val="16867563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3549">
              <a:defRPr/>
            </a:pPr>
            <a:r>
              <a:rPr kumimoji="1" lang="ja-JP" altLang="en-US" sz="1200" kern="1200" dirty="0">
                <a:solidFill>
                  <a:schemeClr val="tx1"/>
                </a:solidFill>
                <a:latin typeface="+mn-ea"/>
                <a:ea typeface="ＭＳ Ｐ明朝" pitchFamily="18" charset="-128"/>
                <a:cs typeface="+mn-cs"/>
              </a:rPr>
              <a:t>電子ジャーナルサイトで、岐阜大学図書館が契約している雑誌の中の論文を見つけた場合、そのまま本文を読むことができます。</a:t>
            </a:r>
          </a:p>
        </p:txBody>
      </p:sp>
      <p:sp>
        <p:nvSpPr>
          <p:cNvPr id="4" name="スライド番号プレースホルダー 3"/>
          <p:cNvSpPr>
            <a:spLocks noGrp="1"/>
          </p:cNvSpPr>
          <p:nvPr>
            <p:ph type="sldNum" sz="quarter" idx="10"/>
          </p:nvPr>
        </p:nvSpPr>
        <p:spPr/>
        <p:txBody>
          <a:bodyPr/>
          <a:lstStyle/>
          <a:p>
            <a:pPr>
              <a:defRPr/>
            </a:pPr>
            <a:fld id="{390BD542-1A55-4419-B910-F8AA27A05E69}" type="slidenum">
              <a:rPr lang="en-US" altLang="ja-JP" smtClean="0"/>
              <a:pPr>
                <a:defRPr/>
              </a:pPr>
              <a:t>34</a:t>
            </a:fld>
            <a:endParaRPr lang="en-US" altLang="ja-JP"/>
          </a:p>
        </p:txBody>
      </p:sp>
      <p:sp>
        <p:nvSpPr>
          <p:cNvPr id="5" name="日付プレースホルダー 4"/>
          <p:cNvSpPr>
            <a:spLocks noGrp="1"/>
          </p:cNvSpPr>
          <p:nvPr>
            <p:ph type="dt" idx="11"/>
          </p:nvPr>
        </p:nvSpPr>
        <p:spPr/>
        <p:txBody>
          <a:bodyPr/>
          <a:lstStyle/>
          <a:p>
            <a:pPr>
              <a:defRPr/>
            </a:pPr>
            <a:endParaRPr lang="en-US" altLang="ja-JP"/>
          </a:p>
        </p:txBody>
      </p:sp>
    </p:spTree>
    <p:extLst>
      <p:ext uri="{BB962C8B-B14F-4D97-AF65-F5344CB8AC3E}">
        <p14:creationId xmlns:p14="http://schemas.microsoft.com/office/powerpoint/2010/main" val="1100848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050" dirty="0"/>
              <a:t>電子ジャーナルは自分の学習や研究のために、必要なものだけを利用してください。</a:t>
            </a:r>
            <a:endParaRPr lang="en-US" altLang="ja-JP" sz="1050" dirty="0"/>
          </a:p>
          <a:p>
            <a:r>
              <a:rPr lang="ja-JP" altLang="en-US" sz="1050" dirty="0"/>
              <a:t>大量にダウンロードしたり、他人に再配布したりなど、提供元の規約に違反すると、大学全体で利用できなくなります。</a:t>
            </a:r>
            <a:endParaRPr lang="en-US" altLang="ja-JP" sz="1050" dirty="0"/>
          </a:p>
        </p:txBody>
      </p:sp>
      <p:sp>
        <p:nvSpPr>
          <p:cNvPr id="4" name="スライド番号プレースホルダー 3"/>
          <p:cNvSpPr>
            <a:spLocks noGrp="1"/>
          </p:cNvSpPr>
          <p:nvPr>
            <p:ph type="sldNum" sz="quarter" idx="10"/>
          </p:nvPr>
        </p:nvSpPr>
        <p:spPr/>
        <p:txBody>
          <a:bodyPr/>
          <a:lstStyle/>
          <a:p>
            <a:pPr>
              <a:defRPr/>
            </a:pPr>
            <a:fld id="{390BD542-1A55-4419-B910-F8AA27A05E69}" type="slidenum">
              <a:rPr lang="en-US" altLang="ja-JP" smtClean="0"/>
              <a:pPr>
                <a:defRPr/>
              </a:pPr>
              <a:t>35</a:t>
            </a:fld>
            <a:endParaRPr lang="en-US" altLang="ja-JP"/>
          </a:p>
        </p:txBody>
      </p:sp>
      <p:sp>
        <p:nvSpPr>
          <p:cNvPr id="5" name="日付プレースホルダー 4"/>
          <p:cNvSpPr>
            <a:spLocks noGrp="1"/>
          </p:cNvSpPr>
          <p:nvPr>
            <p:ph type="dt" idx="11"/>
          </p:nvPr>
        </p:nvSpPr>
        <p:spPr/>
        <p:txBody>
          <a:bodyPr/>
          <a:lstStyle/>
          <a:p>
            <a:pPr>
              <a:defRPr/>
            </a:pPr>
            <a:endParaRPr lang="en-US" altLang="ja-JP"/>
          </a:p>
        </p:txBody>
      </p:sp>
    </p:spTree>
    <p:extLst>
      <p:ext uri="{BB962C8B-B14F-4D97-AF65-F5344CB8AC3E}">
        <p14:creationId xmlns:p14="http://schemas.microsoft.com/office/powerpoint/2010/main" val="16867563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050" dirty="0"/>
              <a:t>電子ジャーナルや岐阜大学図書館で見つからなかった論文でも、</a:t>
            </a:r>
            <a:r>
              <a:rPr kumimoji="1" lang="en-US" altLang="ja-JP" sz="1050" dirty="0"/>
              <a:t>Google</a:t>
            </a:r>
            <a:r>
              <a:rPr kumimoji="1" lang="ja-JP" altLang="en-US" sz="1050" dirty="0"/>
              <a:t> </a:t>
            </a:r>
            <a:r>
              <a:rPr kumimoji="1" lang="en-US" altLang="ja-JP" sz="1050" dirty="0"/>
              <a:t>Scholar</a:t>
            </a:r>
            <a:r>
              <a:rPr kumimoji="1" lang="ja-JP" altLang="en-US" sz="1050" dirty="0"/>
              <a:t>で検索してみると、本文が見つかることがあります。</a:t>
            </a:r>
            <a:endParaRPr kumimoji="1" lang="en-US" altLang="ja-JP" sz="1050" dirty="0"/>
          </a:p>
        </p:txBody>
      </p:sp>
      <p:sp>
        <p:nvSpPr>
          <p:cNvPr id="4" name="スライド番号プレースホルダー 3"/>
          <p:cNvSpPr>
            <a:spLocks noGrp="1"/>
          </p:cNvSpPr>
          <p:nvPr>
            <p:ph type="sldNum" sz="quarter" idx="10"/>
          </p:nvPr>
        </p:nvSpPr>
        <p:spPr/>
        <p:txBody>
          <a:bodyPr/>
          <a:lstStyle/>
          <a:p>
            <a:pPr>
              <a:defRPr/>
            </a:pPr>
            <a:fld id="{390BD542-1A55-4419-B910-F8AA27A05E69}" type="slidenum">
              <a:rPr lang="en-US" altLang="ja-JP" smtClean="0"/>
              <a:pPr>
                <a:defRPr/>
              </a:pPr>
              <a:t>36</a:t>
            </a:fld>
            <a:endParaRPr lang="en-US" altLang="ja-JP"/>
          </a:p>
        </p:txBody>
      </p:sp>
      <p:sp>
        <p:nvSpPr>
          <p:cNvPr id="5" name="日付プレースホルダー 4"/>
          <p:cNvSpPr>
            <a:spLocks noGrp="1"/>
          </p:cNvSpPr>
          <p:nvPr>
            <p:ph type="dt" idx="11"/>
          </p:nvPr>
        </p:nvSpPr>
        <p:spPr/>
        <p:txBody>
          <a:bodyPr/>
          <a:lstStyle/>
          <a:p>
            <a:pPr>
              <a:defRPr/>
            </a:pPr>
            <a:endParaRPr lang="en-US" altLang="ja-JP"/>
          </a:p>
        </p:txBody>
      </p:sp>
    </p:spTree>
    <p:extLst>
      <p:ext uri="{BB962C8B-B14F-4D97-AF65-F5344CB8AC3E}">
        <p14:creationId xmlns:p14="http://schemas.microsoft.com/office/powerpoint/2010/main" val="31416455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050" dirty="0"/>
              <a:t>検索結果一覧の右側のスペースに</a:t>
            </a:r>
            <a:r>
              <a:rPr kumimoji="1" lang="en-US" altLang="ja-JP" sz="1050" dirty="0"/>
              <a:t>[PDF]</a:t>
            </a:r>
            <a:r>
              <a:rPr kumimoji="1" lang="ja-JP" altLang="en-US" sz="1050" dirty="0"/>
              <a:t>と表示がある場合、論文の本文が読めることがあります。</a:t>
            </a:r>
            <a:endParaRPr kumimoji="1" lang="en-US" altLang="ja-JP" sz="1050" dirty="0"/>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sz="1050" dirty="0"/>
              <a:t>しかし、この本文が著者原稿など、出版社版（最終的に公表されているもの）ではない場合があります。</a:t>
            </a:r>
            <a:endParaRPr kumimoji="1" lang="en-US" altLang="ja-JP" sz="1050" dirty="0"/>
          </a:p>
          <a:p>
            <a:r>
              <a:rPr kumimoji="1" lang="ja-JP" altLang="en-US" sz="1050" dirty="0"/>
              <a:t>論文に引用する場合には出版社版を取り寄せる必要があることを覚えておいてください。</a:t>
            </a:r>
          </a:p>
        </p:txBody>
      </p:sp>
      <p:sp>
        <p:nvSpPr>
          <p:cNvPr id="4" name="スライド番号プレースホルダー 3"/>
          <p:cNvSpPr>
            <a:spLocks noGrp="1"/>
          </p:cNvSpPr>
          <p:nvPr>
            <p:ph type="sldNum" sz="quarter" idx="10"/>
          </p:nvPr>
        </p:nvSpPr>
        <p:spPr/>
        <p:txBody>
          <a:bodyPr/>
          <a:lstStyle/>
          <a:p>
            <a:pPr>
              <a:defRPr/>
            </a:pPr>
            <a:fld id="{390BD542-1A55-4419-B910-F8AA27A05E69}" type="slidenum">
              <a:rPr lang="en-US" altLang="ja-JP" smtClean="0"/>
              <a:pPr>
                <a:defRPr/>
              </a:pPr>
              <a:t>37</a:t>
            </a:fld>
            <a:endParaRPr lang="en-US" altLang="ja-JP"/>
          </a:p>
        </p:txBody>
      </p:sp>
      <p:sp>
        <p:nvSpPr>
          <p:cNvPr id="5" name="日付プレースホルダー 4"/>
          <p:cNvSpPr>
            <a:spLocks noGrp="1"/>
          </p:cNvSpPr>
          <p:nvPr>
            <p:ph type="dt" idx="11"/>
          </p:nvPr>
        </p:nvSpPr>
        <p:spPr/>
        <p:txBody>
          <a:bodyPr/>
          <a:lstStyle/>
          <a:p>
            <a:pPr>
              <a:defRPr/>
            </a:pPr>
            <a:endParaRPr lang="en-US" altLang="ja-JP"/>
          </a:p>
        </p:txBody>
      </p:sp>
    </p:spTree>
    <p:extLst>
      <p:ext uri="{BB962C8B-B14F-4D97-AF65-F5344CB8AC3E}">
        <p14:creationId xmlns:p14="http://schemas.microsoft.com/office/powerpoint/2010/main" val="33528997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p:spPr>
        <p:txBody>
          <a:bodyPr/>
          <a:lstStyle/>
          <a:p>
            <a:pPr eaLnBrk="1" hangingPunct="1"/>
            <a:r>
              <a:rPr lang="ja-JP" altLang="en-US" sz="1050" dirty="0">
                <a:latin typeface="+mj-ea"/>
                <a:ea typeface="+mj-ea"/>
              </a:rPr>
              <a:t>岐阜大学図書館にもない、電子ジャーナルも使えない場合でも資料を入手することができます。</a:t>
            </a:r>
          </a:p>
          <a:p>
            <a:pPr eaLnBrk="1" hangingPunct="1"/>
            <a:r>
              <a:rPr lang="ja-JP" altLang="en-US" sz="1050" dirty="0">
                <a:latin typeface="+mj-ea"/>
                <a:ea typeface="+mj-ea"/>
              </a:rPr>
              <a:t>岐阜大学以外の大学図書館の資料は</a:t>
            </a:r>
            <a:r>
              <a:rPr lang="en-US" altLang="ja-JP" sz="1050" dirty="0" err="1">
                <a:latin typeface="+mj-ea"/>
                <a:ea typeface="+mj-ea"/>
              </a:rPr>
              <a:t>CiNii</a:t>
            </a:r>
            <a:r>
              <a:rPr lang="ja-JP" altLang="en-US" sz="1050" dirty="0">
                <a:latin typeface="+mj-ea"/>
                <a:ea typeface="+mj-ea"/>
              </a:rPr>
              <a:t>や</a:t>
            </a:r>
            <a:r>
              <a:rPr lang="en-US" altLang="ja-JP" sz="1050" dirty="0" err="1">
                <a:latin typeface="+mj-ea"/>
                <a:ea typeface="+mj-ea"/>
              </a:rPr>
              <a:t>WebcatPlus</a:t>
            </a:r>
            <a:r>
              <a:rPr lang="ja-JP" altLang="en-US" sz="1050" dirty="0">
                <a:latin typeface="+mj-ea"/>
                <a:ea typeface="+mj-ea"/>
              </a:rPr>
              <a:t>で検索できます。</a:t>
            </a:r>
          </a:p>
          <a:p>
            <a:pPr eaLnBrk="1" hangingPunct="1"/>
            <a:r>
              <a:rPr lang="ja-JP" altLang="en-US" sz="1050" dirty="0">
                <a:latin typeface="+mj-ea"/>
                <a:ea typeface="+mj-ea"/>
              </a:rPr>
              <a:t>図書の場合は現物を取り寄せることと、半分までのコピーを取り寄せることができます。</a:t>
            </a:r>
          </a:p>
          <a:p>
            <a:pPr eaLnBrk="1" hangingPunct="1"/>
            <a:r>
              <a:rPr lang="ja-JP" altLang="en-US" sz="1050" dirty="0">
                <a:latin typeface="+mj-ea"/>
                <a:ea typeface="+mj-ea"/>
              </a:rPr>
              <a:t>何故半分までかというと、著作権法で、半分以上のコピーを取る場合は著者の許諾が必要になるからです。</a:t>
            </a:r>
          </a:p>
          <a:p>
            <a:pPr eaLnBrk="1" hangingPunct="1"/>
            <a:r>
              <a:rPr lang="ja-JP" altLang="en-US" sz="1050" dirty="0">
                <a:latin typeface="+mj-ea"/>
                <a:ea typeface="+mj-ea"/>
              </a:rPr>
              <a:t>雑誌の場合は、ほとんどの図書館で貸出をしていません。ですので、現物を取り寄せることはできませんが、論文のコピーを取り寄せることができます。</a:t>
            </a:r>
          </a:p>
        </p:txBody>
      </p:sp>
      <p:sp>
        <p:nvSpPr>
          <p:cNvPr id="2" name="スライド番号プレースホルダー 1"/>
          <p:cNvSpPr>
            <a:spLocks noGrp="1"/>
          </p:cNvSpPr>
          <p:nvPr>
            <p:ph type="sldNum" sz="quarter" idx="10"/>
          </p:nvPr>
        </p:nvSpPr>
        <p:spPr/>
        <p:txBody>
          <a:bodyPr/>
          <a:lstStyle/>
          <a:p>
            <a:pPr>
              <a:defRPr/>
            </a:pPr>
            <a:fld id="{390BD542-1A55-4419-B910-F8AA27A05E69}" type="slidenum">
              <a:rPr lang="en-US" altLang="ja-JP" smtClean="0"/>
              <a:pPr>
                <a:defRPr/>
              </a:pPr>
              <a:t>38</a:t>
            </a:fld>
            <a:endParaRPr lang="en-US" altLang="ja-JP"/>
          </a:p>
        </p:txBody>
      </p:sp>
      <p:sp>
        <p:nvSpPr>
          <p:cNvPr id="3" name="日付プレースホルダー 2"/>
          <p:cNvSpPr>
            <a:spLocks noGrp="1"/>
          </p:cNvSpPr>
          <p:nvPr>
            <p:ph type="dt" idx="11"/>
          </p:nvPr>
        </p:nvSpPr>
        <p:spPr/>
        <p:txBody>
          <a:bodyPr/>
          <a:lstStyle/>
          <a:p>
            <a:pPr>
              <a:defRPr/>
            </a:pPr>
            <a:endParaRPr lang="en-US" altLang="ja-JP"/>
          </a:p>
        </p:txBody>
      </p:sp>
    </p:spTree>
    <p:extLst>
      <p:ext uri="{BB962C8B-B14F-4D97-AF65-F5344CB8AC3E}">
        <p14:creationId xmlns:p14="http://schemas.microsoft.com/office/powerpoint/2010/main" val="1353936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z="1000" dirty="0"/>
              <a:t>Web</a:t>
            </a:r>
            <a:r>
              <a:rPr lang="ja-JP" altLang="en-US" sz="1000" dirty="0" err="1"/>
              <a:t>で</a:t>
            </a:r>
            <a:r>
              <a:rPr lang="ja-JP" altLang="en-US" sz="1000" dirty="0"/>
              <a:t>申し込む場合は、</a:t>
            </a:r>
            <a:r>
              <a:rPr lang="en-US" altLang="ja-JP" sz="1000" dirty="0" err="1"/>
              <a:t>MyLibrary</a:t>
            </a:r>
            <a:r>
              <a:rPr lang="ja-JP" altLang="en-US" sz="1000" dirty="0"/>
              <a:t>を使います。</a:t>
            </a:r>
            <a:endParaRPr lang="en-US" altLang="ja-JP" sz="1000" dirty="0"/>
          </a:p>
          <a:p>
            <a:r>
              <a:rPr lang="ja-JP" altLang="en-US" sz="1000" dirty="0"/>
              <a:t>図書館のホームページからの場合は、学内専用サービスの欄の「</a:t>
            </a:r>
            <a:r>
              <a:rPr lang="en-US" altLang="ja-JP" sz="1000" dirty="0"/>
              <a:t>My Library</a:t>
            </a:r>
            <a:r>
              <a:rPr lang="ja-JP" altLang="en-US" sz="1000" dirty="0"/>
              <a:t>（ポータル）」の文献複写依頼（</a:t>
            </a:r>
            <a:r>
              <a:rPr lang="en-US" altLang="ja-JP" sz="1000" dirty="0"/>
              <a:t>ILL</a:t>
            </a:r>
            <a:r>
              <a:rPr lang="ja-JP" altLang="en-US" sz="1000" dirty="0"/>
              <a:t>）をクリックします。</a:t>
            </a:r>
            <a:endParaRPr lang="en-US" altLang="ja-JP" sz="1000" dirty="0"/>
          </a:p>
          <a:p>
            <a:r>
              <a:rPr lang="ja-JP" altLang="en-US" sz="1000" dirty="0"/>
              <a:t>図書館</a:t>
            </a:r>
            <a:r>
              <a:rPr lang="en-US" altLang="ja-JP" sz="1000" dirty="0"/>
              <a:t>OPAC</a:t>
            </a:r>
            <a:r>
              <a:rPr lang="ja-JP" altLang="en-US" sz="1000" dirty="0"/>
              <a:t>画面からの場合は、「</a:t>
            </a:r>
            <a:r>
              <a:rPr lang="en-US" altLang="ja-JP" sz="1000" dirty="0"/>
              <a:t>My Library</a:t>
            </a:r>
            <a:r>
              <a:rPr lang="ja-JP" altLang="en-US" sz="1000" dirty="0"/>
              <a:t>ログイン」をクリックします。</a:t>
            </a:r>
            <a:endParaRPr lang="en-US" altLang="ja-JP" sz="1000" dirty="0"/>
          </a:p>
          <a:p>
            <a:r>
              <a:rPr lang="en-US" altLang="ja-JP" sz="1000" dirty="0"/>
              <a:t>ID</a:t>
            </a:r>
            <a:r>
              <a:rPr lang="ja-JP" altLang="en-US" sz="1000" dirty="0"/>
              <a:t>とパスワードを入力する画面が表示されますので、</a:t>
            </a:r>
            <a:r>
              <a:rPr lang="en-US" altLang="ja-JP" sz="1000" dirty="0"/>
              <a:t>AIMS</a:t>
            </a:r>
            <a:r>
              <a:rPr lang="ja-JP" altLang="en-US" sz="1000" dirty="0"/>
              <a:t>でお使いの</a:t>
            </a:r>
            <a:r>
              <a:rPr lang="en-US" altLang="ja-JP" sz="1000" dirty="0"/>
              <a:t>ID</a:t>
            </a:r>
            <a:r>
              <a:rPr lang="ja-JP" altLang="en-US" sz="1000" dirty="0"/>
              <a:t>・パスワードを入力してください。</a:t>
            </a:r>
          </a:p>
        </p:txBody>
      </p:sp>
      <p:sp>
        <p:nvSpPr>
          <p:cNvPr id="4" name="スライド番号プレースホルダー 3"/>
          <p:cNvSpPr>
            <a:spLocks noGrp="1"/>
          </p:cNvSpPr>
          <p:nvPr>
            <p:ph type="sldNum" sz="quarter" idx="10"/>
          </p:nvPr>
        </p:nvSpPr>
        <p:spPr/>
        <p:txBody>
          <a:bodyPr/>
          <a:lstStyle/>
          <a:p>
            <a:pPr>
              <a:defRPr/>
            </a:pPr>
            <a:fld id="{390BD542-1A55-4419-B910-F8AA27A05E69}" type="slidenum">
              <a:rPr lang="en-US" altLang="ja-JP" smtClean="0"/>
              <a:pPr>
                <a:defRPr/>
              </a:pPr>
              <a:t>39</a:t>
            </a:fld>
            <a:endParaRPr lang="en-US" altLang="ja-JP"/>
          </a:p>
        </p:txBody>
      </p:sp>
    </p:spTree>
    <p:extLst>
      <p:ext uri="{BB962C8B-B14F-4D97-AF65-F5344CB8AC3E}">
        <p14:creationId xmlns:p14="http://schemas.microsoft.com/office/powerpoint/2010/main" val="42509731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スライド イメージ プレースホルダー 1"/>
          <p:cNvSpPr>
            <a:spLocks noGrp="1" noRot="1" noChangeAspect="1" noTextEdit="1"/>
          </p:cNvSpPr>
          <p:nvPr>
            <p:ph type="sldImg"/>
          </p:nvPr>
        </p:nvSpPr>
        <p:spPr>
          <a:ln/>
        </p:spPr>
      </p:sp>
      <p:sp>
        <p:nvSpPr>
          <p:cNvPr id="37891" name="ノート プレースホルダー 2"/>
          <p:cNvSpPr>
            <a:spLocks noGrp="1"/>
          </p:cNvSpPr>
          <p:nvPr>
            <p:ph type="body" idx="1"/>
          </p:nvPr>
        </p:nvSpPr>
        <p:spPr>
          <a:noFill/>
        </p:spPr>
        <p:txBody>
          <a:bodyPr/>
          <a:lstStyle/>
          <a:p>
            <a:pPr eaLnBrk="1" hangingPunct="1"/>
            <a:r>
              <a:rPr lang="ja-JP" altLang="en-US" sz="1050" dirty="0">
                <a:latin typeface="+mj-ea"/>
                <a:ea typeface="+mj-ea"/>
              </a:rPr>
              <a:t>論文を探すためには、参考文献の表記に慣れる必要があります。</a:t>
            </a:r>
            <a:endParaRPr lang="en-US" altLang="ja-JP" sz="1050" dirty="0">
              <a:latin typeface="+mj-ea"/>
              <a:ea typeface="+mj-ea"/>
            </a:endParaRPr>
          </a:p>
          <a:p>
            <a:pPr eaLnBrk="1" hangingPunct="1"/>
            <a:r>
              <a:rPr lang="ja-JP" altLang="en-US" sz="1050" dirty="0">
                <a:latin typeface="+mj-ea"/>
                <a:ea typeface="+mj-ea"/>
              </a:rPr>
              <a:t>事項の順番は、「著者名、論文名、雑誌名、出版年、巻数、号数、ページ数」の順に書かれていることが多いです。</a:t>
            </a:r>
            <a:endParaRPr lang="en-US" altLang="ja-JP" sz="1050" dirty="0">
              <a:latin typeface="+mj-ea"/>
              <a:ea typeface="+mj-ea"/>
            </a:endParaRPr>
          </a:p>
          <a:p>
            <a:pPr eaLnBrk="1" hangingPunct="1"/>
            <a:r>
              <a:rPr kumimoji="1" lang="ja-JP" altLang="en-US" sz="1050" kern="1200" dirty="0">
                <a:solidFill>
                  <a:schemeClr val="tx1"/>
                </a:solidFill>
                <a:latin typeface="+mj-ea"/>
                <a:ea typeface="ＭＳ Ｐ明朝" pitchFamily="18" charset="-128"/>
                <a:cs typeface="+mn-cs"/>
              </a:rPr>
              <a:t>また、原則として、著者名が先頭に来ます。</a:t>
            </a:r>
            <a:endParaRPr lang="en-US" altLang="ja-JP" sz="1050" dirty="0">
              <a:latin typeface="+mj-ea"/>
              <a:ea typeface="+mj-ea"/>
            </a:endParaRPr>
          </a:p>
          <a:p>
            <a:pPr eaLnBrk="1" hangingPunct="1"/>
            <a:r>
              <a:rPr lang="en-US" altLang="ja-JP" sz="1050" dirty="0">
                <a:latin typeface="+mj-ea"/>
                <a:ea typeface="+mj-ea"/>
              </a:rPr>
              <a:t>1</a:t>
            </a:r>
            <a:r>
              <a:rPr lang="ja-JP" altLang="en-US" sz="1050" dirty="0">
                <a:latin typeface="+mj-ea"/>
                <a:ea typeface="+mj-ea"/>
              </a:rPr>
              <a:t>つめの例を見てみましょう、いま申し上げた</a:t>
            </a:r>
            <a:r>
              <a:rPr kumimoji="1" lang="ja-JP" altLang="en-US" sz="1050" kern="1200" dirty="0">
                <a:solidFill>
                  <a:schemeClr val="tx1"/>
                </a:solidFill>
                <a:latin typeface="+mj-ea"/>
                <a:ea typeface="ＭＳ Ｐ明朝" pitchFamily="18" charset="-128"/>
                <a:cs typeface="+mn-cs"/>
              </a:rPr>
              <a:t>「著者名、論文名、雑誌名、出版年、巻数、ページ」の</a:t>
            </a:r>
            <a:r>
              <a:rPr lang="ja-JP" altLang="en-US" sz="1050" dirty="0">
                <a:latin typeface="+mj-ea"/>
                <a:ea typeface="+mj-ea"/>
              </a:rPr>
              <a:t>順番で書かれています。</a:t>
            </a:r>
            <a:endParaRPr kumimoji="1" lang="en-US" altLang="ja-JP" sz="1050" kern="1200" dirty="0">
              <a:solidFill>
                <a:schemeClr val="tx1"/>
              </a:solidFill>
              <a:latin typeface="+mj-ea"/>
              <a:ea typeface="+mj-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ja-JP" sz="1050" dirty="0">
                <a:solidFill>
                  <a:srgbClr val="000000"/>
                </a:solidFill>
                <a:latin typeface="Century" pitchFamily="18" charset="0"/>
                <a:ea typeface="ＭＳ 明朝" pitchFamily="17" charset="-128"/>
              </a:rPr>
              <a:t>3</a:t>
            </a:r>
            <a:r>
              <a:rPr lang="ja-JP" altLang="en-US" sz="1050" dirty="0">
                <a:solidFill>
                  <a:srgbClr val="000000"/>
                </a:solidFill>
                <a:latin typeface="Century" pitchFamily="18" charset="0"/>
                <a:ea typeface="ＭＳ 明朝" pitchFamily="17" charset="-128"/>
              </a:rPr>
              <a:t>人の著者名、</a:t>
            </a:r>
            <a:r>
              <a:rPr lang="en-US" altLang="ja-JP" sz="1050" dirty="0">
                <a:solidFill>
                  <a:srgbClr val="000000"/>
                </a:solidFill>
                <a:latin typeface="Century" pitchFamily="18" charset="0"/>
                <a:ea typeface="ＭＳ 明朝" pitchFamily="17" charset="-128"/>
              </a:rPr>
              <a:t>Asselin BL</a:t>
            </a:r>
            <a:r>
              <a:rPr lang="ja-JP" altLang="en-US" sz="1050" dirty="0">
                <a:solidFill>
                  <a:srgbClr val="000000"/>
                </a:solidFill>
                <a:latin typeface="Century" pitchFamily="18" charset="0"/>
                <a:ea typeface="ＭＳ 明朝" pitchFamily="17" charset="-128"/>
              </a:rPr>
              <a:t>（アスラン　</a:t>
            </a:r>
            <a:r>
              <a:rPr lang="en-US" altLang="ja-JP" sz="1050" dirty="0">
                <a:solidFill>
                  <a:srgbClr val="000000"/>
                </a:solidFill>
                <a:latin typeface="Century" pitchFamily="18" charset="0"/>
                <a:ea typeface="ＭＳ 明朝" pitchFamily="17" charset="-128"/>
              </a:rPr>
              <a:t>BL</a:t>
            </a:r>
            <a:r>
              <a:rPr lang="ja-JP" altLang="en-US" sz="1050" dirty="0">
                <a:solidFill>
                  <a:srgbClr val="000000"/>
                </a:solidFill>
                <a:latin typeface="Century" pitchFamily="18" charset="0"/>
                <a:ea typeface="ＭＳ 明朝" pitchFamily="17" charset="-128"/>
              </a:rPr>
              <a:t>）</a:t>
            </a:r>
            <a:r>
              <a:rPr lang="en-US" altLang="ja-JP" sz="1050" dirty="0">
                <a:solidFill>
                  <a:srgbClr val="000000"/>
                </a:solidFill>
                <a:latin typeface="Century" pitchFamily="18" charset="0"/>
                <a:ea typeface="ＭＳ 明朝" pitchFamily="17" charset="-128"/>
              </a:rPr>
              <a:t>, Ryan D</a:t>
            </a:r>
            <a:r>
              <a:rPr lang="ja-JP" altLang="en-US" sz="1050" dirty="0">
                <a:solidFill>
                  <a:srgbClr val="000000"/>
                </a:solidFill>
                <a:latin typeface="Century" pitchFamily="18" charset="0"/>
                <a:ea typeface="ＭＳ 明朝" pitchFamily="17" charset="-128"/>
              </a:rPr>
              <a:t>（ライアン　</a:t>
            </a:r>
            <a:r>
              <a:rPr lang="en-US" altLang="ja-JP" sz="1050" dirty="0">
                <a:solidFill>
                  <a:srgbClr val="000000"/>
                </a:solidFill>
                <a:latin typeface="Century" pitchFamily="18" charset="0"/>
                <a:ea typeface="ＭＳ 明朝" pitchFamily="17" charset="-128"/>
              </a:rPr>
              <a:t>D</a:t>
            </a:r>
            <a:r>
              <a:rPr lang="ja-JP" altLang="en-US" sz="1050" dirty="0">
                <a:solidFill>
                  <a:srgbClr val="000000"/>
                </a:solidFill>
                <a:latin typeface="Century" pitchFamily="18" charset="0"/>
                <a:ea typeface="ＭＳ 明朝" pitchFamily="17" charset="-128"/>
              </a:rPr>
              <a:t>）</a:t>
            </a:r>
            <a:r>
              <a:rPr lang="en-US" altLang="ja-JP" sz="1050" dirty="0">
                <a:solidFill>
                  <a:srgbClr val="000000"/>
                </a:solidFill>
                <a:latin typeface="Century" pitchFamily="18" charset="0"/>
                <a:ea typeface="ＭＳ 明朝" pitchFamily="17" charset="-128"/>
              </a:rPr>
              <a:t>, Frantz CN(</a:t>
            </a:r>
            <a:r>
              <a:rPr lang="ja-JP" altLang="en-US" sz="1050" dirty="0">
                <a:solidFill>
                  <a:srgbClr val="000000"/>
                </a:solidFill>
                <a:latin typeface="Century" pitchFamily="18" charset="0"/>
                <a:ea typeface="ＭＳ 明朝" pitchFamily="17" charset="-128"/>
              </a:rPr>
              <a:t>フランツ　</a:t>
            </a:r>
            <a:r>
              <a:rPr lang="en-US" altLang="ja-JP" sz="1050" dirty="0">
                <a:solidFill>
                  <a:srgbClr val="000000"/>
                </a:solidFill>
                <a:latin typeface="Century" pitchFamily="18" charset="0"/>
                <a:ea typeface="ＭＳ 明朝" pitchFamily="17" charset="-128"/>
              </a:rPr>
              <a:t>CN)</a:t>
            </a:r>
            <a:r>
              <a:rPr lang="ja-JP" altLang="en-US" sz="1050" dirty="0">
                <a:solidFill>
                  <a:srgbClr val="000000"/>
                </a:solidFill>
                <a:latin typeface="Century" pitchFamily="18" charset="0"/>
                <a:ea typeface="ＭＳ 明朝" pitchFamily="17" charset="-128"/>
              </a:rPr>
              <a:t>が並んでいます。つぎに小文字でイーティーエーエル</a:t>
            </a:r>
            <a:r>
              <a:rPr kumimoji="1" lang="ja-JP" altLang="en-US" sz="1050" kern="1200" dirty="0">
                <a:solidFill>
                  <a:schemeClr val="tx1"/>
                </a:solidFill>
                <a:latin typeface="+mj-ea"/>
                <a:ea typeface="ＭＳ Ｐ明朝" pitchFamily="18" charset="-128"/>
                <a:cs typeface="+mn-cs"/>
              </a:rPr>
              <a:t>と書いてあります。</a:t>
            </a:r>
            <a:endParaRPr kumimoji="1" lang="en-US" altLang="ja-JP" sz="1050" kern="1200" dirty="0">
              <a:solidFill>
                <a:schemeClr val="tx1"/>
              </a:solidFill>
              <a:latin typeface="+mj-ea"/>
              <a:ea typeface="ＭＳ Ｐ明朝" pitchFamily="18" charset="-128"/>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1" lang="ja-JP" altLang="en-US" sz="1050" kern="1200" dirty="0">
                <a:solidFill>
                  <a:schemeClr val="tx1"/>
                </a:solidFill>
                <a:latin typeface="+mj-ea"/>
                <a:ea typeface="ＭＳ Ｐ明朝" pitchFamily="18" charset="-128"/>
                <a:cs typeface="+mn-cs"/>
              </a:rPr>
              <a:t>これはエトールと読みます。他にも著者がいるが、省略されているということを表しています。エトールはラテン語で、英語言えば</a:t>
            </a:r>
            <a:r>
              <a:rPr kumimoji="1" lang="en-US" altLang="ja-JP" sz="1050" kern="1200" dirty="0">
                <a:solidFill>
                  <a:schemeClr val="tx1"/>
                </a:solidFill>
                <a:latin typeface="+mj-ea"/>
                <a:ea typeface="ＭＳ Ｐ明朝" pitchFamily="18" charset="-128"/>
                <a:cs typeface="+mn-cs"/>
              </a:rPr>
              <a:t>and others</a:t>
            </a:r>
            <a:r>
              <a:rPr kumimoji="1" lang="ja-JP" altLang="en-US" sz="1050" kern="1200" dirty="0">
                <a:solidFill>
                  <a:schemeClr val="tx1"/>
                </a:solidFill>
                <a:latin typeface="+mj-ea"/>
                <a:ea typeface="ＭＳ Ｐ明朝" pitchFamily="18" charset="-128"/>
                <a:cs typeface="+mn-cs"/>
              </a:rPr>
              <a:t>です。日本語でも著者名のあとに「ほか」と書いてあるのを見ることがあります。</a:t>
            </a:r>
            <a:endParaRPr kumimoji="1" lang="en-US" altLang="ja-JP" sz="1050" kern="1200" dirty="0">
              <a:solidFill>
                <a:schemeClr val="tx1"/>
              </a:solidFill>
              <a:latin typeface="+mj-ea"/>
              <a:ea typeface="ＭＳ Ｐ明朝" pitchFamily="18" charset="-128"/>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1" lang="en-US" altLang="ja-JP" sz="1050" kern="1200" dirty="0">
                <a:solidFill>
                  <a:schemeClr val="tx1"/>
                </a:solidFill>
                <a:latin typeface="+mj-ea"/>
                <a:ea typeface="ＭＳ Ｐ明朝" pitchFamily="18" charset="-128"/>
                <a:cs typeface="+mn-cs"/>
              </a:rPr>
              <a:t>2</a:t>
            </a:r>
            <a:r>
              <a:rPr kumimoji="1" lang="ja-JP" altLang="en-US" sz="1050" kern="1200" dirty="0">
                <a:solidFill>
                  <a:schemeClr val="tx1"/>
                </a:solidFill>
                <a:latin typeface="+mj-ea"/>
                <a:ea typeface="ＭＳ Ｐ明朝" pitchFamily="18" charset="-128"/>
                <a:cs typeface="+mn-cs"/>
              </a:rPr>
              <a:t>番目の例は、著者名と論文名の間に出版年が来ています。このように、事項の順番は多少、違います。参考文献の書き方は、投稿する雑誌の投稿規定を確認したり、指導していただいている先生にお聞きなったりするのが良いかと思います。</a:t>
            </a:r>
            <a:endParaRPr kumimoji="1" lang="en-US" altLang="ja-JP" sz="1050" kern="1200" dirty="0">
              <a:solidFill>
                <a:schemeClr val="tx1"/>
              </a:solidFill>
              <a:latin typeface="+mj-ea"/>
              <a:ea typeface="ＭＳ Ｐ明朝" pitchFamily="18" charset="-128"/>
              <a:cs typeface="+mn-cs"/>
            </a:endParaRPr>
          </a:p>
          <a:p>
            <a:pPr eaLnBrk="1" hangingPunct="1"/>
            <a:r>
              <a:rPr lang="en-US" altLang="ja-JP" sz="1050" dirty="0">
                <a:latin typeface="+mj-ea"/>
                <a:ea typeface="+mj-ea"/>
              </a:rPr>
              <a:t>3</a:t>
            </a:r>
            <a:r>
              <a:rPr lang="ja-JP" altLang="en-US" sz="1050" dirty="0">
                <a:latin typeface="+mj-ea"/>
                <a:ea typeface="+mj-ea"/>
              </a:rPr>
              <a:t>番目の例を見てみましょう。このように、論文名は表記されず、省略されることもあります。</a:t>
            </a:r>
            <a:endParaRPr lang="en-US" altLang="ja-JP" sz="1050" dirty="0">
              <a:latin typeface="+mj-ea"/>
              <a:ea typeface="+mj-ea"/>
            </a:endParaRPr>
          </a:p>
          <a:p>
            <a:pPr eaLnBrk="1" hangingPunct="1"/>
            <a:r>
              <a:rPr lang="ja-JP" altLang="en-US" sz="1050" dirty="0">
                <a:latin typeface="+mj-ea"/>
                <a:ea typeface="+mj-ea"/>
              </a:rPr>
              <a:t>論文名が省略されていて論文が探せるのか？と思われるかもしれませんが、学術実雑誌のタイトルは、本のタイトル、書名とは違い、他とかぶっていることがまずないので、最低限、雑誌名と巻号、ページ数が分かれば論文は特定できます。ですので、</a:t>
            </a:r>
            <a:r>
              <a:rPr kumimoji="1" lang="ja-JP" altLang="en-US" sz="1050" kern="1200" dirty="0">
                <a:solidFill>
                  <a:schemeClr val="tx1"/>
                </a:solidFill>
                <a:latin typeface="+mj-ea"/>
                <a:ea typeface="ＭＳ Ｐ明朝" pitchFamily="18" charset="-128"/>
                <a:cs typeface="+mn-cs"/>
              </a:rPr>
              <a:t>参考文献の表記には略誌名、巻号、ページ、出版年だけのごく簡単なものもあります。</a:t>
            </a:r>
            <a:endParaRPr lang="ja-JP" altLang="en-US" sz="1050" dirty="0">
              <a:latin typeface="+mj-ea"/>
              <a:ea typeface="+mj-ea"/>
            </a:endParaRPr>
          </a:p>
          <a:p>
            <a:pPr eaLnBrk="1" hangingPunct="1"/>
            <a:r>
              <a:rPr lang="en-US" altLang="ja-JP" sz="1050" dirty="0">
                <a:latin typeface="+mj-ea"/>
                <a:ea typeface="+mj-ea"/>
              </a:rPr>
              <a:t>1</a:t>
            </a:r>
            <a:r>
              <a:rPr lang="ja-JP" altLang="en-US" sz="1050" dirty="0">
                <a:latin typeface="+mj-ea"/>
                <a:ea typeface="+mj-ea"/>
              </a:rPr>
              <a:t>番目から</a:t>
            </a:r>
            <a:r>
              <a:rPr lang="en-US" altLang="ja-JP" sz="1050" dirty="0">
                <a:latin typeface="+mj-ea"/>
                <a:ea typeface="+mj-ea"/>
              </a:rPr>
              <a:t>3</a:t>
            </a:r>
            <a:r>
              <a:rPr lang="ja-JP" altLang="en-US" sz="1050" dirty="0">
                <a:latin typeface="+mj-ea"/>
                <a:ea typeface="+mj-ea"/>
              </a:rPr>
              <a:t>番目、すべての例を見てみましょう。雑誌名は、各単語の頭文字が大文字になっていて、略誌名になっていることが多いです。</a:t>
            </a:r>
            <a:r>
              <a:rPr kumimoji="1" lang="ja-JP" altLang="en-US" sz="1050" kern="1200" dirty="0">
                <a:solidFill>
                  <a:schemeClr val="tx1"/>
                </a:solidFill>
                <a:latin typeface="+mj-ea"/>
                <a:ea typeface="ＭＳ Ｐ明朝" pitchFamily="18" charset="-128"/>
                <a:cs typeface="+mn-cs"/>
              </a:rPr>
              <a:t>この画面の例だと、雑誌名は上から</a:t>
            </a:r>
            <a:r>
              <a:rPr kumimoji="1" lang="en-US" altLang="ja-JP" sz="1050" kern="1200" dirty="0">
                <a:solidFill>
                  <a:schemeClr val="tx1"/>
                </a:solidFill>
                <a:latin typeface="+mj-ea"/>
                <a:ea typeface="ＭＳ Ｐ明朝" pitchFamily="18" charset="-128"/>
                <a:cs typeface="+mn-cs"/>
              </a:rPr>
              <a:t>Cancer Research,</a:t>
            </a:r>
            <a:r>
              <a:rPr lang="en-US" altLang="ja-JP" sz="1050" dirty="0">
                <a:latin typeface="+mj-ea"/>
                <a:ea typeface="+mj-ea"/>
              </a:rPr>
              <a:t> Molecular biology of the cell,</a:t>
            </a:r>
            <a:r>
              <a:rPr lang="ja-JP" altLang="en-US" sz="1050" dirty="0">
                <a:latin typeface="+mj-ea"/>
                <a:ea typeface="+mj-ea"/>
              </a:rPr>
              <a:t>　</a:t>
            </a:r>
            <a:r>
              <a:rPr kumimoji="1" lang="en-US" altLang="ja-JP" sz="1050" kern="1200" dirty="0">
                <a:solidFill>
                  <a:schemeClr val="tx1"/>
                </a:solidFill>
                <a:latin typeface="+mj-ea"/>
                <a:ea typeface="ＭＳ Ｐ明朝" pitchFamily="18" charset="-128"/>
                <a:cs typeface="+mn-cs"/>
              </a:rPr>
              <a:t>Journal of American Chemical Society</a:t>
            </a:r>
            <a:r>
              <a:rPr lang="en-US" altLang="ja-JP" sz="1050" dirty="0">
                <a:latin typeface="+mj-ea"/>
                <a:ea typeface="+mj-ea"/>
              </a:rPr>
              <a:t> </a:t>
            </a:r>
            <a:r>
              <a:rPr lang="ja-JP" altLang="en-US" sz="1050" dirty="0">
                <a:latin typeface="+mj-ea"/>
                <a:ea typeface="+mj-ea"/>
              </a:rPr>
              <a:t>です。</a:t>
            </a:r>
            <a:r>
              <a:rPr kumimoji="1" lang="en-US" altLang="ja-JP" sz="1050" kern="1200" dirty="0">
                <a:solidFill>
                  <a:schemeClr val="tx1"/>
                </a:solidFill>
                <a:latin typeface="+mj-ea"/>
                <a:ea typeface="ＭＳ Ｐ明朝" pitchFamily="18" charset="-128"/>
                <a:cs typeface="+mn-cs"/>
              </a:rPr>
              <a:t>J</a:t>
            </a:r>
            <a:r>
              <a:rPr kumimoji="1" lang="ja-JP" altLang="en-US" sz="1050" kern="1200" dirty="0">
                <a:solidFill>
                  <a:schemeClr val="tx1"/>
                </a:solidFill>
                <a:latin typeface="+mj-ea"/>
                <a:ea typeface="ＭＳ Ｐ明朝" pitchFamily="18" charset="-128"/>
                <a:cs typeface="+mn-cs"/>
              </a:rPr>
              <a:t>は</a:t>
            </a:r>
            <a:r>
              <a:rPr kumimoji="1" lang="en-US" altLang="ja-JP" sz="1050" kern="1200" dirty="0">
                <a:solidFill>
                  <a:schemeClr val="tx1"/>
                </a:solidFill>
                <a:latin typeface="+mj-ea"/>
                <a:ea typeface="ＭＳ Ｐ明朝" pitchFamily="18" charset="-128"/>
                <a:cs typeface="+mn-cs"/>
              </a:rPr>
              <a:t>journal</a:t>
            </a:r>
            <a:r>
              <a:rPr kumimoji="1" lang="ja-JP" altLang="en-US" sz="1050" kern="1200" dirty="0">
                <a:solidFill>
                  <a:schemeClr val="tx1"/>
                </a:solidFill>
                <a:latin typeface="+mj-ea"/>
                <a:ea typeface="ＭＳ Ｐ明朝" pitchFamily="18" charset="-128"/>
                <a:cs typeface="+mn-cs"/>
              </a:rPr>
              <a:t>、</a:t>
            </a:r>
            <a:r>
              <a:rPr kumimoji="1" lang="en-US" altLang="ja-JP" sz="1050" kern="1200" dirty="0">
                <a:solidFill>
                  <a:schemeClr val="tx1"/>
                </a:solidFill>
                <a:latin typeface="+mj-ea"/>
                <a:ea typeface="ＭＳ Ｐ明朝" pitchFamily="18" charset="-128"/>
                <a:cs typeface="+mn-cs"/>
              </a:rPr>
              <a:t>res</a:t>
            </a:r>
            <a:r>
              <a:rPr kumimoji="1" lang="ja-JP" altLang="en-US" sz="1050" kern="1200" dirty="0">
                <a:solidFill>
                  <a:schemeClr val="tx1"/>
                </a:solidFill>
                <a:latin typeface="+mj-ea"/>
                <a:ea typeface="ＭＳ Ｐ明朝" pitchFamily="18" charset="-128"/>
                <a:cs typeface="+mn-cs"/>
              </a:rPr>
              <a:t>は</a:t>
            </a:r>
            <a:r>
              <a:rPr kumimoji="1" lang="en-US" altLang="ja-JP" sz="1050" kern="1200" dirty="0">
                <a:solidFill>
                  <a:schemeClr val="tx1"/>
                </a:solidFill>
                <a:latin typeface="+mj-ea"/>
                <a:ea typeface="ＭＳ Ｐ明朝" pitchFamily="18" charset="-128"/>
                <a:cs typeface="+mn-cs"/>
              </a:rPr>
              <a:t>research</a:t>
            </a:r>
            <a:r>
              <a:rPr kumimoji="1" lang="ja-JP" altLang="en-US" sz="1050" kern="1200" dirty="0">
                <a:solidFill>
                  <a:schemeClr val="tx1"/>
                </a:solidFill>
                <a:latin typeface="+mj-ea"/>
                <a:ea typeface="ＭＳ Ｐ明朝" pitchFamily="18" charset="-128"/>
                <a:cs typeface="+mn-cs"/>
              </a:rPr>
              <a:t>、</a:t>
            </a:r>
            <a:r>
              <a:rPr kumimoji="1" lang="en-US" altLang="ja-JP" sz="1050" kern="1200" dirty="0">
                <a:solidFill>
                  <a:schemeClr val="tx1"/>
                </a:solidFill>
                <a:latin typeface="+mj-ea"/>
                <a:ea typeface="ＭＳ Ｐ明朝" pitchFamily="18" charset="-128"/>
                <a:cs typeface="+mn-cs"/>
              </a:rPr>
              <a:t>Soc</a:t>
            </a:r>
            <a:r>
              <a:rPr kumimoji="1" lang="ja-JP" altLang="en-US" sz="1050" kern="1200" dirty="0">
                <a:solidFill>
                  <a:schemeClr val="tx1"/>
                </a:solidFill>
                <a:latin typeface="+mj-ea"/>
                <a:ea typeface="ＭＳ Ｐ明朝" pitchFamily="18" charset="-128"/>
                <a:cs typeface="+mn-cs"/>
              </a:rPr>
              <a:t>は</a:t>
            </a:r>
            <a:r>
              <a:rPr kumimoji="1" lang="en-US" altLang="ja-JP" sz="1050" kern="1200" dirty="0">
                <a:solidFill>
                  <a:schemeClr val="tx1"/>
                </a:solidFill>
                <a:latin typeface="+mj-ea"/>
                <a:ea typeface="ＭＳ Ｐ明朝" pitchFamily="18" charset="-128"/>
                <a:cs typeface="+mn-cs"/>
              </a:rPr>
              <a:t>Society</a:t>
            </a:r>
            <a:r>
              <a:rPr kumimoji="1" lang="ja-JP" altLang="en-US" sz="1050" kern="1200" dirty="0">
                <a:solidFill>
                  <a:schemeClr val="tx1"/>
                </a:solidFill>
                <a:latin typeface="+mj-ea"/>
                <a:ea typeface="ＭＳ Ｐ明朝" pitchFamily="18" charset="-128"/>
                <a:cs typeface="+mn-cs"/>
              </a:rPr>
              <a:t>などの法則性がありますが、これらの略誌名は</a:t>
            </a:r>
            <a:r>
              <a:rPr lang="en-US" altLang="ja-JP" sz="1050" dirty="0">
                <a:latin typeface="+mj-ea"/>
                <a:ea typeface="+mj-ea"/>
              </a:rPr>
              <a:t>ISO</a:t>
            </a:r>
            <a:r>
              <a:rPr lang="ja-JP" altLang="en-US" sz="1050" dirty="0">
                <a:latin typeface="+mj-ea"/>
                <a:ea typeface="+mj-ea"/>
              </a:rPr>
              <a:t>方式（</a:t>
            </a:r>
            <a:r>
              <a:rPr lang="en-US" altLang="ja-JP" sz="1050" dirty="0" err="1">
                <a:latin typeface="+mj-ea"/>
                <a:ea typeface="+mj-ea"/>
              </a:rPr>
              <a:t>Pubmed</a:t>
            </a:r>
            <a:r>
              <a:rPr lang="ja-JP" altLang="en-US" sz="1050" dirty="0">
                <a:latin typeface="+mj-ea"/>
                <a:ea typeface="+mj-ea"/>
              </a:rPr>
              <a:t>の</a:t>
            </a:r>
            <a:r>
              <a:rPr lang="en-US" altLang="ja-JP" sz="1050" dirty="0">
                <a:latin typeface="+mj-ea"/>
                <a:ea typeface="+mj-ea"/>
              </a:rPr>
              <a:t>NLM</a:t>
            </a:r>
            <a:r>
              <a:rPr lang="ja-JP" altLang="en-US" sz="1050" dirty="0">
                <a:latin typeface="+mj-ea"/>
                <a:ea typeface="+mj-ea"/>
              </a:rPr>
              <a:t>方式）などの、規則に従って作られています。</a:t>
            </a:r>
            <a:endParaRPr lang="en-US" altLang="ja-JP" sz="1050" dirty="0">
              <a:latin typeface="+mj-ea"/>
              <a:ea typeface="+mj-ea"/>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ja-JP" altLang="en-US" sz="1050" dirty="0">
                <a:latin typeface="+mj-ea"/>
                <a:ea typeface="+mj-ea"/>
              </a:rPr>
              <a:t>また、雑誌名は</a:t>
            </a:r>
            <a:r>
              <a:rPr lang="en-US" altLang="ja-JP" sz="1050" dirty="0">
                <a:latin typeface="+mj-ea"/>
                <a:ea typeface="+mj-ea"/>
              </a:rPr>
              <a:t>3</a:t>
            </a:r>
            <a:r>
              <a:rPr lang="ja-JP" altLang="en-US" sz="1050" dirty="0">
                <a:latin typeface="+mj-ea"/>
                <a:ea typeface="+mj-ea"/>
              </a:rPr>
              <a:t>番目の例のように斜体になっていたりフォントが変わっていたり、見分けやすくなっていることも多いです。</a:t>
            </a:r>
            <a:endParaRPr lang="en-US" altLang="ja-JP" sz="1050" dirty="0">
              <a:latin typeface="+mj-ea"/>
              <a:ea typeface="+mj-ea"/>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ja-JP" sz="1050" dirty="0">
              <a:latin typeface="+mj-ea"/>
              <a:ea typeface="+mj-ea"/>
            </a:endParaRPr>
          </a:p>
        </p:txBody>
      </p:sp>
      <p:sp>
        <p:nvSpPr>
          <p:cNvPr id="2" name="スライド番号プレースホルダー 1"/>
          <p:cNvSpPr>
            <a:spLocks noGrp="1"/>
          </p:cNvSpPr>
          <p:nvPr>
            <p:ph type="sldNum" sz="quarter" idx="10"/>
          </p:nvPr>
        </p:nvSpPr>
        <p:spPr/>
        <p:txBody>
          <a:bodyPr/>
          <a:lstStyle/>
          <a:p>
            <a:pPr>
              <a:defRPr/>
            </a:pPr>
            <a:fld id="{390BD542-1A55-4419-B910-F8AA27A05E69}" type="slidenum">
              <a:rPr lang="en-US" altLang="ja-JP" smtClean="0"/>
              <a:pPr>
                <a:defRPr/>
              </a:pPr>
              <a:t>4</a:t>
            </a:fld>
            <a:endParaRPr lang="en-US" altLang="ja-JP"/>
          </a:p>
        </p:txBody>
      </p:sp>
      <p:sp>
        <p:nvSpPr>
          <p:cNvPr id="3" name="日付プレースホルダー 2"/>
          <p:cNvSpPr>
            <a:spLocks noGrp="1"/>
          </p:cNvSpPr>
          <p:nvPr>
            <p:ph type="dt" idx="11"/>
          </p:nvPr>
        </p:nvSpPr>
        <p:spPr/>
        <p:txBody>
          <a:bodyPr/>
          <a:lstStyle/>
          <a:p>
            <a:pPr>
              <a:defRPr/>
            </a:pPr>
            <a:endParaRPr lang="en-US" altLang="ja-JP"/>
          </a:p>
        </p:txBody>
      </p:sp>
    </p:spTree>
    <p:extLst>
      <p:ext uri="{BB962C8B-B14F-4D97-AF65-F5344CB8AC3E}">
        <p14:creationId xmlns:p14="http://schemas.microsoft.com/office/powerpoint/2010/main" val="24712481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050" dirty="0">
                <a:latin typeface="+mn-ea"/>
                <a:ea typeface="+mn-ea"/>
              </a:rPr>
              <a:t>この画面で実際に申し込みます。説明通りに正しく入力していきます。</a:t>
            </a:r>
            <a:endParaRPr lang="en-US" altLang="ja-JP" sz="1050" dirty="0">
              <a:latin typeface="+mn-ea"/>
              <a:ea typeface="+mn-ea"/>
            </a:endParaRPr>
          </a:p>
          <a:p>
            <a:r>
              <a:rPr lang="ja-JP" altLang="en-US" sz="1050" dirty="0">
                <a:latin typeface="+mn-ea"/>
                <a:ea typeface="+mn-ea"/>
              </a:rPr>
              <a:t>「入力内容確認」ボタンをクリックして申し込みが完了します。</a:t>
            </a:r>
            <a:endParaRPr lang="en-US" altLang="ja-JP" sz="1050" dirty="0">
              <a:latin typeface="+mn-ea"/>
              <a:ea typeface="+mn-ea"/>
            </a:endParaRPr>
          </a:p>
          <a:p>
            <a:r>
              <a:rPr lang="ja-JP" altLang="en-US" sz="1050" dirty="0"/>
              <a:t>入力内容に不備がある場合や、文献の取り寄せを依頼した図書館からの問い合わせがあった場合、メールまたは電話で連絡することがあります。</a:t>
            </a:r>
            <a:endParaRPr lang="en-US" altLang="ja-JP" sz="1050" dirty="0"/>
          </a:p>
          <a:p>
            <a:r>
              <a:rPr lang="ja-JP" altLang="en-US" sz="1050" dirty="0"/>
              <a:t>申し込み画面の「連絡先（電話番号）」「</a:t>
            </a:r>
            <a:r>
              <a:rPr lang="en-US" altLang="ja-JP" sz="1050" dirty="0"/>
              <a:t>E-Mail</a:t>
            </a:r>
            <a:r>
              <a:rPr lang="ja-JP" altLang="en-US" sz="1050" dirty="0"/>
              <a:t>アドレス」に入力されている番号・アドレスへ連絡しますので、申し込む前によく確認してください。</a:t>
            </a:r>
            <a:endParaRPr lang="en-US" altLang="ja-JP" sz="1050" dirty="0"/>
          </a:p>
          <a:p>
            <a:r>
              <a:rPr lang="ja-JP" altLang="en-US" sz="1050" dirty="0"/>
              <a:t>デフォルトの</a:t>
            </a:r>
            <a:r>
              <a:rPr lang="en-US" altLang="ja-JP" sz="1050" dirty="0"/>
              <a:t>E-Mail</a:t>
            </a:r>
            <a:r>
              <a:rPr lang="ja-JP" altLang="en-US" sz="1050" dirty="0"/>
              <a:t>アドレスは大学のメールアドレスになります。ほかのアドレスへの連絡を希望される場合は、</a:t>
            </a:r>
            <a:r>
              <a:rPr lang="en-US" altLang="ja-JP" sz="1050" dirty="0" err="1"/>
              <a:t>MyLibrary</a:t>
            </a:r>
            <a:r>
              <a:rPr lang="ja-JP" altLang="en-US" sz="1050" dirty="0"/>
              <a:t>の利用者情報で</a:t>
            </a:r>
            <a:r>
              <a:rPr lang="en-US" altLang="ja-JP" sz="1050" dirty="0"/>
              <a:t>E-Mail</a:t>
            </a:r>
            <a:r>
              <a:rPr lang="ja-JP" altLang="en-US" sz="1050" dirty="0"/>
              <a:t>アドレス２を登録しておき、申し込み画面で選択してください。</a:t>
            </a:r>
            <a:endParaRPr lang="en-US" altLang="ja-JP" sz="1050" dirty="0"/>
          </a:p>
          <a:p>
            <a:endParaRPr lang="ja-JP" altLang="en-US" sz="1800" dirty="0">
              <a:latin typeface="+mn-ea"/>
              <a:ea typeface="+mn-ea"/>
            </a:endParaRPr>
          </a:p>
        </p:txBody>
      </p:sp>
      <p:sp>
        <p:nvSpPr>
          <p:cNvPr id="4" name="スライド番号プレースホルダー 3"/>
          <p:cNvSpPr>
            <a:spLocks noGrp="1"/>
          </p:cNvSpPr>
          <p:nvPr>
            <p:ph type="sldNum" sz="quarter" idx="10"/>
          </p:nvPr>
        </p:nvSpPr>
        <p:spPr/>
        <p:txBody>
          <a:bodyPr/>
          <a:lstStyle/>
          <a:p>
            <a:pPr>
              <a:defRPr/>
            </a:pPr>
            <a:fld id="{390BD542-1A55-4419-B910-F8AA27A05E69}" type="slidenum">
              <a:rPr lang="en-US" altLang="ja-JP" smtClean="0"/>
              <a:pPr>
                <a:defRPr/>
              </a:pPr>
              <a:t>40</a:t>
            </a:fld>
            <a:endParaRPr lang="en-US" altLang="ja-JP"/>
          </a:p>
        </p:txBody>
      </p:sp>
      <p:sp>
        <p:nvSpPr>
          <p:cNvPr id="5" name="日付プレースホルダー 4"/>
          <p:cNvSpPr>
            <a:spLocks noGrp="1"/>
          </p:cNvSpPr>
          <p:nvPr>
            <p:ph type="dt" idx="11"/>
          </p:nvPr>
        </p:nvSpPr>
        <p:spPr/>
        <p:txBody>
          <a:bodyPr/>
          <a:lstStyle/>
          <a:p>
            <a:pPr>
              <a:defRPr/>
            </a:pPr>
            <a:endParaRPr lang="en-US" altLang="ja-JP"/>
          </a:p>
        </p:txBody>
      </p:sp>
    </p:spTree>
    <p:extLst>
      <p:ext uri="{BB962C8B-B14F-4D97-AF65-F5344CB8AC3E}">
        <p14:creationId xmlns:p14="http://schemas.microsoft.com/office/powerpoint/2010/main" val="4926006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050" dirty="0">
                <a:latin typeface="+mn-ea"/>
                <a:ea typeface="+mn-ea"/>
              </a:rPr>
              <a:t>依頼の状況は</a:t>
            </a:r>
            <a:r>
              <a:rPr lang="en-US" altLang="ja-JP" sz="1050" dirty="0">
                <a:latin typeface="+mn-ea"/>
                <a:ea typeface="+mn-ea"/>
              </a:rPr>
              <a:t>ILL</a:t>
            </a:r>
            <a:r>
              <a:rPr lang="ja-JP" altLang="en-US" sz="1050" dirty="0">
                <a:latin typeface="+mn-ea"/>
                <a:ea typeface="+mn-ea"/>
              </a:rPr>
              <a:t>依頼一覧から確認できます。複写文献が届いたお知らせや、学内に所蔵がある時、論文が電子ジャーナルに掲載されている時、論文がインターネットで公開されていた時のキャンセルの連絡もこの画面に表示されます。</a:t>
            </a:r>
            <a:endParaRPr lang="en-US" altLang="ja-JP" sz="1050" dirty="0">
              <a:latin typeface="+mn-ea"/>
              <a:ea typeface="+mn-ea"/>
            </a:endParaRPr>
          </a:p>
          <a:p>
            <a:r>
              <a:rPr lang="ja-JP" altLang="en-US" sz="1050" dirty="0">
                <a:latin typeface="+mn-ea"/>
                <a:ea typeface="+mn-ea"/>
              </a:rPr>
              <a:t>文献複写、図書貸借を依頼した時は時々このページを確認してください。</a:t>
            </a:r>
            <a:endParaRPr lang="en-US" altLang="ja-JP" sz="1050" dirty="0">
              <a:latin typeface="+mn-ea"/>
              <a:ea typeface="+mn-ea"/>
            </a:endParaRPr>
          </a:p>
          <a:p>
            <a:r>
              <a:rPr lang="ja-JP" altLang="en-US" sz="1050" dirty="0">
                <a:latin typeface="+mn-ea"/>
                <a:ea typeface="+mn-ea"/>
              </a:rPr>
              <a:t>文献の受け取りは、私費の場合、図書館、医学部及び看護学科の方は医学図書館で代金を支払って受け取ります。公費の場合は、指導教官の研究室に学内便で送ります。</a:t>
            </a:r>
            <a:endParaRPr lang="en-US" altLang="ja-JP" sz="1050" dirty="0">
              <a:latin typeface="+mn-ea"/>
              <a:ea typeface="+mn-ea"/>
            </a:endParaRPr>
          </a:p>
          <a:p>
            <a:endParaRPr lang="en-US" altLang="ja-JP" sz="1800" dirty="0">
              <a:latin typeface="+mn-ea"/>
              <a:ea typeface="+mn-ea"/>
            </a:endParaRPr>
          </a:p>
        </p:txBody>
      </p:sp>
      <p:sp>
        <p:nvSpPr>
          <p:cNvPr id="4" name="スライド番号プレースホルダー 3"/>
          <p:cNvSpPr>
            <a:spLocks noGrp="1"/>
          </p:cNvSpPr>
          <p:nvPr>
            <p:ph type="sldNum" sz="quarter" idx="10"/>
          </p:nvPr>
        </p:nvSpPr>
        <p:spPr/>
        <p:txBody>
          <a:bodyPr/>
          <a:lstStyle/>
          <a:p>
            <a:pPr>
              <a:defRPr/>
            </a:pPr>
            <a:fld id="{390BD542-1A55-4419-B910-F8AA27A05E69}" type="slidenum">
              <a:rPr lang="en-US" altLang="ja-JP" smtClean="0"/>
              <a:pPr>
                <a:defRPr/>
              </a:pPr>
              <a:t>41</a:t>
            </a:fld>
            <a:endParaRPr lang="en-US" altLang="ja-JP"/>
          </a:p>
        </p:txBody>
      </p:sp>
      <p:sp>
        <p:nvSpPr>
          <p:cNvPr id="5" name="日付プレースホルダー 4"/>
          <p:cNvSpPr>
            <a:spLocks noGrp="1"/>
          </p:cNvSpPr>
          <p:nvPr>
            <p:ph type="dt" idx="11"/>
          </p:nvPr>
        </p:nvSpPr>
        <p:spPr/>
        <p:txBody>
          <a:bodyPr/>
          <a:lstStyle/>
          <a:p>
            <a:pPr>
              <a:defRPr/>
            </a:pPr>
            <a:endParaRPr lang="en-US" altLang="ja-JP"/>
          </a:p>
        </p:txBody>
      </p:sp>
    </p:spTree>
    <p:extLst>
      <p:ext uri="{BB962C8B-B14F-4D97-AF65-F5344CB8AC3E}">
        <p14:creationId xmlns:p14="http://schemas.microsoft.com/office/powerpoint/2010/main" val="8330962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90BD542-1A55-4419-B910-F8AA27A05E69}" type="slidenum">
              <a:rPr lang="en-US" altLang="ja-JP" smtClean="0"/>
              <a:pPr>
                <a:defRPr/>
              </a:pPr>
              <a:t>42</a:t>
            </a:fld>
            <a:endParaRPr lang="en-US" altLang="ja-JP"/>
          </a:p>
        </p:txBody>
      </p:sp>
      <p:sp>
        <p:nvSpPr>
          <p:cNvPr id="5" name="日付プレースホルダー 4"/>
          <p:cNvSpPr>
            <a:spLocks noGrp="1"/>
          </p:cNvSpPr>
          <p:nvPr>
            <p:ph type="dt" idx="11"/>
          </p:nvPr>
        </p:nvSpPr>
        <p:spPr/>
        <p:txBody>
          <a:bodyPr/>
          <a:lstStyle/>
          <a:p>
            <a:pPr>
              <a:defRPr/>
            </a:pPr>
            <a:endParaRPr lang="en-US" altLang="ja-JP"/>
          </a:p>
        </p:txBody>
      </p:sp>
    </p:spTree>
    <p:extLst>
      <p:ext uri="{BB962C8B-B14F-4D97-AF65-F5344CB8AC3E}">
        <p14:creationId xmlns:p14="http://schemas.microsoft.com/office/powerpoint/2010/main" val="333755678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p:spPr>
        <p:txBody>
          <a:bodyPr/>
          <a:lstStyle/>
          <a:p>
            <a:pPr eaLnBrk="1" hangingPunct="1"/>
            <a:r>
              <a:rPr lang="ja-JP" altLang="en-US" sz="1050" dirty="0">
                <a:latin typeface="Arial" pitchFamily="34" charset="0"/>
                <a:ea typeface="ＭＳ Ｐゴシック" pitchFamily="50" charset="-128"/>
              </a:rPr>
              <a:t>以上で、図書館講習会を終わります。</a:t>
            </a:r>
          </a:p>
          <a:p>
            <a:pPr eaLnBrk="1" hangingPunct="1"/>
            <a:endParaRPr lang="ja-JP" altLang="en-US" sz="1050" dirty="0">
              <a:latin typeface="Arial" pitchFamily="34" charset="0"/>
              <a:ea typeface="ＭＳ Ｐゴシック" pitchFamily="50" charset="-128"/>
            </a:endParaRPr>
          </a:p>
          <a:p>
            <a:pPr eaLnBrk="1" hangingPunct="1"/>
            <a:r>
              <a:rPr lang="ja-JP" altLang="en-US" sz="1050" dirty="0">
                <a:latin typeface="Arial" pitchFamily="34" charset="0"/>
                <a:ea typeface="ＭＳ Ｐゴシック" pitchFamily="50" charset="-128"/>
              </a:rPr>
              <a:t>図書館の使い方、資料の探し方でわからないことがありましたら、</a:t>
            </a:r>
          </a:p>
          <a:p>
            <a:pPr eaLnBrk="1" hangingPunct="1"/>
            <a:r>
              <a:rPr lang="ja-JP" altLang="en-US" sz="1050" dirty="0">
                <a:latin typeface="Arial" pitchFamily="34" charset="0"/>
                <a:ea typeface="ＭＳ Ｐゴシック" pitchFamily="50" charset="-128"/>
              </a:rPr>
              <a:t>お気軽にお尋ねください！</a:t>
            </a:r>
            <a:endParaRPr lang="ja-JP" altLang="en-US" sz="1050" dirty="0">
              <a:latin typeface="Arial" pitchFamily="34" charset="0"/>
            </a:endParaRPr>
          </a:p>
        </p:txBody>
      </p:sp>
      <p:sp>
        <p:nvSpPr>
          <p:cNvPr id="2" name="スライド番号プレースホルダー 1"/>
          <p:cNvSpPr>
            <a:spLocks noGrp="1"/>
          </p:cNvSpPr>
          <p:nvPr>
            <p:ph type="sldNum" sz="quarter" idx="10"/>
          </p:nvPr>
        </p:nvSpPr>
        <p:spPr/>
        <p:txBody>
          <a:bodyPr/>
          <a:lstStyle/>
          <a:p>
            <a:pPr>
              <a:defRPr/>
            </a:pPr>
            <a:fld id="{390BD542-1A55-4419-B910-F8AA27A05E69}" type="slidenum">
              <a:rPr lang="en-US" altLang="ja-JP" smtClean="0"/>
              <a:pPr>
                <a:defRPr/>
              </a:pPr>
              <a:t>43</a:t>
            </a:fld>
            <a:endParaRPr lang="en-US" altLang="ja-JP"/>
          </a:p>
        </p:txBody>
      </p:sp>
      <p:sp>
        <p:nvSpPr>
          <p:cNvPr id="3" name="日付プレースホルダー 2"/>
          <p:cNvSpPr>
            <a:spLocks noGrp="1"/>
          </p:cNvSpPr>
          <p:nvPr>
            <p:ph type="dt" idx="11"/>
          </p:nvPr>
        </p:nvSpPr>
        <p:spPr/>
        <p:txBody>
          <a:bodyPr/>
          <a:lstStyle/>
          <a:p>
            <a:pPr>
              <a:defRPr/>
            </a:pPr>
            <a:endParaRPr lang="en-US" altLang="ja-JP"/>
          </a:p>
        </p:txBody>
      </p:sp>
    </p:spTree>
    <p:extLst>
      <p:ext uri="{BB962C8B-B14F-4D97-AF65-F5344CB8AC3E}">
        <p14:creationId xmlns:p14="http://schemas.microsoft.com/office/powerpoint/2010/main" val="1810947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050" dirty="0">
                <a:latin typeface="+mj-ea"/>
              </a:rPr>
              <a:t>図書館で論文本文を探すときには</a:t>
            </a:r>
            <a:r>
              <a:rPr lang="en-US" altLang="ja-JP" sz="1050" dirty="0">
                <a:latin typeface="+mj-ea"/>
              </a:rPr>
              <a:t>3</a:t>
            </a:r>
            <a:r>
              <a:rPr lang="ja-JP" altLang="en-US" sz="1050" dirty="0" err="1">
                <a:latin typeface="+mj-ea"/>
              </a:rPr>
              <a:t>つの</a:t>
            </a:r>
            <a:r>
              <a:rPr lang="ja-JP" altLang="en-US" sz="1050" dirty="0">
                <a:latin typeface="+mj-ea"/>
              </a:rPr>
              <a:t>ステップを踏む必要があります。</a:t>
            </a:r>
            <a:endParaRPr lang="en-US" altLang="ja-JP" sz="1050" dirty="0">
              <a:latin typeface="+mj-ea"/>
            </a:endParaRPr>
          </a:p>
          <a:p>
            <a:r>
              <a:rPr lang="ja-JP" altLang="en-US" sz="1050" dirty="0">
                <a:latin typeface="+mj-ea"/>
              </a:rPr>
              <a:t>まずは、蔵書検索で雑誌のタイトル（と</a:t>
            </a:r>
            <a:r>
              <a:rPr lang="en-US" altLang="ja-JP" sz="1050" dirty="0">
                <a:latin typeface="+mj-ea"/>
              </a:rPr>
              <a:t>ISSN</a:t>
            </a:r>
            <a:r>
              <a:rPr lang="ja-JP" altLang="en-US" sz="1050" dirty="0">
                <a:latin typeface="+mj-ea"/>
              </a:rPr>
              <a:t>）を検索します。</a:t>
            </a:r>
            <a:endParaRPr lang="en-US" altLang="ja-JP" sz="1050" dirty="0">
              <a:latin typeface="+mj-ea"/>
            </a:endParaRPr>
          </a:p>
          <a:p>
            <a:r>
              <a:rPr lang="ja-JP" altLang="en-US" sz="1050" dirty="0">
                <a:latin typeface="+mj-ea"/>
              </a:rPr>
              <a:t>その雑誌が図書館にあることがわかったら、論文の掲載されている巻号を所蔵しているか確認します。</a:t>
            </a:r>
            <a:endParaRPr lang="en-US" altLang="ja-JP" sz="1050" dirty="0">
              <a:latin typeface="+mj-ea"/>
            </a:endParaRPr>
          </a:p>
          <a:p>
            <a:r>
              <a:rPr lang="ja-JP" altLang="en-US" sz="1050" dirty="0">
                <a:latin typeface="+mj-ea"/>
              </a:rPr>
              <a:t>最後に、書架に雑誌を探しに行き、雑誌を手に取って該当のページを見ます。</a:t>
            </a:r>
            <a:endParaRPr lang="en-US" altLang="ja-JP" sz="1050" dirty="0">
              <a:latin typeface="+mj-ea"/>
            </a:endParaRPr>
          </a:p>
          <a:p>
            <a:r>
              <a:rPr lang="ja-JP" altLang="en-US" sz="1050" dirty="0">
                <a:latin typeface="+mj-ea"/>
              </a:rPr>
              <a:t>このように探していくためには、最低限「雑誌名・巻号・ページ」の情報が必要です。</a:t>
            </a:r>
            <a:endParaRPr lang="en-US" altLang="ja-JP" sz="1050" dirty="0">
              <a:latin typeface="+mj-ea"/>
            </a:endParaRPr>
          </a:p>
          <a:p>
            <a:r>
              <a:rPr lang="ja-JP" altLang="en-US" sz="1050" dirty="0">
                <a:latin typeface="+mj-ea"/>
              </a:rPr>
              <a:t>著者名もあると確定しやすいでしょう。</a:t>
            </a:r>
            <a:endParaRPr lang="en-US" altLang="ja-JP" sz="1050" dirty="0">
              <a:latin typeface="+mj-ea"/>
            </a:endParaRPr>
          </a:p>
          <a:p>
            <a:endParaRPr lang="en-US" altLang="ja-JP" sz="1050" dirty="0">
              <a:latin typeface="+mj-ea"/>
            </a:endParaRPr>
          </a:p>
          <a:p>
            <a:r>
              <a:rPr lang="ja-JP" altLang="en-US" sz="1050" dirty="0">
                <a:latin typeface="+mj-ea"/>
              </a:rPr>
              <a:t>例は、ザーマン </a:t>
            </a:r>
            <a:r>
              <a:rPr lang="en-US" altLang="ja-JP" sz="1050" dirty="0">
                <a:latin typeface="+mj-ea"/>
              </a:rPr>
              <a:t>k</a:t>
            </a:r>
            <a:r>
              <a:rPr lang="ja-JP" altLang="en-US" sz="1050" dirty="0">
                <a:latin typeface="+mj-ea"/>
              </a:rPr>
              <a:t>ほかの著者が書いた　</a:t>
            </a:r>
            <a:r>
              <a:rPr lang="en-US" altLang="ja-JP" sz="1050" dirty="0">
                <a:latin typeface="+mj-ea"/>
              </a:rPr>
              <a:t>New England Journal of Medicine</a:t>
            </a:r>
            <a:r>
              <a:rPr lang="ja-JP" altLang="en-US" sz="1050" dirty="0">
                <a:latin typeface="+mj-ea"/>
              </a:rPr>
              <a:t>という雑誌に掲載された論文の情報です。</a:t>
            </a:r>
            <a:endParaRPr kumimoji="1" lang="ja-JP" altLang="en-US" sz="1050" dirty="0"/>
          </a:p>
        </p:txBody>
      </p:sp>
      <p:sp>
        <p:nvSpPr>
          <p:cNvPr id="4" name="スライド番号プレースホルダー 3"/>
          <p:cNvSpPr>
            <a:spLocks noGrp="1"/>
          </p:cNvSpPr>
          <p:nvPr>
            <p:ph type="sldNum" sz="quarter" idx="10"/>
          </p:nvPr>
        </p:nvSpPr>
        <p:spPr/>
        <p:txBody>
          <a:bodyPr/>
          <a:lstStyle/>
          <a:p>
            <a:pPr>
              <a:defRPr/>
            </a:pPr>
            <a:fld id="{390BD542-1A55-4419-B910-F8AA27A05E69}" type="slidenum">
              <a:rPr lang="en-US" altLang="ja-JP" smtClean="0"/>
              <a:pPr>
                <a:defRPr/>
              </a:pPr>
              <a:t>5</a:t>
            </a:fld>
            <a:endParaRPr lang="en-US" altLang="ja-JP"/>
          </a:p>
        </p:txBody>
      </p:sp>
      <p:sp>
        <p:nvSpPr>
          <p:cNvPr id="5" name="日付プレースホルダー 4"/>
          <p:cNvSpPr>
            <a:spLocks noGrp="1"/>
          </p:cNvSpPr>
          <p:nvPr>
            <p:ph type="dt" idx="11"/>
          </p:nvPr>
        </p:nvSpPr>
        <p:spPr/>
        <p:txBody>
          <a:bodyPr/>
          <a:lstStyle/>
          <a:p>
            <a:pPr>
              <a:defRPr/>
            </a:pPr>
            <a:endParaRPr lang="en-US" altLang="ja-JP"/>
          </a:p>
        </p:txBody>
      </p:sp>
    </p:spTree>
    <p:extLst>
      <p:ext uri="{BB962C8B-B14F-4D97-AF65-F5344CB8AC3E}">
        <p14:creationId xmlns:p14="http://schemas.microsoft.com/office/powerpoint/2010/main" val="23902404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050" dirty="0"/>
              <a:t>では、データベース</a:t>
            </a:r>
            <a:r>
              <a:rPr kumimoji="1" lang="en-US" altLang="ja-JP" sz="1050" dirty="0"/>
              <a:t>Scopus</a:t>
            </a:r>
            <a:r>
              <a:rPr kumimoji="1" lang="ja-JP" altLang="en-US" sz="1050" dirty="0"/>
              <a:t>でどのように論文情報が表記されるか見てみましょう。</a:t>
            </a:r>
            <a:endParaRPr kumimoji="1" lang="en-US" altLang="ja-JP" sz="1050" dirty="0"/>
          </a:p>
          <a:p>
            <a:r>
              <a:rPr kumimoji="1" lang="ja-JP" altLang="en-US" sz="1050" dirty="0"/>
              <a:t>（</a:t>
            </a:r>
            <a:r>
              <a:rPr lang="en-US" altLang="ja-JP" sz="1050" dirty="0">
                <a:effectLst/>
              </a:rPr>
              <a:t>Scopus</a:t>
            </a:r>
            <a:r>
              <a:rPr lang="ja-JP" altLang="en-US" sz="1050" dirty="0">
                <a:effectLst/>
              </a:rPr>
              <a:t>は、科学・技術・医学・社会科学・人文科学の分野をカバーする抄録・引用文献データベースです。</a:t>
            </a:r>
            <a:r>
              <a:rPr kumimoji="1" lang="ja-JP" altLang="en-US" sz="1050" dirty="0"/>
              <a:t>）</a:t>
            </a:r>
            <a:endParaRPr kumimoji="1" lang="en-US" altLang="ja-JP" sz="1050" dirty="0"/>
          </a:p>
          <a:p>
            <a:r>
              <a:rPr kumimoji="1" lang="ja-JP" altLang="en-US" sz="1050" dirty="0"/>
              <a:t>上から雑誌名、巻号、出版日、掲載ページの記載があります。</a:t>
            </a:r>
            <a:endParaRPr kumimoji="1" lang="en-US" altLang="ja-JP" sz="1050" dirty="0"/>
          </a:p>
          <a:p>
            <a:r>
              <a:rPr kumimoji="1" lang="ja-JP" altLang="en-US" sz="1050" dirty="0"/>
              <a:t>大きい文字で書かれているのが論文名、その下に著者名があります。</a:t>
            </a:r>
            <a:endParaRPr kumimoji="1" lang="en-US" altLang="ja-JP" sz="1050" dirty="0"/>
          </a:p>
          <a:p>
            <a:r>
              <a:rPr kumimoji="1" lang="ja-JP" altLang="en-US" sz="1050" dirty="0"/>
              <a:t>ここから、先ほど確認した論文を特定するのに必要な情報を抜き出すと、オレンジ色の四角のようになります。</a:t>
            </a:r>
            <a:endParaRPr kumimoji="1" lang="en-US" altLang="ja-JP" sz="1050" dirty="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90BD542-1A55-4419-B910-F8AA27A05E69}" type="slidenum">
              <a:rPr lang="en-US" altLang="ja-JP" smtClean="0"/>
              <a:pPr>
                <a:defRPr/>
              </a:pPr>
              <a:t>6</a:t>
            </a:fld>
            <a:endParaRPr lang="en-US" altLang="ja-JP"/>
          </a:p>
        </p:txBody>
      </p:sp>
      <p:sp>
        <p:nvSpPr>
          <p:cNvPr id="5" name="日付プレースホルダー 4"/>
          <p:cNvSpPr>
            <a:spLocks noGrp="1"/>
          </p:cNvSpPr>
          <p:nvPr>
            <p:ph type="dt" idx="11"/>
          </p:nvPr>
        </p:nvSpPr>
        <p:spPr/>
        <p:txBody>
          <a:bodyPr/>
          <a:lstStyle/>
          <a:p>
            <a:pPr>
              <a:defRPr/>
            </a:pPr>
            <a:endParaRPr lang="en-US" altLang="ja-JP"/>
          </a:p>
        </p:txBody>
      </p:sp>
    </p:spTree>
    <p:extLst>
      <p:ext uri="{BB962C8B-B14F-4D97-AF65-F5344CB8AC3E}">
        <p14:creationId xmlns:p14="http://schemas.microsoft.com/office/powerpoint/2010/main" val="15033357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スライド イメージ プレースホルダー 1"/>
          <p:cNvSpPr>
            <a:spLocks noGrp="1" noRot="1" noChangeAspect="1" noTextEdit="1"/>
          </p:cNvSpPr>
          <p:nvPr>
            <p:ph type="sldImg"/>
          </p:nvPr>
        </p:nvSpPr>
        <p:spPr>
          <a:ln/>
        </p:spPr>
      </p:sp>
      <p:sp>
        <p:nvSpPr>
          <p:cNvPr id="37891" name="ノート プレースホルダー 2"/>
          <p:cNvSpPr>
            <a:spLocks noGrp="1"/>
          </p:cNvSpPr>
          <p:nvPr>
            <p:ph type="body" idx="1"/>
          </p:nvPr>
        </p:nvSpPr>
        <p:spPr>
          <a:noFill/>
        </p:spPr>
        <p:txBody>
          <a:bodyPr/>
          <a:lstStyle/>
          <a:p>
            <a:r>
              <a:rPr kumimoji="1" lang="ja-JP" altLang="ja-JP" sz="1200" kern="1200" dirty="0">
                <a:solidFill>
                  <a:schemeClr val="tx1"/>
                </a:solidFill>
                <a:effectLst/>
                <a:latin typeface="Arial" charset="0"/>
                <a:ea typeface="ＭＳ Ｐ明朝" pitchFamily="18" charset="-128"/>
                <a:cs typeface="+mn-cs"/>
              </a:rPr>
              <a:t>ではもうひとつ、</a:t>
            </a:r>
            <a:r>
              <a:rPr kumimoji="1" lang="en-US" altLang="ja-JP" sz="1200" kern="1200" dirty="0" err="1">
                <a:solidFill>
                  <a:schemeClr val="tx1"/>
                </a:solidFill>
                <a:effectLst/>
                <a:latin typeface="Arial" charset="0"/>
                <a:ea typeface="ＭＳ Ｐ明朝" pitchFamily="18" charset="-128"/>
                <a:cs typeface="+mn-cs"/>
              </a:rPr>
              <a:t>Pubmed</a:t>
            </a:r>
            <a:r>
              <a:rPr kumimoji="1" lang="ja-JP" altLang="ja-JP" sz="1200" kern="1200" dirty="0">
                <a:solidFill>
                  <a:schemeClr val="tx1"/>
                </a:solidFill>
                <a:effectLst/>
                <a:latin typeface="Arial" charset="0"/>
                <a:ea typeface="ＭＳ Ｐ明朝" pitchFamily="18" charset="-128"/>
                <a:cs typeface="+mn-cs"/>
              </a:rPr>
              <a:t>の場合を見てみましょう。</a:t>
            </a:r>
          </a:p>
          <a:p>
            <a:r>
              <a:rPr kumimoji="1" lang="ja-JP" altLang="ja-JP" sz="1200" kern="1200" dirty="0">
                <a:solidFill>
                  <a:schemeClr val="tx1"/>
                </a:solidFill>
                <a:effectLst/>
                <a:latin typeface="Arial" charset="0"/>
                <a:ea typeface="ＭＳ Ｐ明朝" pitchFamily="18" charset="-128"/>
                <a:cs typeface="+mn-cs"/>
              </a:rPr>
              <a:t>（</a:t>
            </a:r>
            <a:r>
              <a:rPr kumimoji="1" lang="en-US" altLang="ja-JP" sz="1200" kern="1200" dirty="0">
                <a:solidFill>
                  <a:schemeClr val="tx1"/>
                </a:solidFill>
                <a:effectLst/>
                <a:latin typeface="Arial" charset="0"/>
                <a:ea typeface="ＭＳ Ｐ明朝" pitchFamily="18" charset="-128"/>
                <a:cs typeface="+mn-cs"/>
              </a:rPr>
              <a:t>PubMed</a:t>
            </a:r>
            <a:r>
              <a:rPr kumimoji="1" lang="ja-JP" altLang="ja-JP" sz="1200" kern="1200" dirty="0">
                <a:solidFill>
                  <a:schemeClr val="tx1"/>
                </a:solidFill>
                <a:effectLst/>
                <a:latin typeface="Arial" charset="0"/>
                <a:ea typeface="ＭＳ Ｐ明朝" pitchFamily="18" charset="-128"/>
                <a:cs typeface="+mn-cs"/>
              </a:rPr>
              <a:t>は</a:t>
            </a:r>
            <a:r>
              <a:rPr kumimoji="1" lang="en-US" altLang="ja-JP" sz="1200" kern="1200" dirty="0">
                <a:solidFill>
                  <a:schemeClr val="tx1"/>
                </a:solidFill>
                <a:effectLst/>
                <a:latin typeface="Arial" charset="0"/>
                <a:ea typeface="ＭＳ Ｐ明朝" pitchFamily="18" charset="-128"/>
                <a:cs typeface="+mn-cs"/>
              </a:rPr>
              <a:t>NLM</a:t>
            </a:r>
            <a:r>
              <a:rPr kumimoji="1" lang="ja-JP" altLang="ja-JP" sz="1200" kern="1200" dirty="0">
                <a:solidFill>
                  <a:schemeClr val="tx1"/>
                </a:solidFill>
                <a:effectLst/>
                <a:latin typeface="Arial" charset="0"/>
                <a:ea typeface="ＭＳ Ｐ明朝" pitchFamily="18" charset="-128"/>
                <a:cs typeface="+mn-cs"/>
              </a:rPr>
              <a:t>（米国国立医学図書館 </a:t>
            </a:r>
            <a:r>
              <a:rPr kumimoji="1" lang="en-US" altLang="ja-JP" sz="1200" kern="1200" dirty="0">
                <a:solidFill>
                  <a:schemeClr val="tx1"/>
                </a:solidFill>
                <a:effectLst/>
                <a:latin typeface="Arial" charset="0"/>
                <a:ea typeface="ＭＳ Ｐ明朝" pitchFamily="18" charset="-128"/>
                <a:cs typeface="+mn-cs"/>
              </a:rPr>
              <a:t>National Library of Medicine</a:t>
            </a:r>
            <a:r>
              <a:rPr kumimoji="1" lang="ja-JP" altLang="ja-JP" sz="1200" kern="1200" dirty="0">
                <a:solidFill>
                  <a:schemeClr val="tx1"/>
                </a:solidFill>
                <a:effectLst/>
                <a:latin typeface="Arial" charset="0"/>
                <a:ea typeface="ＭＳ Ｐ明朝" pitchFamily="18" charset="-128"/>
                <a:cs typeface="+mn-cs"/>
              </a:rPr>
              <a:t>）が作成している世界の医学関係文献情報を収録したデータベースです。）</a:t>
            </a:r>
          </a:p>
          <a:p>
            <a:r>
              <a:rPr kumimoji="1" lang="ja-JP" altLang="ja-JP" sz="1200" kern="1200" dirty="0">
                <a:solidFill>
                  <a:schemeClr val="tx1"/>
                </a:solidFill>
                <a:effectLst/>
                <a:latin typeface="Arial" charset="0"/>
                <a:ea typeface="ＭＳ Ｐ明朝" pitchFamily="18" charset="-128"/>
                <a:cs typeface="+mn-cs"/>
              </a:rPr>
              <a:t>こちらでも雑誌名や巻号などの情報を確認することができるのですが、この論文には巻号やページ数がありません。</a:t>
            </a:r>
            <a:r>
              <a:rPr kumimoji="1" lang="en-US" altLang="ja-JP" sz="1200" kern="1200" dirty="0" err="1">
                <a:solidFill>
                  <a:schemeClr val="tx1"/>
                </a:solidFill>
                <a:effectLst/>
                <a:latin typeface="Arial" charset="0"/>
                <a:ea typeface="ＭＳ Ｐ明朝" pitchFamily="18" charset="-128"/>
                <a:cs typeface="+mn-cs"/>
              </a:rPr>
              <a:t>Epub</a:t>
            </a:r>
            <a:r>
              <a:rPr kumimoji="1" lang="en-US" altLang="ja-JP" sz="1200" kern="1200" dirty="0">
                <a:solidFill>
                  <a:schemeClr val="tx1"/>
                </a:solidFill>
                <a:effectLst/>
                <a:latin typeface="Arial" charset="0"/>
                <a:ea typeface="ＭＳ Ｐ明朝" pitchFamily="18" charset="-128"/>
                <a:cs typeface="+mn-cs"/>
              </a:rPr>
              <a:t> ahead of print</a:t>
            </a:r>
            <a:r>
              <a:rPr kumimoji="1" lang="ja-JP" altLang="ja-JP" sz="1200" kern="1200" dirty="0">
                <a:solidFill>
                  <a:schemeClr val="tx1"/>
                </a:solidFill>
                <a:effectLst/>
                <a:latin typeface="Arial" charset="0"/>
                <a:ea typeface="ＭＳ Ｐ明朝" pitchFamily="18" charset="-128"/>
                <a:cs typeface="+mn-cs"/>
              </a:rPr>
              <a:t>と書かれています。</a:t>
            </a:r>
          </a:p>
          <a:p>
            <a:r>
              <a:rPr kumimoji="1" lang="ja-JP" altLang="ja-JP" sz="1200" kern="1200" dirty="0">
                <a:solidFill>
                  <a:schemeClr val="tx1"/>
                </a:solidFill>
                <a:effectLst/>
                <a:latin typeface="Arial" charset="0"/>
                <a:ea typeface="ＭＳ Ｐ明朝" pitchFamily="18" charset="-128"/>
                <a:cs typeface="+mn-cs"/>
              </a:rPr>
              <a:t>これは、速報性を重視して、冊子体に掲載される前にオンライン版で発表された論文です。こういうものは電子ジャーナルでしか読めません。岐阜大学でその電子ジャーナルを契約しているか、そうして、実際にその論文が読めるか確認してください。電子ジャーナルが使えない時は後で触れる文献複写依頼を出してみてください。他の大学からコピーを取り寄せられることもあります。</a:t>
            </a:r>
          </a:p>
          <a:p>
            <a:r>
              <a:rPr kumimoji="1" lang="ja-JP" altLang="ja-JP" sz="1200" kern="1200" dirty="0">
                <a:solidFill>
                  <a:schemeClr val="tx1"/>
                </a:solidFill>
                <a:effectLst/>
                <a:latin typeface="Arial" charset="0"/>
                <a:ea typeface="ＭＳ Ｐ明朝" pitchFamily="18" charset="-128"/>
                <a:cs typeface="+mn-cs"/>
              </a:rPr>
              <a:t>こういう論文はおおむね数週間から数か月後に本誌に掲載され、巻号やページ数が付きます。</a:t>
            </a:r>
            <a:endParaRPr kumimoji="1" lang="en-US" altLang="ja-JP" sz="1200" kern="1200" dirty="0">
              <a:solidFill>
                <a:schemeClr val="tx1"/>
              </a:solidFill>
              <a:effectLst/>
              <a:latin typeface="Arial" charset="0"/>
              <a:ea typeface="ＭＳ Ｐ明朝" pitchFamily="18" charset="-128"/>
              <a:cs typeface="+mn-cs"/>
            </a:endParaRPr>
          </a:p>
          <a:p>
            <a:endParaRPr kumimoji="1" lang="en-US" altLang="ja-JP" sz="1200" kern="1200" dirty="0">
              <a:solidFill>
                <a:schemeClr val="tx1"/>
              </a:solidFill>
              <a:effectLst/>
              <a:latin typeface="Arial" charset="0"/>
              <a:ea typeface="ＭＳ Ｐ明朝" pitchFamily="18" charset="-128"/>
              <a:cs typeface="+mn-cs"/>
            </a:endParaRPr>
          </a:p>
          <a:p>
            <a:r>
              <a:rPr lang="ja-JP" altLang="en-US" sz="1050" dirty="0">
                <a:latin typeface="+mj-ea"/>
                <a:ea typeface="+mj-ea"/>
              </a:rPr>
              <a:t>★</a:t>
            </a:r>
            <a:r>
              <a:rPr lang="en-US" altLang="ja-JP" sz="1050" dirty="0">
                <a:latin typeface="+mj-ea"/>
                <a:ea typeface="+mj-ea"/>
              </a:rPr>
              <a:t>DOI digital object identifier </a:t>
            </a:r>
            <a:r>
              <a:rPr lang="ja-JP" altLang="en-US" sz="1050" dirty="0">
                <a:latin typeface="+mj-ea"/>
                <a:ea typeface="+mj-ea"/>
              </a:rPr>
              <a:t>ウェブ上の電子文献と</a:t>
            </a:r>
            <a:r>
              <a:rPr lang="en-US" altLang="ja-JP" sz="1050" dirty="0">
                <a:latin typeface="+mj-ea"/>
                <a:ea typeface="+mj-ea"/>
              </a:rPr>
              <a:t>1</a:t>
            </a:r>
            <a:r>
              <a:rPr lang="ja-JP" altLang="en-US" sz="1050" dirty="0">
                <a:latin typeface="+mj-ea"/>
                <a:ea typeface="+mj-ea"/>
              </a:rPr>
              <a:t>対</a:t>
            </a:r>
            <a:r>
              <a:rPr lang="en-US" altLang="ja-JP" sz="1050" dirty="0">
                <a:latin typeface="+mj-ea"/>
                <a:ea typeface="+mj-ea"/>
              </a:rPr>
              <a:t>1</a:t>
            </a:r>
            <a:r>
              <a:rPr lang="ja-JP" altLang="en-US" sz="1050" dirty="0">
                <a:latin typeface="+mj-ea"/>
                <a:ea typeface="+mj-ea"/>
              </a:rPr>
              <a:t>で対応しているコードのこと</a:t>
            </a:r>
            <a:endParaRPr lang="en-US" altLang="ja-JP" sz="1050" dirty="0">
              <a:latin typeface="+mj-ea"/>
              <a:ea typeface="+mj-ea"/>
            </a:endParaRPr>
          </a:p>
        </p:txBody>
      </p:sp>
      <p:sp>
        <p:nvSpPr>
          <p:cNvPr id="2" name="スライド番号プレースホルダー 1"/>
          <p:cNvSpPr>
            <a:spLocks noGrp="1"/>
          </p:cNvSpPr>
          <p:nvPr>
            <p:ph type="sldNum" sz="quarter" idx="10"/>
          </p:nvPr>
        </p:nvSpPr>
        <p:spPr/>
        <p:txBody>
          <a:bodyPr/>
          <a:lstStyle/>
          <a:p>
            <a:pPr>
              <a:defRPr/>
            </a:pPr>
            <a:fld id="{390BD542-1A55-4419-B910-F8AA27A05E69}" type="slidenum">
              <a:rPr lang="en-US" altLang="ja-JP" smtClean="0"/>
              <a:pPr>
                <a:defRPr/>
              </a:pPr>
              <a:t>7</a:t>
            </a:fld>
            <a:endParaRPr lang="en-US" altLang="ja-JP"/>
          </a:p>
        </p:txBody>
      </p:sp>
      <p:sp>
        <p:nvSpPr>
          <p:cNvPr id="3" name="日付プレースホルダー 2"/>
          <p:cNvSpPr>
            <a:spLocks noGrp="1"/>
          </p:cNvSpPr>
          <p:nvPr>
            <p:ph type="dt" idx="11"/>
          </p:nvPr>
        </p:nvSpPr>
        <p:spPr/>
        <p:txBody>
          <a:bodyPr/>
          <a:lstStyle/>
          <a:p>
            <a:pPr>
              <a:defRPr/>
            </a:pPr>
            <a:endParaRPr lang="en-US" altLang="ja-JP"/>
          </a:p>
        </p:txBody>
      </p:sp>
    </p:spTree>
    <p:extLst>
      <p:ext uri="{BB962C8B-B14F-4D97-AF65-F5344CB8AC3E}">
        <p14:creationId xmlns:p14="http://schemas.microsoft.com/office/powerpoint/2010/main" val="34695188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050" dirty="0"/>
              <a:t>では次に、読みたい論文を特定する方法をお話しします。</a:t>
            </a:r>
          </a:p>
        </p:txBody>
      </p:sp>
      <p:sp>
        <p:nvSpPr>
          <p:cNvPr id="4" name="スライド番号プレースホルダー 3"/>
          <p:cNvSpPr>
            <a:spLocks noGrp="1"/>
          </p:cNvSpPr>
          <p:nvPr>
            <p:ph type="sldNum" sz="quarter" idx="10"/>
          </p:nvPr>
        </p:nvSpPr>
        <p:spPr/>
        <p:txBody>
          <a:bodyPr/>
          <a:lstStyle/>
          <a:p>
            <a:pPr>
              <a:defRPr/>
            </a:pPr>
            <a:fld id="{390BD542-1A55-4419-B910-F8AA27A05E69}" type="slidenum">
              <a:rPr lang="en-US" altLang="ja-JP" smtClean="0"/>
              <a:pPr>
                <a:defRPr/>
              </a:pPr>
              <a:t>8</a:t>
            </a:fld>
            <a:endParaRPr lang="en-US" altLang="ja-JP"/>
          </a:p>
        </p:txBody>
      </p:sp>
      <p:sp>
        <p:nvSpPr>
          <p:cNvPr id="5" name="日付プレースホルダー 4"/>
          <p:cNvSpPr>
            <a:spLocks noGrp="1"/>
          </p:cNvSpPr>
          <p:nvPr>
            <p:ph type="dt" idx="11"/>
          </p:nvPr>
        </p:nvSpPr>
        <p:spPr/>
        <p:txBody>
          <a:bodyPr/>
          <a:lstStyle/>
          <a:p>
            <a:pPr>
              <a:defRPr/>
            </a:pPr>
            <a:endParaRPr lang="en-US" altLang="ja-JP"/>
          </a:p>
        </p:txBody>
      </p:sp>
    </p:spTree>
    <p:extLst>
      <p:ext uri="{BB962C8B-B14F-4D97-AF65-F5344CB8AC3E}">
        <p14:creationId xmlns:p14="http://schemas.microsoft.com/office/powerpoint/2010/main" val="41789183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スライド イメージ プレースホルダー 1"/>
          <p:cNvSpPr>
            <a:spLocks noGrp="1" noRot="1" noChangeAspect="1" noTextEdit="1"/>
          </p:cNvSpPr>
          <p:nvPr>
            <p:ph type="sldImg"/>
          </p:nvPr>
        </p:nvSpPr>
        <p:spPr>
          <a:ln/>
        </p:spPr>
      </p:sp>
      <p:sp>
        <p:nvSpPr>
          <p:cNvPr id="35843" name="ノート プレースホルダー 2"/>
          <p:cNvSpPr>
            <a:spLocks noGrp="1"/>
          </p:cNvSpPr>
          <p:nvPr>
            <p:ph type="body" idx="1"/>
          </p:nvPr>
        </p:nvSpPr>
        <p:spPr>
          <a:noFill/>
        </p:spPr>
        <p:txBody>
          <a:bodyPr/>
          <a:lstStyle/>
          <a:p>
            <a:pPr eaLnBrk="1" hangingPunct="1"/>
            <a:r>
              <a:rPr lang="ja-JP" altLang="en-US" sz="1050" dirty="0">
                <a:latin typeface="+mj-ea"/>
                <a:ea typeface="+mj-ea"/>
              </a:rPr>
              <a:t>論文の探し方は、３種類あります。</a:t>
            </a:r>
            <a:endParaRPr lang="en-US" altLang="ja-JP" sz="1050" dirty="0">
              <a:latin typeface="+mj-ea"/>
              <a:ea typeface="+mj-ea"/>
            </a:endParaRPr>
          </a:p>
          <a:p>
            <a:pPr eaLnBrk="1" hangingPunct="1"/>
            <a:r>
              <a:rPr lang="ja-JP" altLang="en-US" sz="1050" dirty="0">
                <a:latin typeface="+mj-ea"/>
                <a:ea typeface="+mj-ea"/>
              </a:rPr>
              <a:t>それぞれ、ブラウジング・チェイニング・データベース検索です。</a:t>
            </a:r>
          </a:p>
          <a:p>
            <a:pPr eaLnBrk="1" hangingPunct="1"/>
            <a:r>
              <a:rPr lang="ja-JP" altLang="en-US" sz="1050" dirty="0">
                <a:latin typeface="+mj-ea"/>
                <a:ea typeface="+mj-ea"/>
              </a:rPr>
              <a:t>これらについて、今から説明していきます。</a:t>
            </a:r>
          </a:p>
        </p:txBody>
      </p:sp>
      <p:sp>
        <p:nvSpPr>
          <p:cNvPr id="2" name="スライド番号プレースホルダー 1"/>
          <p:cNvSpPr>
            <a:spLocks noGrp="1"/>
          </p:cNvSpPr>
          <p:nvPr>
            <p:ph type="sldNum" sz="quarter" idx="10"/>
          </p:nvPr>
        </p:nvSpPr>
        <p:spPr/>
        <p:txBody>
          <a:bodyPr/>
          <a:lstStyle/>
          <a:p>
            <a:pPr>
              <a:defRPr/>
            </a:pPr>
            <a:fld id="{390BD542-1A55-4419-B910-F8AA27A05E69}" type="slidenum">
              <a:rPr lang="en-US" altLang="ja-JP" smtClean="0"/>
              <a:pPr>
                <a:defRPr/>
              </a:pPr>
              <a:t>9</a:t>
            </a:fld>
            <a:endParaRPr lang="en-US" altLang="ja-JP"/>
          </a:p>
        </p:txBody>
      </p:sp>
      <p:sp>
        <p:nvSpPr>
          <p:cNvPr id="3" name="日付プレースホルダー 2"/>
          <p:cNvSpPr>
            <a:spLocks noGrp="1"/>
          </p:cNvSpPr>
          <p:nvPr>
            <p:ph type="dt" idx="11"/>
          </p:nvPr>
        </p:nvSpPr>
        <p:spPr/>
        <p:txBody>
          <a:bodyPr/>
          <a:lstStyle/>
          <a:p>
            <a:pPr>
              <a:defRPr/>
            </a:pPr>
            <a:endParaRPr lang="en-US" altLang="ja-JP"/>
          </a:p>
        </p:txBody>
      </p:sp>
    </p:spTree>
    <p:extLst>
      <p:ext uri="{BB962C8B-B14F-4D97-AF65-F5344CB8AC3E}">
        <p14:creationId xmlns:p14="http://schemas.microsoft.com/office/powerpoint/2010/main" val="345435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pPr>
              <a:defRPr/>
            </a:pPr>
            <a:r>
              <a:rPr lang="en-US" altLang="ja-JP"/>
              <a:t>2017/6/21</a:t>
            </a:r>
          </a:p>
        </p:txBody>
      </p:sp>
      <p:sp>
        <p:nvSpPr>
          <p:cNvPr id="5" name="フッター プレースホルダー 4"/>
          <p:cNvSpPr>
            <a:spLocks noGrp="1"/>
          </p:cNvSpPr>
          <p:nvPr>
            <p:ph type="ftr" sz="quarter" idx="11"/>
          </p:nvPr>
        </p:nvSpPr>
        <p:spPr/>
        <p:txBody>
          <a:bodyPr/>
          <a:lstStyle/>
          <a:p>
            <a:pPr>
              <a:defRPr/>
            </a:pPr>
            <a:endParaRPr lang="en-US" altLang="ja-JP"/>
          </a:p>
        </p:txBody>
      </p:sp>
      <p:sp>
        <p:nvSpPr>
          <p:cNvPr id="6" name="スライド番号プレースホルダー 5"/>
          <p:cNvSpPr>
            <a:spLocks noGrp="1"/>
          </p:cNvSpPr>
          <p:nvPr>
            <p:ph type="sldNum" sz="quarter" idx="12"/>
          </p:nvPr>
        </p:nvSpPr>
        <p:spPr/>
        <p:txBody>
          <a:bodyPr/>
          <a:lstStyle/>
          <a:p>
            <a:pPr>
              <a:defRPr/>
            </a:pPr>
            <a:fld id="{92F1B39B-C99E-4B68-95F9-E2099D7E4E78}" type="slidenum">
              <a:rPr lang="en-US" altLang="ja-JP" smtClean="0"/>
              <a:pPr>
                <a:defRPr/>
              </a:pPr>
              <a:t>‹#›</a:t>
            </a:fld>
            <a:endParaRPr lang="en-US" altLang="ja-JP"/>
          </a:p>
        </p:txBody>
      </p:sp>
    </p:spTree>
    <p:extLst>
      <p:ext uri="{BB962C8B-B14F-4D97-AF65-F5344CB8AC3E}">
        <p14:creationId xmlns:p14="http://schemas.microsoft.com/office/powerpoint/2010/main" val="1049430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a:defRPr/>
            </a:pPr>
            <a:r>
              <a:rPr lang="en-US" altLang="ja-JP"/>
              <a:t>2017/6/21</a:t>
            </a:r>
          </a:p>
        </p:txBody>
      </p:sp>
      <p:sp>
        <p:nvSpPr>
          <p:cNvPr id="5" name="フッター プレースホルダー 4"/>
          <p:cNvSpPr>
            <a:spLocks noGrp="1"/>
          </p:cNvSpPr>
          <p:nvPr>
            <p:ph type="ftr" sz="quarter" idx="11"/>
          </p:nvPr>
        </p:nvSpPr>
        <p:spPr/>
        <p:txBody>
          <a:bodyPr/>
          <a:lstStyle/>
          <a:p>
            <a:pPr>
              <a:defRPr/>
            </a:pPr>
            <a:endParaRPr lang="en-US" altLang="ja-JP"/>
          </a:p>
        </p:txBody>
      </p:sp>
      <p:sp>
        <p:nvSpPr>
          <p:cNvPr id="6" name="スライド番号プレースホルダー 5"/>
          <p:cNvSpPr>
            <a:spLocks noGrp="1"/>
          </p:cNvSpPr>
          <p:nvPr>
            <p:ph type="sldNum" sz="quarter" idx="12"/>
          </p:nvPr>
        </p:nvSpPr>
        <p:spPr/>
        <p:txBody>
          <a:bodyPr/>
          <a:lstStyle/>
          <a:p>
            <a:pPr>
              <a:defRPr/>
            </a:pPr>
            <a:fld id="{71DDE6E5-4129-4216-BBA9-D1297502F5B2}" type="slidenum">
              <a:rPr lang="en-US" altLang="ja-JP" smtClean="0"/>
              <a:pPr>
                <a:defRPr/>
              </a:pPr>
              <a:t>‹#›</a:t>
            </a:fld>
            <a:endParaRPr lang="en-US" altLang="ja-JP"/>
          </a:p>
        </p:txBody>
      </p:sp>
    </p:spTree>
    <p:extLst>
      <p:ext uri="{BB962C8B-B14F-4D97-AF65-F5344CB8AC3E}">
        <p14:creationId xmlns:p14="http://schemas.microsoft.com/office/powerpoint/2010/main" val="2297255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a:defRPr/>
            </a:pPr>
            <a:r>
              <a:rPr lang="en-US" altLang="ja-JP"/>
              <a:t>2017/6/21</a:t>
            </a:r>
          </a:p>
        </p:txBody>
      </p:sp>
      <p:sp>
        <p:nvSpPr>
          <p:cNvPr id="5" name="フッター プレースホルダー 4"/>
          <p:cNvSpPr>
            <a:spLocks noGrp="1"/>
          </p:cNvSpPr>
          <p:nvPr>
            <p:ph type="ftr" sz="quarter" idx="11"/>
          </p:nvPr>
        </p:nvSpPr>
        <p:spPr/>
        <p:txBody>
          <a:bodyPr/>
          <a:lstStyle/>
          <a:p>
            <a:pPr>
              <a:defRPr/>
            </a:pPr>
            <a:endParaRPr lang="en-US" altLang="ja-JP"/>
          </a:p>
        </p:txBody>
      </p:sp>
      <p:sp>
        <p:nvSpPr>
          <p:cNvPr id="6" name="スライド番号プレースホルダー 5"/>
          <p:cNvSpPr>
            <a:spLocks noGrp="1"/>
          </p:cNvSpPr>
          <p:nvPr>
            <p:ph type="sldNum" sz="quarter" idx="12"/>
          </p:nvPr>
        </p:nvSpPr>
        <p:spPr/>
        <p:txBody>
          <a:bodyPr/>
          <a:lstStyle/>
          <a:p>
            <a:pPr>
              <a:defRPr/>
            </a:pPr>
            <a:fld id="{9C573AFA-D8AD-4A03-81D4-102A302F36E9}" type="slidenum">
              <a:rPr lang="en-US" altLang="ja-JP" smtClean="0"/>
              <a:pPr>
                <a:defRPr/>
              </a:pPr>
              <a:t>‹#›</a:t>
            </a:fld>
            <a:endParaRPr lang="en-US" altLang="ja-JP"/>
          </a:p>
        </p:txBody>
      </p:sp>
    </p:spTree>
    <p:extLst>
      <p:ext uri="{BB962C8B-B14F-4D97-AF65-F5344CB8AC3E}">
        <p14:creationId xmlns:p14="http://schemas.microsoft.com/office/powerpoint/2010/main" val="2802803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a:defRPr/>
            </a:pPr>
            <a:r>
              <a:rPr lang="en-US" altLang="ja-JP"/>
              <a:t>2017/6/21</a:t>
            </a:r>
          </a:p>
        </p:txBody>
      </p:sp>
      <p:sp>
        <p:nvSpPr>
          <p:cNvPr id="5" name="フッター プレースホルダー 4"/>
          <p:cNvSpPr>
            <a:spLocks noGrp="1"/>
          </p:cNvSpPr>
          <p:nvPr>
            <p:ph type="ftr" sz="quarter" idx="11"/>
          </p:nvPr>
        </p:nvSpPr>
        <p:spPr/>
        <p:txBody>
          <a:bodyPr/>
          <a:lstStyle/>
          <a:p>
            <a:pPr>
              <a:defRPr/>
            </a:pPr>
            <a:endParaRPr lang="en-US" altLang="ja-JP"/>
          </a:p>
        </p:txBody>
      </p:sp>
      <p:sp>
        <p:nvSpPr>
          <p:cNvPr id="6" name="スライド番号プレースホルダー 5"/>
          <p:cNvSpPr>
            <a:spLocks noGrp="1"/>
          </p:cNvSpPr>
          <p:nvPr>
            <p:ph type="sldNum" sz="quarter" idx="12"/>
          </p:nvPr>
        </p:nvSpPr>
        <p:spPr/>
        <p:txBody>
          <a:bodyPr/>
          <a:lstStyle/>
          <a:p>
            <a:pPr>
              <a:defRPr/>
            </a:pPr>
            <a:fld id="{5D6E6A09-49F5-4D9A-B844-CBEB92E368D4}" type="slidenum">
              <a:rPr lang="en-US" altLang="ja-JP" smtClean="0"/>
              <a:pPr>
                <a:defRPr/>
              </a:pPr>
              <a:t>‹#›</a:t>
            </a:fld>
            <a:endParaRPr lang="en-US" altLang="ja-JP"/>
          </a:p>
        </p:txBody>
      </p:sp>
    </p:spTree>
    <p:extLst>
      <p:ext uri="{BB962C8B-B14F-4D97-AF65-F5344CB8AC3E}">
        <p14:creationId xmlns:p14="http://schemas.microsoft.com/office/powerpoint/2010/main" val="2484625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pPr>
              <a:defRPr/>
            </a:pPr>
            <a:r>
              <a:rPr lang="en-US" altLang="ja-JP"/>
              <a:t>2017/6/21</a:t>
            </a:r>
          </a:p>
        </p:txBody>
      </p:sp>
      <p:sp>
        <p:nvSpPr>
          <p:cNvPr id="5" name="フッター プレースホルダー 4"/>
          <p:cNvSpPr>
            <a:spLocks noGrp="1"/>
          </p:cNvSpPr>
          <p:nvPr>
            <p:ph type="ftr" sz="quarter" idx="11"/>
          </p:nvPr>
        </p:nvSpPr>
        <p:spPr/>
        <p:txBody>
          <a:bodyPr/>
          <a:lstStyle/>
          <a:p>
            <a:pPr>
              <a:defRPr/>
            </a:pPr>
            <a:endParaRPr lang="en-US" altLang="ja-JP"/>
          </a:p>
        </p:txBody>
      </p:sp>
      <p:sp>
        <p:nvSpPr>
          <p:cNvPr id="6" name="スライド番号プレースホルダー 5"/>
          <p:cNvSpPr>
            <a:spLocks noGrp="1"/>
          </p:cNvSpPr>
          <p:nvPr>
            <p:ph type="sldNum" sz="quarter" idx="12"/>
          </p:nvPr>
        </p:nvSpPr>
        <p:spPr/>
        <p:txBody>
          <a:bodyPr/>
          <a:lstStyle/>
          <a:p>
            <a:pPr>
              <a:defRPr/>
            </a:pPr>
            <a:fld id="{B25BC99F-A9D3-47EE-A1E4-A9D49C8DD810}" type="slidenum">
              <a:rPr lang="en-US" altLang="ja-JP" smtClean="0"/>
              <a:pPr>
                <a:defRPr/>
              </a:pPr>
              <a:t>‹#›</a:t>
            </a:fld>
            <a:endParaRPr lang="en-US" altLang="ja-JP"/>
          </a:p>
        </p:txBody>
      </p:sp>
    </p:spTree>
    <p:extLst>
      <p:ext uri="{BB962C8B-B14F-4D97-AF65-F5344CB8AC3E}">
        <p14:creationId xmlns:p14="http://schemas.microsoft.com/office/powerpoint/2010/main" val="1491868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pPr>
              <a:defRPr/>
            </a:pPr>
            <a:r>
              <a:rPr lang="en-US" altLang="ja-JP"/>
              <a:t>2017/6/21</a:t>
            </a:r>
          </a:p>
        </p:txBody>
      </p:sp>
      <p:sp>
        <p:nvSpPr>
          <p:cNvPr id="6" name="フッター プレースホルダー 5"/>
          <p:cNvSpPr>
            <a:spLocks noGrp="1"/>
          </p:cNvSpPr>
          <p:nvPr>
            <p:ph type="ftr" sz="quarter" idx="11"/>
          </p:nvPr>
        </p:nvSpPr>
        <p:spPr/>
        <p:txBody>
          <a:bodyPr/>
          <a:lstStyle/>
          <a:p>
            <a:pPr>
              <a:defRPr/>
            </a:pPr>
            <a:endParaRPr lang="en-US" altLang="ja-JP"/>
          </a:p>
        </p:txBody>
      </p:sp>
      <p:sp>
        <p:nvSpPr>
          <p:cNvPr id="7" name="スライド番号プレースホルダー 6"/>
          <p:cNvSpPr>
            <a:spLocks noGrp="1"/>
          </p:cNvSpPr>
          <p:nvPr>
            <p:ph type="sldNum" sz="quarter" idx="12"/>
          </p:nvPr>
        </p:nvSpPr>
        <p:spPr/>
        <p:txBody>
          <a:bodyPr/>
          <a:lstStyle/>
          <a:p>
            <a:pPr>
              <a:defRPr/>
            </a:pPr>
            <a:fld id="{40858892-BEB6-4749-9979-ACA260469093}" type="slidenum">
              <a:rPr lang="en-US" altLang="ja-JP" smtClean="0"/>
              <a:pPr>
                <a:defRPr/>
              </a:pPr>
              <a:t>‹#›</a:t>
            </a:fld>
            <a:endParaRPr lang="en-US" altLang="ja-JP"/>
          </a:p>
        </p:txBody>
      </p:sp>
    </p:spTree>
    <p:extLst>
      <p:ext uri="{BB962C8B-B14F-4D97-AF65-F5344CB8AC3E}">
        <p14:creationId xmlns:p14="http://schemas.microsoft.com/office/powerpoint/2010/main" val="1105998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pPr>
              <a:defRPr/>
            </a:pPr>
            <a:r>
              <a:rPr lang="en-US" altLang="ja-JP"/>
              <a:t>2017/6/21</a:t>
            </a:r>
          </a:p>
        </p:txBody>
      </p:sp>
      <p:sp>
        <p:nvSpPr>
          <p:cNvPr id="8" name="フッター プレースホルダー 7"/>
          <p:cNvSpPr>
            <a:spLocks noGrp="1"/>
          </p:cNvSpPr>
          <p:nvPr>
            <p:ph type="ftr" sz="quarter" idx="11"/>
          </p:nvPr>
        </p:nvSpPr>
        <p:spPr/>
        <p:txBody>
          <a:bodyPr/>
          <a:lstStyle/>
          <a:p>
            <a:pPr>
              <a:defRPr/>
            </a:pPr>
            <a:endParaRPr lang="en-US" altLang="ja-JP"/>
          </a:p>
        </p:txBody>
      </p:sp>
      <p:sp>
        <p:nvSpPr>
          <p:cNvPr id="9" name="スライド番号プレースホルダー 8"/>
          <p:cNvSpPr>
            <a:spLocks noGrp="1"/>
          </p:cNvSpPr>
          <p:nvPr>
            <p:ph type="sldNum" sz="quarter" idx="12"/>
          </p:nvPr>
        </p:nvSpPr>
        <p:spPr/>
        <p:txBody>
          <a:bodyPr/>
          <a:lstStyle/>
          <a:p>
            <a:pPr>
              <a:defRPr/>
            </a:pPr>
            <a:fld id="{262544AA-DC9C-48A7-B672-4DF99F1E773B}" type="slidenum">
              <a:rPr lang="en-US" altLang="ja-JP" smtClean="0"/>
              <a:pPr>
                <a:defRPr/>
              </a:pPr>
              <a:t>‹#›</a:t>
            </a:fld>
            <a:endParaRPr lang="en-US" altLang="ja-JP"/>
          </a:p>
        </p:txBody>
      </p:sp>
    </p:spTree>
    <p:extLst>
      <p:ext uri="{BB962C8B-B14F-4D97-AF65-F5344CB8AC3E}">
        <p14:creationId xmlns:p14="http://schemas.microsoft.com/office/powerpoint/2010/main" val="3643996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pPr>
              <a:defRPr/>
            </a:pPr>
            <a:r>
              <a:rPr lang="en-US" altLang="ja-JP"/>
              <a:t>2017/6/21</a:t>
            </a:r>
          </a:p>
        </p:txBody>
      </p:sp>
      <p:sp>
        <p:nvSpPr>
          <p:cNvPr id="4" name="フッター プレースホルダー 3"/>
          <p:cNvSpPr>
            <a:spLocks noGrp="1"/>
          </p:cNvSpPr>
          <p:nvPr>
            <p:ph type="ftr" sz="quarter" idx="11"/>
          </p:nvPr>
        </p:nvSpPr>
        <p:spPr/>
        <p:txBody>
          <a:bodyPr/>
          <a:lstStyle/>
          <a:p>
            <a:pPr>
              <a:defRPr/>
            </a:pPr>
            <a:endParaRPr lang="en-US" altLang="ja-JP"/>
          </a:p>
        </p:txBody>
      </p:sp>
      <p:sp>
        <p:nvSpPr>
          <p:cNvPr id="5" name="スライド番号プレースホルダー 4"/>
          <p:cNvSpPr>
            <a:spLocks noGrp="1"/>
          </p:cNvSpPr>
          <p:nvPr>
            <p:ph type="sldNum" sz="quarter" idx="12"/>
          </p:nvPr>
        </p:nvSpPr>
        <p:spPr/>
        <p:txBody>
          <a:bodyPr/>
          <a:lstStyle/>
          <a:p>
            <a:pPr>
              <a:defRPr/>
            </a:pPr>
            <a:fld id="{78D04885-028A-41FC-81A5-85D317ADA197}" type="slidenum">
              <a:rPr lang="en-US" altLang="ja-JP" smtClean="0"/>
              <a:pPr>
                <a:defRPr/>
              </a:pPr>
              <a:t>‹#›</a:t>
            </a:fld>
            <a:endParaRPr lang="en-US" altLang="ja-JP"/>
          </a:p>
        </p:txBody>
      </p:sp>
    </p:spTree>
    <p:extLst>
      <p:ext uri="{BB962C8B-B14F-4D97-AF65-F5344CB8AC3E}">
        <p14:creationId xmlns:p14="http://schemas.microsoft.com/office/powerpoint/2010/main" val="3856048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r>
              <a:rPr lang="en-US" altLang="ja-JP"/>
              <a:t>2017/6/21</a:t>
            </a:r>
          </a:p>
        </p:txBody>
      </p:sp>
      <p:sp>
        <p:nvSpPr>
          <p:cNvPr id="3" name="フッター プレースホルダー 2"/>
          <p:cNvSpPr>
            <a:spLocks noGrp="1"/>
          </p:cNvSpPr>
          <p:nvPr>
            <p:ph type="ftr" sz="quarter" idx="11"/>
          </p:nvPr>
        </p:nvSpPr>
        <p:spPr/>
        <p:txBody>
          <a:bodyPr/>
          <a:lstStyle/>
          <a:p>
            <a:pPr>
              <a:defRPr/>
            </a:pPr>
            <a:endParaRPr lang="en-US" altLang="ja-JP"/>
          </a:p>
        </p:txBody>
      </p:sp>
      <p:sp>
        <p:nvSpPr>
          <p:cNvPr id="4" name="スライド番号プレースホルダー 3"/>
          <p:cNvSpPr>
            <a:spLocks noGrp="1"/>
          </p:cNvSpPr>
          <p:nvPr>
            <p:ph type="sldNum" sz="quarter" idx="12"/>
          </p:nvPr>
        </p:nvSpPr>
        <p:spPr/>
        <p:txBody>
          <a:bodyPr/>
          <a:lstStyle/>
          <a:p>
            <a:pPr>
              <a:defRPr/>
            </a:pPr>
            <a:fld id="{7E4C2F0D-65AB-46FF-9AEF-B0D8A4C6738D}" type="slidenum">
              <a:rPr lang="en-US" altLang="ja-JP" smtClean="0"/>
              <a:pPr>
                <a:defRPr/>
              </a:pPr>
              <a:t>‹#›</a:t>
            </a:fld>
            <a:endParaRPr lang="en-US" altLang="ja-JP"/>
          </a:p>
        </p:txBody>
      </p:sp>
    </p:spTree>
    <p:extLst>
      <p:ext uri="{BB962C8B-B14F-4D97-AF65-F5344CB8AC3E}">
        <p14:creationId xmlns:p14="http://schemas.microsoft.com/office/powerpoint/2010/main" val="2782258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pPr>
              <a:defRPr/>
            </a:pPr>
            <a:r>
              <a:rPr lang="en-US" altLang="ja-JP"/>
              <a:t>2017/6/21</a:t>
            </a:r>
          </a:p>
        </p:txBody>
      </p:sp>
      <p:sp>
        <p:nvSpPr>
          <p:cNvPr id="6" name="フッター プレースホルダー 5"/>
          <p:cNvSpPr>
            <a:spLocks noGrp="1"/>
          </p:cNvSpPr>
          <p:nvPr>
            <p:ph type="ftr" sz="quarter" idx="11"/>
          </p:nvPr>
        </p:nvSpPr>
        <p:spPr/>
        <p:txBody>
          <a:bodyPr/>
          <a:lstStyle/>
          <a:p>
            <a:pPr>
              <a:defRPr/>
            </a:pPr>
            <a:endParaRPr lang="en-US" altLang="ja-JP"/>
          </a:p>
        </p:txBody>
      </p:sp>
      <p:sp>
        <p:nvSpPr>
          <p:cNvPr id="7" name="スライド番号プレースホルダー 6"/>
          <p:cNvSpPr>
            <a:spLocks noGrp="1"/>
          </p:cNvSpPr>
          <p:nvPr>
            <p:ph type="sldNum" sz="quarter" idx="12"/>
          </p:nvPr>
        </p:nvSpPr>
        <p:spPr/>
        <p:txBody>
          <a:bodyPr/>
          <a:lstStyle/>
          <a:p>
            <a:pPr>
              <a:defRPr/>
            </a:pPr>
            <a:fld id="{3095450C-4774-42FD-BB70-6A4D5203AB99}" type="slidenum">
              <a:rPr lang="en-US" altLang="ja-JP" smtClean="0"/>
              <a:pPr>
                <a:defRPr/>
              </a:pPr>
              <a:t>‹#›</a:t>
            </a:fld>
            <a:endParaRPr lang="en-US" altLang="ja-JP"/>
          </a:p>
        </p:txBody>
      </p:sp>
    </p:spTree>
    <p:extLst>
      <p:ext uri="{BB962C8B-B14F-4D97-AF65-F5344CB8AC3E}">
        <p14:creationId xmlns:p14="http://schemas.microsoft.com/office/powerpoint/2010/main" val="224555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pPr>
              <a:defRPr/>
            </a:pPr>
            <a:r>
              <a:rPr lang="en-US" altLang="ja-JP"/>
              <a:t>2017/6/21</a:t>
            </a:r>
          </a:p>
        </p:txBody>
      </p:sp>
      <p:sp>
        <p:nvSpPr>
          <p:cNvPr id="6" name="フッター プレースホルダー 5"/>
          <p:cNvSpPr>
            <a:spLocks noGrp="1"/>
          </p:cNvSpPr>
          <p:nvPr>
            <p:ph type="ftr" sz="quarter" idx="11"/>
          </p:nvPr>
        </p:nvSpPr>
        <p:spPr/>
        <p:txBody>
          <a:bodyPr/>
          <a:lstStyle/>
          <a:p>
            <a:pPr>
              <a:defRPr/>
            </a:pPr>
            <a:endParaRPr lang="en-US" altLang="ja-JP"/>
          </a:p>
        </p:txBody>
      </p:sp>
      <p:sp>
        <p:nvSpPr>
          <p:cNvPr id="7" name="スライド番号プレースホルダー 6"/>
          <p:cNvSpPr>
            <a:spLocks noGrp="1"/>
          </p:cNvSpPr>
          <p:nvPr>
            <p:ph type="sldNum" sz="quarter" idx="12"/>
          </p:nvPr>
        </p:nvSpPr>
        <p:spPr/>
        <p:txBody>
          <a:bodyPr/>
          <a:lstStyle/>
          <a:p>
            <a:pPr>
              <a:defRPr/>
            </a:pPr>
            <a:fld id="{26FCD79A-1E41-4B14-9636-AAE62FF870F1}" type="slidenum">
              <a:rPr lang="en-US" altLang="ja-JP" smtClean="0"/>
              <a:pPr>
                <a:defRPr/>
              </a:pPr>
              <a:t>‹#›</a:t>
            </a:fld>
            <a:endParaRPr lang="en-US" altLang="ja-JP"/>
          </a:p>
        </p:txBody>
      </p:sp>
    </p:spTree>
    <p:extLst>
      <p:ext uri="{BB962C8B-B14F-4D97-AF65-F5344CB8AC3E}">
        <p14:creationId xmlns:p14="http://schemas.microsoft.com/office/powerpoint/2010/main" val="2334048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US" altLang="ja-JP"/>
              <a:t>2017/6/21</a:t>
            </a: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ja-JP"/>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DA610CB-CE8E-44C9-9C58-4D28AE1BFEBE}" type="slidenum">
              <a:rPr lang="en-US" altLang="ja-JP" smtClean="0"/>
              <a:pPr>
                <a:defRPr/>
              </a:pPr>
              <a:t>‹#›</a:t>
            </a:fld>
            <a:endParaRPr lang="en-US" altLang="ja-JP"/>
          </a:p>
        </p:txBody>
      </p:sp>
    </p:spTree>
    <p:extLst>
      <p:ext uri="{BB962C8B-B14F-4D97-AF65-F5344CB8AC3E}">
        <p14:creationId xmlns:p14="http://schemas.microsoft.com/office/powerpoint/2010/main" val="3391936137"/>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051720" y="980728"/>
            <a:ext cx="6172200" cy="1894362"/>
          </a:xfrm>
        </p:spPr>
        <p:txBody>
          <a:bodyPr/>
          <a:lstStyle/>
          <a:p>
            <a:pPr algn="l" eaLnBrk="1" hangingPunct="1"/>
            <a:r>
              <a:rPr lang="ja-JP" altLang="en-US" sz="6200" dirty="0">
                <a:solidFill>
                  <a:schemeClr val="tx1"/>
                </a:solidFill>
              </a:rPr>
              <a:t>図書館講習会</a:t>
            </a:r>
            <a:r>
              <a:rPr lang="en-US" altLang="ja-JP" sz="6200" dirty="0">
                <a:solidFill>
                  <a:schemeClr val="tx1"/>
                </a:solidFill>
              </a:rPr>
              <a:t/>
            </a:r>
            <a:br>
              <a:rPr lang="en-US" altLang="ja-JP" sz="6200" dirty="0">
                <a:solidFill>
                  <a:schemeClr val="tx1"/>
                </a:solidFill>
              </a:rPr>
            </a:br>
            <a:r>
              <a:rPr lang="ja-JP" altLang="en-US" dirty="0">
                <a:solidFill>
                  <a:schemeClr val="tx1"/>
                </a:solidFill>
              </a:rPr>
              <a:t>～英語論文の探し方～</a:t>
            </a:r>
          </a:p>
        </p:txBody>
      </p:sp>
      <p:sp>
        <p:nvSpPr>
          <p:cNvPr id="3" name="スライド番号プレースホルダー 2"/>
          <p:cNvSpPr>
            <a:spLocks noGrp="1"/>
          </p:cNvSpPr>
          <p:nvPr>
            <p:ph type="sldNum" sz="quarter" idx="12"/>
          </p:nvPr>
        </p:nvSpPr>
        <p:spPr/>
        <p:txBody>
          <a:bodyPr/>
          <a:lstStyle/>
          <a:p>
            <a:pPr>
              <a:defRPr/>
            </a:pPr>
            <a:fld id="{92F1B39B-C99E-4B68-95F9-E2099D7E4E78}" type="slidenum">
              <a:rPr lang="en-US" altLang="ja-JP" smtClean="0"/>
              <a:pPr>
                <a:defRPr/>
              </a:pPr>
              <a:t>1</a:t>
            </a:fld>
            <a:endParaRPr lang="en-US" altLang="ja-JP"/>
          </a:p>
        </p:txBody>
      </p:sp>
      <p:sp>
        <p:nvSpPr>
          <p:cNvPr id="3075" name="Rectangle 1"/>
          <p:cNvSpPr txBox="1">
            <a:spLocks noChangeArrowheads="1"/>
          </p:cNvSpPr>
          <p:nvPr/>
        </p:nvSpPr>
        <p:spPr bwMode="auto">
          <a:xfrm>
            <a:off x="4932040" y="4581128"/>
            <a:ext cx="3529013" cy="170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a:solidFill>
                  <a:schemeClr val="tx1"/>
                </a:solidFill>
                <a:latin typeface="Arial" pitchFamily="34" charset="0"/>
                <a:ea typeface="ＭＳ Ｐゴシック" pitchFamily="50" charset="-128"/>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a:solidFill>
                  <a:schemeClr val="tx1"/>
                </a:solidFill>
                <a:latin typeface="Arial" pitchFamily="34" charset="0"/>
                <a:ea typeface="ＭＳ Ｐゴシック" pitchFamily="50" charset="-128"/>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a:solidFill>
                  <a:schemeClr val="tx1"/>
                </a:solidFill>
                <a:latin typeface="Arial" pitchFamily="34" charset="0"/>
                <a:ea typeface="ＭＳ Ｐゴシック" pitchFamily="50" charset="-128"/>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a:solidFill>
                  <a:schemeClr val="tx1"/>
                </a:solidFill>
                <a:latin typeface="Arial" pitchFamily="34" charset="0"/>
                <a:ea typeface="ＭＳ Ｐゴシック" pitchFamily="50" charset="-128"/>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a:solidFill>
                  <a:schemeClr val="tx1"/>
                </a:solidFill>
                <a:latin typeface="Arial" pitchFamily="34" charset="0"/>
                <a:ea typeface="ＭＳ Ｐゴシック" pitchFamily="50" charset="-128"/>
              </a:defRPr>
            </a:lvl5pPr>
            <a:lvl6pPr marL="2514600" indent="-228600" algn="ct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a:solidFill>
                  <a:schemeClr val="tx1"/>
                </a:solidFill>
                <a:latin typeface="Arial" pitchFamily="34" charset="0"/>
                <a:ea typeface="ＭＳ Ｐゴシック" pitchFamily="50" charset="-128"/>
              </a:defRPr>
            </a:lvl6pPr>
            <a:lvl7pPr marL="2971800" indent="-228600" algn="ct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a:solidFill>
                  <a:schemeClr val="tx1"/>
                </a:solidFill>
                <a:latin typeface="Arial" pitchFamily="34" charset="0"/>
                <a:ea typeface="ＭＳ Ｐゴシック" pitchFamily="50" charset="-128"/>
              </a:defRPr>
            </a:lvl7pPr>
            <a:lvl8pPr marL="3429000" indent="-228600" algn="ct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a:solidFill>
                  <a:schemeClr val="tx1"/>
                </a:solidFill>
                <a:latin typeface="Arial" pitchFamily="34" charset="0"/>
                <a:ea typeface="ＭＳ Ｐゴシック" pitchFamily="50" charset="-128"/>
              </a:defRPr>
            </a:lvl8pPr>
            <a:lvl9pPr marL="3886200" indent="-228600" algn="ct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a:solidFill>
                  <a:schemeClr val="tx1"/>
                </a:solidFill>
                <a:latin typeface="Arial" pitchFamily="34" charset="0"/>
                <a:ea typeface="ＭＳ Ｐゴシック" pitchFamily="50" charset="-128"/>
              </a:defRPr>
            </a:lvl9pPr>
          </a:lstStyle>
          <a:p>
            <a:pPr eaLnBrk="1" hangingPunct="1"/>
            <a:r>
              <a:rPr lang="ja-JP" altLang="en-US" sz="2800" dirty="0">
                <a:solidFill>
                  <a:srgbClr val="000000"/>
                </a:solidFill>
                <a:latin typeface="HGS創英角ｺﾞｼｯｸUB" pitchFamily="50" charset="-128"/>
                <a:ea typeface="HGS創英角ｺﾞｼｯｸUB" pitchFamily="50" charset="-128"/>
              </a:rPr>
              <a:t>　　岐阜大学図書館</a:t>
            </a:r>
            <a:endParaRPr lang="en-US" altLang="ja-JP" sz="2800" dirty="0">
              <a:solidFill>
                <a:srgbClr val="000000"/>
              </a:solidFill>
              <a:latin typeface="HGS創英角ｺﾞｼｯｸUB" pitchFamily="50" charset="-128"/>
              <a:ea typeface="HGS創英角ｺﾞｼｯｸUB" pitchFamily="50" charset="-128"/>
            </a:endParaRPr>
          </a:p>
          <a:p>
            <a:pPr eaLnBrk="1" hangingPunct="1"/>
            <a:r>
              <a:rPr lang="ja-JP" altLang="en-US" sz="2800" dirty="0">
                <a:solidFill>
                  <a:srgbClr val="000000"/>
                </a:solidFill>
                <a:latin typeface="HGS創英角ｺﾞｼｯｸUB" pitchFamily="50" charset="-128"/>
                <a:ea typeface="HGS創英角ｺﾞｼｯｸUB" pitchFamily="50" charset="-128"/>
              </a:rPr>
              <a:t>学術情報課</a:t>
            </a:r>
            <a:endParaRPr lang="en-US" altLang="ja-JP" sz="2800" dirty="0">
              <a:solidFill>
                <a:srgbClr val="000000"/>
              </a:solidFill>
              <a:latin typeface="HGS創英角ｺﾞｼｯｸUB" pitchFamily="50" charset="-128"/>
              <a:ea typeface="HGS創英角ｺﾞｼｯｸUB" pitchFamily="50" charset="-128"/>
            </a:endParaRPr>
          </a:p>
          <a:p>
            <a:pPr eaLnBrk="1" hangingPunct="1"/>
            <a:r>
              <a:rPr lang="ja-JP" altLang="en-US" sz="2800" dirty="0">
                <a:solidFill>
                  <a:srgbClr val="000000"/>
                </a:solidFill>
                <a:latin typeface="HGS創英角ｺﾞｼｯｸUB" pitchFamily="50" charset="-128"/>
                <a:ea typeface="HGS創英角ｺﾞｼｯｸUB" pitchFamily="50" charset="-128"/>
              </a:rPr>
              <a:t>　　資料サービス係</a:t>
            </a:r>
            <a:endParaRPr lang="en-US" sz="2800" dirty="0">
              <a:solidFill>
                <a:srgbClr val="000000"/>
              </a:solidFill>
              <a:latin typeface="HGS創英角ｺﾞｼｯｸUB" pitchFamily="50" charset="-128"/>
              <a:ea typeface="HGS創英角ｺﾞｼｯｸUB" pitchFamily="50"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pPr>
              <a:defRPr/>
            </a:pPr>
            <a:fld id="{7E4C2F0D-65AB-46FF-9AEF-B0D8A4C6738D}" type="slidenum">
              <a:rPr lang="en-US" altLang="ja-JP" smtClean="0"/>
              <a:pPr>
                <a:defRPr/>
              </a:pPr>
              <a:t>10</a:t>
            </a:fld>
            <a:endParaRPr lang="en-US" altLang="ja-JP"/>
          </a:p>
        </p:txBody>
      </p:sp>
      <p:sp>
        <p:nvSpPr>
          <p:cNvPr id="7170" name="Rectangle 2"/>
          <p:cNvSpPr>
            <a:spLocks noGrp="1" noChangeArrowheads="1"/>
          </p:cNvSpPr>
          <p:nvPr>
            <p:ph type="title" idx="4294967295"/>
          </p:nvPr>
        </p:nvSpPr>
        <p:spPr>
          <a:xfrm>
            <a:off x="0" y="122238"/>
            <a:ext cx="9144000" cy="1295400"/>
          </a:xfrm>
        </p:spPr>
        <p:txBody>
          <a:bodyPr anchor="ctr"/>
          <a:lstStyle/>
          <a:p>
            <a:pPr eaLnBrk="1" hangingPunct="1"/>
            <a:r>
              <a:rPr lang="en-US" altLang="ja-JP" dirty="0"/>
              <a:t>(1) </a:t>
            </a:r>
            <a:r>
              <a:rPr lang="ja-JP" altLang="en-US" dirty="0"/>
              <a:t>ブラウジング</a:t>
            </a:r>
          </a:p>
        </p:txBody>
      </p:sp>
      <p:sp>
        <p:nvSpPr>
          <p:cNvPr id="7171" name="Rectangle 3"/>
          <p:cNvSpPr txBox="1">
            <a:spLocks noChangeArrowheads="1"/>
          </p:cNvSpPr>
          <p:nvPr/>
        </p:nvSpPr>
        <p:spPr bwMode="auto">
          <a:xfrm>
            <a:off x="539552" y="1791806"/>
            <a:ext cx="8507288" cy="108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l" eaLnBrk="1" hangingPunct="1">
              <a:spcBef>
                <a:spcPct val="20000"/>
              </a:spcBef>
              <a:buClr>
                <a:schemeClr val="bg2"/>
              </a:buClr>
              <a:buSzPct val="75000"/>
              <a:buFont typeface="Wingdings" pitchFamily="2" charset="2"/>
              <a:buNone/>
            </a:pPr>
            <a:r>
              <a:rPr lang="ja-JP" altLang="en-US" sz="3200" dirty="0"/>
              <a:t>岐阜大学図書館では</a:t>
            </a:r>
            <a:endParaRPr lang="en-US" altLang="ja-JP" sz="3200" dirty="0"/>
          </a:p>
          <a:p>
            <a:pPr algn="l" eaLnBrk="1" hangingPunct="1">
              <a:spcBef>
                <a:spcPct val="20000"/>
              </a:spcBef>
              <a:buClr>
                <a:schemeClr val="bg2"/>
              </a:buClr>
              <a:buSzPct val="75000"/>
              <a:buFont typeface="Wingdings" pitchFamily="2" charset="2"/>
              <a:buNone/>
            </a:pPr>
            <a:r>
              <a:rPr lang="ja-JP" altLang="en-US" sz="3200" dirty="0"/>
              <a:t>図書は分野で分けて置いてあります</a:t>
            </a:r>
            <a:endParaRPr lang="en-US" altLang="ja-JP" sz="3200" dirty="0"/>
          </a:p>
        </p:txBody>
      </p:sp>
      <p:pic>
        <p:nvPicPr>
          <p:cNvPr id="717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4581525"/>
            <a:ext cx="2520950" cy="215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3"/>
          <p:cNvSpPr txBox="1">
            <a:spLocks noChangeArrowheads="1"/>
          </p:cNvSpPr>
          <p:nvPr/>
        </p:nvSpPr>
        <p:spPr bwMode="auto">
          <a:xfrm>
            <a:off x="5867400" y="3500992"/>
            <a:ext cx="3097088" cy="857002"/>
          </a:xfrm>
          <a:prstGeom prst="wedgeRoundRectCallout">
            <a:avLst>
              <a:gd name="adj1" fmla="val 4382"/>
              <a:gd name="adj2" fmla="val 72200"/>
              <a:gd name="adj3" fmla="val 16667"/>
            </a:avLst>
          </a:prstGeom>
          <a:solidFill>
            <a:srgbClr val="FFFF99"/>
          </a:solidFill>
          <a:ln w="9525">
            <a:solidFill>
              <a:schemeClr val="tx1"/>
            </a:solidFill>
            <a:miter lim="800000"/>
            <a:headEnd/>
            <a:tailEnd/>
          </a:ln>
          <a:effectLst>
            <a:outerShdw blurRad="50800" dist="38100" dir="2700000" algn="tl" rotWithShape="0">
              <a:prstClr val="black">
                <a:alpha val="40000"/>
              </a:prstClr>
            </a:outerShdw>
          </a:effectLst>
        </p:spPr>
        <p:txBody>
          <a:bodyPr/>
          <a:lstStyle>
            <a:lvl1pPr marL="342900" indent="-342900" algn="l" rtl="0" fontAlgn="base">
              <a:spcBef>
                <a:spcPct val="20000"/>
              </a:spcBef>
              <a:spcAft>
                <a:spcPct val="0"/>
              </a:spcAft>
              <a:buClr>
                <a:schemeClr val="bg2"/>
              </a:buClr>
              <a:buSzPct val="75000"/>
              <a:buFont typeface="Wingdings" pitchFamily="2" charset="2"/>
              <a:buChar char="n"/>
              <a:defRPr kumimoji="1" sz="32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80000"/>
              <a:buFont typeface="Wingdings" pitchFamily="2" charset="2"/>
              <a:buChar char="¨"/>
              <a:defRPr kumimoji="1" sz="2800">
                <a:solidFill>
                  <a:schemeClr val="tx1"/>
                </a:solidFill>
                <a:latin typeface="+mn-lt"/>
                <a:ea typeface="+mn-ea"/>
              </a:defRPr>
            </a:lvl2pPr>
            <a:lvl3pPr marL="1143000" indent="-228600" algn="l" rtl="0" fontAlgn="base">
              <a:spcBef>
                <a:spcPct val="20000"/>
              </a:spcBef>
              <a:spcAft>
                <a:spcPct val="0"/>
              </a:spcAft>
              <a:buClr>
                <a:schemeClr val="bg2"/>
              </a:buClr>
              <a:buSzPct val="65000"/>
              <a:buFont typeface="Wingdings" pitchFamily="2" charset="2"/>
              <a:buChar char="n"/>
              <a:defRPr kumimoji="1" sz="2400">
                <a:solidFill>
                  <a:schemeClr val="tx1"/>
                </a:solidFill>
                <a:latin typeface="+mn-lt"/>
                <a:ea typeface="+mn-ea"/>
              </a:defRPr>
            </a:lvl3pPr>
            <a:lvl4pPr marL="1600200" indent="-228600" algn="l" rtl="0" fontAlgn="base">
              <a:spcBef>
                <a:spcPct val="20000"/>
              </a:spcBef>
              <a:spcAft>
                <a:spcPct val="0"/>
              </a:spcAft>
              <a:buClr>
                <a:schemeClr val="accent2"/>
              </a:buClr>
              <a:buSzPct val="70000"/>
              <a:buFont typeface="Wingdings" pitchFamily="2" charset="2"/>
              <a:buChar char="¨"/>
              <a:defRPr kumimoji="1" sz="2000">
                <a:solidFill>
                  <a:schemeClr val="tx1"/>
                </a:solidFill>
                <a:latin typeface="+mn-lt"/>
                <a:ea typeface="+mn-ea"/>
              </a:defRPr>
            </a:lvl4pPr>
            <a:lvl5pPr marL="20574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5pPr>
            <a:lvl6pPr marL="25146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6pPr>
            <a:lvl7pPr marL="29718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7pPr>
            <a:lvl8pPr marL="34290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8pPr>
            <a:lvl9pPr marL="38862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9pPr>
          </a:lstStyle>
          <a:p>
            <a:pPr>
              <a:buFont typeface="Wingdings" pitchFamily="2" charset="2"/>
              <a:buNone/>
              <a:defRPr/>
            </a:pPr>
            <a:r>
              <a:rPr lang="ja-JP" altLang="en-US" sz="1800" dirty="0"/>
              <a:t>周辺の棚を見ると、</a:t>
            </a:r>
            <a:endParaRPr lang="en-US" altLang="ja-JP" sz="1800" dirty="0"/>
          </a:p>
          <a:p>
            <a:pPr>
              <a:buFont typeface="Wingdings" pitchFamily="2" charset="2"/>
              <a:buNone/>
              <a:defRPr/>
            </a:pPr>
            <a:r>
              <a:rPr lang="ja-JP" altLang="en-US" sz="1800" dirty="0"/>
              <a:t>何か発見がある可能性も！</a:t>
            </a:r>
          </a:p>
        </p:txBody>
      </p:sp>
      <p:grpSp>
        <p:nvGrpSpPr>
          <p:cNvPr id="5" name="グループ化 4"/>
          <p:cNvGrpSpPr/>
          <p:nvPr/>
        </p:nvGrpSpPr>
        <p:grpSpPr>
          <a:xfrm>
            <a:off x="457200" y="3213330"/>
            <a:ext cx="2456159" cy="3232260"/>
            <a:chOff x="603673" y="3069145"/>
            <a:chExt cx="2456159" cy="3232260"/>
          </a:xfrm>
        </p:grpSpPr>
        <p:sp>
          <p:nvSpPr>
            <p:cNvPr id="2" name="正方形/長方形 1"/>
            <p:cNvSpPr/>
            <p:nvPr/>
          </p:nvSpPr>
          <p:spPr bwMode="auto">
            <a:xfrm>
              <a:off x="603673" y="3500638"/>
              <a:ext cx="2456159" cy="2800767"/>
            </a:xfrm>
            <a:prstGeom prst="rect">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chemeClr val="tx1"/>
                  </a:solidFill>
                  <a:effectLst/>
                  <a:latin typeface="ＭＳ ゴシック" pitchFamily="49" charset="-128"/>
                  <a:ea typeface="ＭＳ ゴシック" pitchFamily="49" charset="-128"/>
                </a:rPr>
                <a:t>日本十進分類法（抜粋）</a:t>
              </a:r>
              <a:endParaRPr kumimoji="1" lang="en-US" altLang="ja-JP" sz="1600" b="1" i="0" u="none" strike="noStrike" cap="none" normalizeH="0" baseline="0" dirty="0">
                <a:ln>
                  <a:noFill/>
                </a:ln>
                <a:solidFill>
                  <a:schemeClr val="tx1"/>
                </a:solidFill>
                <a:effectLst/>
                <a:latin typeface="ＭＳ ゴシック" pitchFamily="49" charset="-128"/>
                <a:ea typeface="ＭＳ ゴシック" pitchFamily="49" charset="-128"/>
              </a:endParaRPr>
            </a:p>
            <a:p>
              <a:pPr marL="0" marR="0" indent="0" algn="l" defTabSz="914400" rtl="0" eaLnBrk="1" fontAlgn="base" latinLnBrk="0" hangingPunct="1">
                <a:lnSpc>
                  <a:spcPct val="100000"/>
                </a:lnSpc>
                <a:spcBef>
                  <a:spcPct val="0"/>
                </a:spcBef>
                <a:spcAft>
                  <a:spcPct val="0"/>
                </a:spcAft>
                <a:buClrTx/>
                <a:buSzTx/>
                <a:buFontTx/>
                <a:buNone/>
                <a:tabLst/>
              </a:pPr>
              <a:r>
                <a:rPr lang="ja-JP" altLang="en-US" sz="1600" b="1" dirty="0">
                  <a:latin typeface="ＭＳ ゴシック" pitchFamily="49" charset="-128"/>
                  <a:ea typeface="ＭＳ ゴシック" pitchFamily="49" charset="-128"/>
                </a:rPr>
                <a:t>　　　</a:t>
              </a:r>
              <a:r>
                <a:rPr lang="en-US" altLang="ja-JP" sz="1600" b="1" dirty="0">
                  <a:latin typeface="ＭＳ ゴシック" pitchFamily="49" charset="-128"/>
                  <a:ea typeface="ＭＳ ゴシック" pitchFamily="49" charset="-128"/>
                </a:rPr>
                <a:t>000</a:t>
              </a:r>
              <a:r>
                <a:rPr lang="ja-JP" altLang="en-US" sz="1600" b="1" dirty="0">
                  <a:latin typeface="ＭＳ ゴシック" pitchFamily="49" charset="-128"/>
                  <a:ea typeface="ＭＳ ゴシック" pitchFamily="49" charset="-128"/>
                </a:rPr>
                <a:t>　総記</a:t>
              </a:r>
              <a:endParaRPr lang="en-US" altLang="ja-JP" sz="1600" b="1" dirty="0">
                <a:latin typeface="ＭＳ ゴシック" pitchFamily="49" charset="-128"/>
                <a:ea typeface="ＭＳ ゴシック" pitchFamily="49" charset="-128"/>
              </a:endParaRPr>
            </a:p>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chemeClr val="tx1"/>
                  </a:solidFill>
                  <a:effectLst/>
                  <a:latin typeface="ＭＳ ゴシック" pitchFamily="49" charset="-128"/>
                  <a:ea typeface="ＭＳ ゴシック" pitchFamily="49" charset="-128"/>
                </a:rPr>
                <a:t>　　　</a:t>
              </a:r>
              <a:r>
                <a:rPr kumimoji="1" lang="en-US" altLang="ja-JP" sz="1600" b="1" i="0" u="none" strike="noStrike" cap="none" normalizeH="0" baseline="0" dirty="0">
                  <a:ln>
                    <a:noFill/>
                  </a:ln>
                  <a:solidFill>
                    <a:schemeClr val="tx1"/>
                  </a:solidFill>
                  <a:effectLst/>
                  <a:latin typeface="ＭＳ ゴシック" pitchFamily="49" charset="-128"/>
                  <a:ea typeface="ＭＳ ゴシック" pitchFamily="49" charset="-128"/>
                </a:rPr>
                <a:t>100</a:t>
              </a:r>
              <a:r>
                <a:rPr kumimoji="1" lang="ja-JP" altLang="en-US" sz="1600" b="1" i="0" u="none" strike="noStrike" cap="none" normalizeH="0" baseline="0" dirty="0">
                  <a:ln>
                    <a:noFill/>
                  </a:ln>
                  <a:solidFill>
                    <a:schemeClr val="tx1"/>
                  </a:solidFill>
                  <a:effectLst/>
                  <a:latin typeface="ＭＳ ゴシック" pitchFamily="49" charset="-128"/>
                  <a:ea typeface="ＭＳ ゴシック" pitchFamily="49" charset="-128"/>
                </a:rPr>
                <a:t>　哲学</a:t>
              </a:r>
              <a:endParaRPr kumimoji="1" lang="en-US" altLang="ja-JP" sz="1600" b="1" i="0" u="none" strike="noStrike" cap="none" normalizeH="0" baseline="0" dirty="0">
                <a:ln>
                  <a:noFill/>
                </a:ln>
                <a:solidFill>
                  <a:schemeClr val="tx1"/>
                </a:solidFill>
                <a:effectLst/>
                <a:latin typeface="ＭＳ ゴシック" pitchFamily="49" charset="-128"/>
                <a:ea typeface="ＭＳ ゴシック" pitchFamily="49" charset="-128"/>
              </a:endParaRPr>
            </a:p>
            <a:p>
              <a:pPr marL="0" marR="0" indent="0" algn="l" defTabSz="914400" rtl="0" eaLnBrk="1" fontAlgn="base" latinLnBrk="0" hangingPunct="1">
                <a:lnSpc>
                  <a:spcPct val="100000"/>
                </a:lnSpc>
                <a:spcBef>
                  <a:spcPct val="0"/>
                </a:spcBef>
                <a:spcAft>
                  <a:spcPct val="0"/>
                </a:spcAft>
                <a:buClrTx/>
                <a:buSzTx/>
                <a:buFontTx/>
                <a:buNone/>
                <a:tabLst/>
              </a:pPr>
              <a:r>
                <a:rPr lang="ja-JP" altLang="en-US" sz="1600" b="1" dirty="0">
                  <a:latin typeface="ＭＳ ゴシック" pitchFamily="49" charset="-128"/>
                  <a:ea typeface="ＭＳ ゴシック" pitchFamily="49" charset="-128"/>
                </a:rPr>
                <a:t>　　　</a:t>
              </a:r>
              <a:r>
                <a:rPr lang="en-US" altLang="ja-JP" sz="1600" b="1" dirty="0">
                  <a:latin typeface="ＭＳ ゴシック" pitchFamily="49" charset="-128"/>
                  <a:ea typeface="ＭＳ ゴシック" pitchFamily="49" charset="-128"/>
                </a:rPr>
                <a:t>200</a:t>
              </a:r>
              <a:r>
                <a:rPr lang="ja-JP" altLang="en-US" sz="1600" b="1" dirty="0">
                  <a:latin typeface="ＭＳ ゴシック" pitchFamily="49" charset="-128"/>
                  <a:ea typeface="ＭＳ ゴシック" pitchFamily="49" charset="-128"/>
                </a:rPr>
                <a:t>　歴史</a:t>
              </a:r>
              <a:endParaRPr lang="en-US" altLang="ja-JP" sz="1600" b="1" dirty="0">
                <a:latin typeface="ＭＳ ゴシック" pitchFamily="49" charset="-128"/>
                <a:ea typeface="ＭＳ ゴシック" pitchFamily="49" charset="-128"/>
              </a:endParaRPr>
            </a:p>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chemeClr val="tx1"/>
                  </a:solidFill>
                  <a:effectLst/>
                  <a:latin typeface="ＭＳ ゴシック" pitchFamily="49" charset="-128"/>
                  <a:ea typeface="ＭＳ ゴシック" pitchFamily="49" charset="-128"/>
                </a:rPr>
                <a:t>　　　</a:t>
              </a:r>
              <a:r>
                <a:rPr kumimoji="1" lang="en-US" altLang="ja-JP" sz="1600" b="1" i="0" u="none" strike="noStrike" cap="none" normalizeH="0" baseline="0" dirty="0">
                  <a:ln>
                    <a:noFill/>
                  </a:ln>
                  <a:solidFill>
                    <a:schemeClr val="tx1"/>
                  </a:solidFill>
                  <a:effectLst/>
                  <a:latin typeface="ＭＳ ゴシック" pitchFamily="49" charset="-128"/>
                  <a:ea typeface="ＭＳ ゴシック" pitchFamily="49" charset="-128"/>
                </a:rPr>
                <a:t>300</a:t>
              </a:r>
              <a:r>
                <a:rPr kumimoji="1" lang="ja-JP" altLang="en-US" sz="1600" b="1" i="0" u="none" strike="noStrike" cap="none" normalizeH="0" baseline="0" dirty="0">
                  <a:ln>
                    <a:noFill/>
                  </a:ln>
                  <a:solidFill>
                    <a:schemeClr val="tx1"/>
                  </a:solidFill>
                  <a:effectLst/>
                  <a:latin typeface="ＭＳ ゴシック" pitchFamily="49" charset="-128"/>
                  <a:ea typeface="ＭＳ ゴシック" pitchFamily="49" charset="-128"/>
                </a:rPr>
                <a:t>　社会科学</a:t>
              </a:r>
              <a:endParaRPr kumimoji="1" lang="en-US" altLang="ja-JP" sz="1600" b="1" i="0" u="none" strike="noStrike" cap="none" normalizeH="0" baseline="0" dirty="0">
                <a:ln>
                  <a:noFill/>
                </a:ln>
                <a:solidFill>
                  <a:schemeClr val="tx1"/>
                </a:solidFill>
                <a:effectLst/>
                <a:latin typeface="ＭＳ ゴシック" pitchFamily="49" charset="-128"/>
                <a:ea typeface="ＭＳ ゴシック" pitchFamily="49" charset="-128"/>
              </a:endParaRPr>
            </a:p>
            <a:p>
              <a:pPr marL="0" marR="0" indent="0" algn="l" defTabSz="914400" rtl="0" eaLnBrk="1" fontAlgn="base" latinLnBrk="0" hangingPunct="1">
                <a:lnSpc>
                  <a:spcPct val="100000"/>
                </a:lnSpc>
                <a:spcBef>
                  <a:spcPct val="0"/>
                </a:spcBef>
                <a:spcAft>
                  <a:spcPct val="0"/>
                </a:spcAft>
                <a:buClrTx/>
                <a:buSzTx/>
                <a:buFontTx/>
                <a:buNone/>
                <a:tabLst/>
              </a:pPr>
              <a:r>
                <a:rPr lang="ja-JP" altLang="en-US" sz="1600" b="1" dirty="0">
                  <a:latin typeface="ＭＳ ゴシック" pitchFamily="49" charset="-128"/>
                  <a:ea typeface="ＭＳ ゴシック" pitchFamily="49" charset="-128"/>
                </a:rPr>
                <a:t>　　　</a:t>
              </a:r>
              <a:r>
                <a:rPr lang="en-US" altLang="ja-JP" sz="1600" b="1" dirty="0">
                  <a:latin typeface="ＭＳ ゴシック" pitchFamily="49" charset="-128"/>
                  <a:ea typeface="ＭＳ ゴシック" pitchFamily="49" charset="-128"/>
                </a:rPr>
                <a:t>400</a:t>
              </a:r>
              <a:r>
                <a:rPr lang="ja-JP" altLang="en-US" sz="1600" b="1" dirty="0">
                  <a:latin typeface="ＭＳ ゴシック" pitchFamily="49" charset="-128"/>
                  <a:ea typeface="ＭＳ ゴシック" pitchFamily="49" charset="-128"/>
                </a:rPr>
                <a:t>　自然科学</a:t>
              </a:r>
              <a:endParaRPr lang="en-US" altLang="ja-JP" sz="1600" b="1" dirty="0">
                <a:latin typeface="ＭＳ ゴシック" pitchFamily="49" charset="-128"/>
                <a:ea typeface="ＭＳ ゴシック" pitchFamily="49" charset="-128"/>
              </a:endParaRPr>
            </a:p>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chemeClr val="tx1"/>
                  </a:solidFill>
                  <a:effectLst/>
                  <a:latin typeface="ＭＳ ゴシック" pitchFamily="49" charset="-128"/>
                  <a:ea typeface="ＭＳ ゴシック" pitchFamily="49" charset="-128"/>
                </a:rPr>
                <a:t>　　　</a:t>
              </a:r>
              <a:r>
                <a:rPr kumimoji="1" lang="en-US" altLang="ja-JP" sz="1600" b="1" i="0" u="none" strike="noStrike" cap="none" normalizeH="0" baseline="0" dirty="0">
                  <a:ln>
                    <a:noFill/>
                  </a:ln>
                  <a:solidFill>
                    <a:schemeClr val="tx1"/>
                  </a:solidFill>
                  <a:effectLst/>
                  <a:latin typeface="ＭＳ ゴシック" pitchFamily="49" charset="-128"/>
                  <a:ea typeface="ＭＳ ゴシック" pitchFamily="49" charset="-128"/>
                </a:rPr>
                <a:t>500</a:t>
              </a:r>
              <a:r>
                <a:rPr kumimoji="1" lang="ja-JP" altLang="en-US" sz="1600" b="1" i="0" u="none" strike="noStrike" cap="none" normalizeH="0" baseline="0" dirty="0">
                  <a:ln>
                    <a:noFill/>
                  </a:ln>
                  <a:solidFill>
                    <a:schemeClr val="tx1"/>
                  </a:solidFill>
                  <a:effectLst/>
                  <a:latin typeface="ＭＳ ゴシック" pitchFamily="49" charset="-128"/>
                  <a:ea typeface="ＭＳ ゴシック" pitchFamily="49" charset="-128"/>
                </a:rPr>
                <a:t>　技術</a:t>
              </a:r>
              <a:endParaRPr kumimoji="1" lang="en-US" altLang="ja-JP" sz="1600" b="1" i="0" u="none" strike="noStrike" cap="none" normalizeH="0" baseline="0" dirty="0">
                <a:ln>
                  <a:noFill/>
                </a:ln>
                <a:solidFill>
                  <a:schemeClr val="tx1"/>
                </a:solidFill>
                <a:effectLst/>
                <a:latin typeface="ＭＳ ゴシック" pitchFamily="49" charset="-128"/>
                <a:ea typeface="ＭＳ ゴシック" pitchFamily="49" charset="-128"/>
              </a:endParaRPr>
            </a:p>
            <a:p>
              <a:pPr marL="0" marR="0" indent="0" algn="l" defTabSz="914400" rtl="0" eaLnBrk="1" fontAlgn="base" latinLnBrk="0" hangingPunct="1">
                <a:lnSpc>
                  <a:spcPct val="100000"/>
                </a:lnSpc>
                <a:spcBef>
                  <a:spcPct val="0"/>
                </a:spcBef>
                <a:spcAft>
                  <a:spcPct val="0"/>
                </a:spcAft>
                <a:buClrTx/>
                <a:buSzTx/>
                <a:buFontTx/>
                <a:buNone/>
                <a:tabLst/>
              </a:pPr>
              <a:r>
                <a:rPr lang="ja-JP" altLang="en-US" sz="1600" b="1" dirty="0">
                  <a:latin typeface="ＭＳ ゴシック" pitchFamily="49" charset="-128"/>
                  <a:ea typeface="ＭＳ ゴシック" pitchFamily="49" charset="-128"/>
                </a:rPr>
                <a:t>　　　</a:t>
              </a:r>
              <a:r>
                <a:rPr lang="en-US" altLang="ja-JP" sz="1600" b="1" dirty="0">
                  <a:latin typeface="ＭＳ ゴシック" pitchFamily="49" charset="-128"/>
                  <a:ea typeface="ＭＳ ゴシック" pitchFamily="49" charset="-128"/>
                </a:rPr>
                <a:t>600</a:t>
              </a:r>
              <a:r>
                <a:rPr lang="ja-JP" altLang="en-US" sz="1600" b="1" dirty="0">
                  <a:latin typeface="ＭＳ ゴシック" pitchFamily="49" charset="-128"/>
                  <a:ea typeface="ＭＳ ゴシック" pitchFamily="49" charset="-128"/>
                </a:rPr>
                <a:t>　産業</a:t>
              </a:r>
              <a:endParaRPr lang="en-US" altLang="ja-JP" sz="1600" b="1" dirty="0">
                <a:latin typeface="ＭＳ ゴシック" pitchFamily="49" charset="-128"/>
                <a:ea typeface="ＭＳ ゴシック" pitchFamily="49" charset="-128"/>
              </a:endParaRPr>
            </a:p>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chemeClr val="tx1"/>
                  </a:solidFill>
                  <a:effectLst/>
                  <a:latin typeface="ＭＳ ゴシック" pitchFamily="49" charset="-128"/>
                  <a:ea typeface="ＭＳ ゴシック" pitchFamily="49" charset="-128"/>
                </a:rPr>
                <a:t>　　　</a:t>
              </a:r>
              <a:r>
                <a:rPr kumimoji="1" lang="en-US" altLang="ja-JP" sz="1600" b="1" i="0" u="none" strike="noStrike" cap="none" normalizeH="0" baseline="0" dirty="0">
                  <a:ln>
                    <a:noFill/>
                  </a:ln>
                  <a:solidFill>
                    <a:schemeClr val="tx1"/>
                  </a:solidFill>
                  <a:effectLst/>
                  <a:latin typeface="ＭＳ ゴシック" pitchFamily="49" charset="-128"/>
                  <a:ea typeface="ＭＳ ゴシック" pitchFamily="49" charset="-128"/>
                </a:rPr>
                <a:t>700</a:t>
              </a:r>
              <a:r>
                <a:rPr kumimoji="1" lang="ja-JP" altLang="en-US" sz="1600" b="1" i="0" u="none" strike="noStrike" cap="none" normalizeH="0" baseline="0" dirty="0">
                  <a:ln>
                    <a:noFill/>
                  </a:ln>
                  <a:solidFill>
                    <a:schemeClr val="tx1"/>
                  </a:solidFill>
                  <a:effectLst/>
                  <a:latin typeface="ＭＳ ゴシック" pitchFamily="49" charset="-128"/>
                  <a:ea typeface="ＭＳ ゴシック" pitchFamily="49" charset="-128"/>
                </a:rPr>
                <a:t>　芸術</a:t>
              </a:r>
              <a:endParaRPr kumimoji="1" lang="en-US" altLang="ja-JP" sz="1600" b="1" i="0" u="none" strike="noStrike" cap="none" normalizeH="0" baseline="0" dirty="0">
                <a:ln>
                  <a:noFill/>
                </a:ln>
                <a:solidFill>
                  <a:schemeClr val="tx1"/>
                </a:solidFill>
                <a:effectLst/>
                <a:latin typeface="ＭＳ ゴシック" pitchFamily="49" charset="-128"/>
                <a:ea typeface="ＭＳ ゴシック" pitchFamily="49" charset="-128"/>
              </a:endParaRPr>
            </a:p>
            <a:p>
              <a:pPr marL="0" marR="0" indent="0" algn="l" defTabSz="914400" rtl="0" eaLnBrk="1" fontAlgn="base" latinLnBrk="0" hangingPunct="1">
                <a:lnSpc>
                  <a:spcPct val="100000"/>
                </a:lnSpc>
                <a:spcBef>
                  <a:spcPct val="0"/>
                </a:spcBef>
                <a:spcAft>
                  <a:spcPct val="0"/>
                </a:spcAft>
                <a:buClrTx/>
                <a:buSzTx/>
                <a:buFontTx/>
                <a:buNone/>
                <a:tabLst/>
              </a:pPr>
              <a:r>
                <a:rPr lang="ja-JP" altLang="en-US" sz="1600" b="1" dirty="0">
                  <a:latin typeface="ＭＳ ゴシック" pitchFamily="49" charset="-128"/>
                  <a:ea typeface="ＭＳ ゴシック" pitchFamily="49" charset="-128"/>
                </a:rPr>
                <a:t>　　　</a:t>
              </a:r>
              <a:r>
                <a:rPr lang="en-US" altLang="ja-JP" sz="1600" b="1" dirty="0">
                  <a:latin typeface="ＭＳ ゴシック" pitchFamily="49" charset="-128"/>
                  <a:ea typeface="ＭＳ ゴシック" pitchFamily="49" charset="-128"/>
                </a:rPr>
                <a:t>800</a:t>
              </a:r>
              <a:r>
                <a:rPr lang="ja-JP" altLang="en-US" sz="1600" b="1" dirty="0">
                  <a:latin typeface="ＭＳ ゴシック" pitchFamily="49" charset="-128"/>
                  <a:ea typeface="ＭＳ ゴシック" pitchFamily="49" charset="-128"/>
                </a:rPr>
                <a:t>　言語</a:t>
              </a:r>
              <a:endParaRPr lang="en-US" altLang="ja-JP" sz="1600" b="1" dirty="0">
                <a:latin typeface="ＭＳ ゴシック" pitchFamily="49" charset="-128"/>
                <a:ea typeface="ＭＳ ゴシック" pitchFamily="49" charset="-128"/>
              </a:endParaRPr>
            </a:p>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chemeClr val="tx1"/>
                  </a:solidFill>
                  <a:effectLst/>
                  <a:latin typeface="ＭＳ ゴシック" pitchFamily="49" charset="-128"/>
                  <a:ea typeface="ＭＳ ゴシック" pitchFamily="49" charset="-128"/>
                </a:rPr>
                <a:t>　　　</a:t>
              </a:r>
              <a:r>
                <a:rPr kumimoji="1" lang="en-US" altLang="ja-JP" sz="1600" b="1" i="0" u="none" strike="noStrike" cap="none" normalizeH="0" baseline="0" dirty="0">
                  <a:ln>
                    <a:noFill/>
                  </a:ln>
                  <a:solidFill>
                    <a:schemeClr val="tx1"/>
                  </a:solidFill>
                  <a:effectLst/>
                  <a:latin typeface="ＭＳ ゴシック" pitchFamily="49" charset="-128"/>
                  <a:ea typeface="ＭＳ ゴシック" pitchFamily="49" charset="-128"/>
                </a:rPr>
                <a:t>900</a:t>
              </a:r>
              <a:r>
                <a:rPr kumimoji="1" lang="ja-JP" altLang="en-US" sz="1600" b="1" i="0" u="none" strike="noStrike" cap="none" normalizeH="0" baseline="0" dirty="0">
                  <a:ln>
                    <a:noFill/>
                  </a:ln>
                  <a:solidFill>
                    <a:schemeClr val="tx1"/>
                  </a:solidFill>
                  <a:effectLst/>
                  <a:latin typeface="ＭＳ ゴシック" pitchFamily="49" charset="-128"/>
                  <a:ea typeface="ＭＳ ゴシック" pitchFamily="49" charset="-128"/>
                </a:rPr>
                <a:t>　文学</a:t>
              </a:r>
            </a:p>
          </p:txBody>
        </p:sp>
        <p:sp>
          <p:nvSpPr>
            <p:cNvPr id="4" name="正方形/長方形 3"/>
            <p:cNvSpPr/>
            <p:nvPr/>
          </p:nvSpPr>
          <p:spPr bwMode="auto">
            <a:xfrm>
              <a:off x="1291692" y="3069145"/>
              <a:ext cx="1080120" cy="287662"/>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dirty="0">
                  <a:ln>
                    <a:noFill/>
                  </a:ln>
                  <a:solidFill>
                    <a:schemeClr val="tx1"/>
                  </a:solidFill>
                  <a:effectLst/>
                  <a:latin typeface="Arial" pitchFamily="34" charset="0"/>
                  <a:ea typeface="ＭＳ Ｐゴシック" pitchFamily="50" charset="-128"/>
                </a:rPr>
                <a:t>図書の配架方法</a:t>
              </a:r>
            </a:p>
          </p:txBody>
        </p:sp>
      </p:grpSp>
      <p:grpSp>
        <p:nvGrpSpPr>
          <p:cNvPr id="10" name="グループ化 9"/>
          <p:cNvGrpSpPr/>
          <p:nvPr/>
        </p:nvGrpSpPr>
        <p:grpSpPr>
          <a:xfrm>
            <a:off x="3112791" y="3182111"/>
            <a:ext cx="2456159" cy="3232284"/>
            <a:chOff x="559563" y="3267258"/>
            <a:chExt cx="2456159" cy="3621222"/>
          </a:xfrm>
        </p:grpSpPr>
        <p:sp>
          <p:nvSpPr>
            <p:cNvPr id="11" name="正方形/長方形 10"/>
            <p:cNvSpPr/>
            <p:nvPr/>
          </p:nvSpPr>
          <p:spPr bwMode="auto">
            <a:xfrm>
              <a:off x="559563" y="3750699"/>
              <a:ext cx="2456159" cy="3137781"/>
            </a:xfrm>
            <a:prstGeom prst="rect">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altLang="ja-JP" sz="1600" b="1" i="0" u="none" strike="noStrike" cap="none" normalizeH="0" baseline="0" dirty="0">
                <a:ln>
                  <a:noFill/>
                </a:ln>
                <a:solidFill>
                  <a:schemeClr val="tx1"/>
                </a:solidFill>
                <a:effectLst/>
                <a:latin typeface="ＭＳ ゴシック" pitchFamily="49" charset="-128"/>
                <a:ea typeface="ＭＳ ゴシック" pitchFamily="49" charset="-128"/>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chemeClr val="tx1"/>
                  </a:solidFill>
                  <a:effectLst/>
                  <a:latin typeface="ＭＳ ゴシック" pitchFamily="49" charset="-128"/>
                  <a:ea typeface="ＭＳ ゴシック" pitchFamily="49" charset="-128"/>
                </a:rPr>
                <a:t>自然科学系</a:t>
              </a:r>
              <a:endParaRPr kumimoji="1" lang="en-US" altLang="ja-JP" sz="1600" b="1" i="0" u="none" strike="noStrike" cap="none" normalizeH="0" baseline="0" dirty="0">
                <a:ln>
                  <a:noFill/>
                </a:ln>
                <a:solidFill>
                  <a:schemeClr val="tx1"/>
                </a:solidFill>
                <a:effectLst/>
                <a:latin typeface="ＭＳ ゴシック" pitchFamily="49" charset="-128"/>
                <a:ea typeface="ＭＳ ゴシック" pitchFamily="49" charset="-128"/>
              </a:endParaRPr>
            </a:p>
            <a:p>
              <a:pPr marL="0" marR="0" indent="0" algn="ctr" defTabSz="914400" rtl="0" eaLnBrk="1" fontAlgn="base" latinLnBrk="0" hangingPunct="1">
                <a:lnSpc>
                  <a:spcPct val="100000"/>
                </a:lnSpc>
                <a:spcBef>
                  <a:spcPct val="0"/>
                </a:spcBef>
                <a:spcAft>
                  <a:spcPct val="0"/>
                </a:spcAft>
                <a:buClrTx/>
                <a:buSzTx/>
                <a:buFontTx/>
                <a:buNone/>
                <a:tabLst/>
              </a:pPr>
              <a:endParaRPr lang="en-US" altLang="ja-JP" sz="1600" b="1" dirty="0">
                <a:latin typeface="ＭＳ ゴシック" pitchFamily="49" charset="-128"/>
                <a:ea typeface="ＭＳ ゴシック" pitchFamily="49"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ja-JP" altLang="en-US" sz="1600" b="1" dirty="0">
                  <a:latin typeface="ＭＳ ゴシック" pitchFamily="49" charset="-128"/>
                  <a:ea typeface="ＭＳ ゴシック" pitchFamily="49" charset="-128"/>
                </a:rPr>
                <a:t>人文社会系</a:t>
              </a:r>
              <a:endParaRPr lang="en-US" altLang="ja-JP" sz="1600" b="1" dirty="0">
                <a:latin typeface="ＭＳ ゴシック" pitchFamily="49" charset="-128"/>
                <a:ea typeface="ＭＳ ゴシック" pitchFamily="49" charset="-128"/>
              </a:endParaRPr>
            </a:p>
            <a:p>
              <a:pPr marL="0" marR="0" indent="0" algn="ctr" defTabSz="914400" rtl="0" eaLnBrk="1" fontAlgn="base" latinLnBrk="0" hangingPunct="1">
                <a:lnSpc>
                  <a:spcPct val="100000"/>
                </a:lnSpc>
                <a:spcBef>
                  <a:spcPct val="0"/>
                </a:spcBef>
                <a:spcAft>
                  <a:spcPct val="0"/>
                </a:spcAft>
                <a:buClrTx/>
                <a:buSzTx/>
                <a:buFontTx/>
                <a:buNone/>
                <a:tabLst/>
              </a:pPr>
              <a:endParaRPr kumimoji="1" lang="en-US" altLang="ja-JP" sz="1600" b="1" i="0" u="none" strike="noStrike" cap="none" normalizeH="0" baseline="0" dirty="0">
                <a:ln>
                  <a:noFill/>
                </a:ln>
                <a:solidFill>
                  <a:schemeClr val="tx1"/>
                </a:solidFill>
                <a:effectLst/>
                <a:latin typeface="ＭＳ ゴシック" pitchFamily="49" charset="-128"/>
                <a:ea typeface="ＭＳ ゴシック" pitchFamily="49"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ja-JP" altLang="en-US" sz="1600" b="1" dirty="0">
                  <a:latin typeface="ＭＳ ゴシック" pitchFamily="49" charset="-128"/>
                  <a:ea typeface="ＭＳ ゴシック" pitchFamily="49" charset="-128"/>
                </a:rPr>
                <a:t>紀要・報告書</a:t>
              </a:r>
              <a:endParaRPr lang="en-US" altLang="ja-JP" sz="1600" b="1" dirty="0">
                <a:latin typeface="ＭＳ ゴシック" pitchFamily="49" charset="-128"/>
                <a:ea typeface="ＭＳ ゴシック" pitchFamily="49" charset="-128"/>
              </a:endParaRPr>
            </a:p>
            <a:p>
              <a:pPr marL="0" marR="0" indent="0" algn="ctr" defTabSz="914400" rtl="0" eaLnBrk="1" fontAlgn="base" latinLnBrk="0" hangingPunct="1">
                <a:lnSpc>
                  <a:spcPct val="100000"/>
                </a:lnSpc>
                <a:spcBef>
                  <a:spcPct val="0"/>
                </a:spcBef>
                <a:spcAft>
                  <a:spcPct val="0"/>
                </a:spcAft>
                <a:buClrTx/>
                <a:buSzTx/>
                <a:buFontTx/>
                <a:buNone/>
                <a:tabLst/>
              </a:pPr>
              <a:endParaRPr lang="ja-JP" altLang="en-US" sz="1600" b="1" dirty="0">
                <a:latin typeface="ＭＳ ゴシック" pitchFamily="49" charset="-128"/>
                <a:ea typeface="ＭＳ ゴシック" pitchFamily="49" charset="-128"/>
              </a:endParaRPr>
            </a:p>
            <a:p>
              <a:pPr marL="0" marR="0" indent="0" algn="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chemeClr val="tx1"/>
                  </a:solidFill>
                  <a:effectLst/>
                  <a:latin typeface="ＭＳ ゴシック" pitchFamily="49" charset="-128"/>
                  <a:ea typeface="ＭＳ ゴシック" pitchFamily="49" charset="-128"/>
                </a:rPr>
                <a:t>などに分け、</a:t>
              </a:r>
              <a:endParaRPr kumimoji="1" lang="en-US" altLang="ja-JP" sz="1600" b="1" i="0" u="none" strike="noStrike" cap="none" normalizeH="0" baseline="0" dirty="0">
                <a:ln>
                  <a:noFill/>
                </a:ln>
                <a:solidFill>
                  <a:schemeClr val="tx1"/>
                </a:solidFill>
                <a:effectLst/>
                <a:latin typeface="ＭＳ ゴシック" pitchFamily="49" charset="-128"/>
                <a:ea typeface="ＭＳ ゴシック" pitchFamily="49" charset="-128"/>
              </a:endParaRPr>
            </a:p>
            <a:p>
              <a:pPr marL="0" marR="0" indent="0" algn="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chemeClr val="tx1"/>
                  </a:solidFill>
                  <a:effectLst/>
                  <a:latin typeface="ＭＳ ゴシック" pitchFamily="49" charset="-128"/>
                  <a:ea typeface="ＭＳ ゴシック" pitchFamily="49" charset="-128"/>
                </a:rPr>
                <a:t>五十音・アルファベット順に配架</a:t>
              </a:r>
              <a:endParaRPr kumimoji="1" lang="en-US" altLang="ja-JP" sz="1600" b="1" i="0" u="none" strike="noStrike" cap="none" normalizeH="0" baseline="0" dirty="0">
                <a:ln>
                  <a:noFill/>
                </a:ln>
                <a:solidFill>
                  <a:schemeClr val="tx1"/>
                </a:solidFill>
                <a:effectLst/>
                <a:latin typeface="ＭＳ ゴシック" pitchFamily="49" charset="-128"/>
                <a:ea typeface="ＭＳ ゴシック" pitchFamily="49" charset="-128"/>
              </a:endParaRPr>
            </a:p>
            <a:p>
              <a:pPr marL="0" marR="0" indent="0" algn="r" defTabSz="914400" rtl="0" eaLnBrk="1" fontAlgn="base" latinLnBrk="0" hangingPunct="1">
                <a:lnSpc>
                  <a:spcPct val="100000"/>
                </a:lnSpc>
                <a:spcBef>
                  <a:spcPct val="0"/>
                </a:spcBef>
                <a:spcAft>
                  <a:spcPct val="0"/>
                </a:spcAft>
                <a:buClrTx/>
                <a:buSzTx/>
                <a:buFontTx/>
                <a:buNone/>
                <a:tabLst/>
              </a:pPr>
              <a:endParaRPr kumimoji="1" lang="en-US" altLang="ja-JP" sz="1600" b="1" i="0" u="none" strike="noStrike" cap="none" normalizeH="0" baseline="0" dirty="0">
                <a:ln>
                  <a:noFill/>
                </a:ln>
                <a:solidFill>
                  <a:schemeClr val="tx1"/>
                </a:solidFill>
                <a:effectLst/>
                <a:latin typeface="ＭＳ ゴシック" pitchFamily="49" charset="-128"/>
                <a:ea typeface="ＭＳ ゴシック" pitchFamily="49" charset="-128"/>
              </a:endParaRPr>
            </a:p>
          </p:txBody>
        </p:sp>
        <p:sp>
          <p:nvSpPr>
            <p:cNvPr id="12" name="正方形/長方形 11"/>
            <p:cNvSpPr/>
            <p:nvPr/>
          </p:nvSpPr>
          <p:spPr bwMode="auto">
            <a:xfrm>
              <a:off x="1247582" y="3267258"/>
              <a:ext cx="1080120" cy="287662"/>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dirty="0"/>
                <a:t>雑誌の配架方法</a:t>
              </a:r>
              <a:endParaRPr kumimoji="1" lang="ja-JP" altLang="en-US" sz="1800" b="0" i="0" u="none" strike="noStrike" cap="none" normalizeH="0" baseline="0" dirty="0">
                <a:ln>
                  <a:noFill/>
                </a:ln>
                <a:solidFill>
                  <a:schemeClr val="tx1"/>
                </a:solidFill>
                <a:effectLst/>
                <a:latin typeface="Arial" pitchFamily="34" charset="0"/>
                <a:ea typeface="ＭＳ Ｐゴシック" pitchFamily="50" charset="-128"/>
              </a:endParaRPr>
            </a:p>
          </p:txBody>
        </p:sp>
      </p:grpSp>
      <p:sp>
        <p:nvSpPr>
          <p:cNvPr id="6" name="テキスト ボックス 5"/>
          <p:cNvSpPr txBox="1"/>
          <p:nvPr/>
        </p:nvSpPr>
        <p:spPr>
          <a:xfrm>
            <a:off x="5197212" y="1196752"/>
            <a:ext cx="3744416" cy="1138773"/>
          </a:xfrm>
          <a:prstGeom prst="rect">
            <a:avLst/>
          </a:prstGeom>
          <a:noFill/>
          <a:ln>
            <a:solidFill>
              <a:schemeClr val="tx1"/>
            </a:solidFill>
            <a:prstDash val="dash"/>
            <a:bevel/>
          </a:ln>
        </p:spPr>
        <p:txBody>
          <a:bodyPr wrap="square" rtlCol="0">
            <a:spAutoFit/>
          </a:bodyPr>
          <a:lstStyle/>
          <a:p>
            <a:pPr algn="l"/>
            <a:r>
              <a:rPr lang="en-US" altLang="ja-JP" b="1" dirty="0"/>
              <a:t>Browse</a:t>
            </a:r>
          </a:p>
          <a:p>
            <a:pPr algn="l"/>
            <a:r>
              <a:rPr lang="ja-JP" altLang="en-US" dirty="0"/>
              <a:t>（本・雑誌・新聞などを）漫然と読む，ざっと目を通す</a:t>
            </a:r>
            <a:endParaRPr lang="en-US" altLang="ja-JP" dirty="0"/>
          </a:p>
          <a:p>
            <a:pPr algn="r"/>
            <a:r>
              <a:rPr lang="ja-JP" altLang="en-US" sz="1400" dirty="0"/>
              <a:t>出典：プログレッシブ英和中辞典</a:t>
            </a:r>
            <a:endParaRPr kumimoji="1" lang="ja-JP" altLang="en-US" sz="1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12"/>
          </p:nvPr>
        </p:nvSpPr>
        <p:spPr/>
        <p:txBody>
          <a:bodyPr/>
          <a:lstStyle/>
          <a:p>
            <a:pPr>
              <a:defRPr/>
            </a:pPr>
            <a:fld id="{7E4C2F0D-65AB-46FF-9AEF-B0D8A4C6738D}" type="slidenum">
              <a:rPr lang="en-US" altLang="ja-JP" smtClean="0"/>
              <a:pPr>
                <a:defRPr/>
              </a:pPr>
              <a:t>11</a:t>
            </a:fld>
            <a:endParaRPr lang="en-US" altLang="ja-JP"/>
          </a:p>
        </p:txBody>
      </p:sp>
      <p:sp>
        <p:nvSpPr>
          <p:cNvPr id="5122" name="Rectangle 2"/>
          <p:cNvSpPr>
            <a:spLocks noGrp="1" noChangeArrowheads="1"/>
          </p:cNvSpPr>
          <p:nvPr>
            <p:ph type="title" idx="4294967295"/>
          </p:nvPr>
        </p:nvSpPr>
        <p:spPr>
          <a:xfrm>
            <a:off x="0" y="122238"/>
            <a:ext cx="9144000" cy="1295400"/>
          </a:xfrm>
        </p:spPr>
        <p:txBody>
          <a:bodyPr anchor="ctr"/>
          <a:lstStyle/>
          <a:p>
            <a:pPr eaLnBrk="1" hangingPunct="1"/>
            <a:r>
              <a:rPr lang="en-US" altLang="ja-JP" dirty="0"/>
              <a:t>(2) </a:t>
            </a:r>
            <a:r>
              <a:rPr lang="ja-JP" altLang="en-US" dirty="0"/>
              <a:t>チェイニング</a:t>
            </a:r>
          </a:p>
        </p:txBody>
      </p:sp>
      <p:pic>
        <p:nvPicPr>
          <p:cNvPr id="5123" name="Picture 2" descr="C:\Users\mc708\AppData\Local\Microsoft\Windows\Temporary Internet Files\Low\Content.IE5\738MZUYJ\MC90043264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800" y="2879725"/>
            <a:ext cx="17145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0" name="Picture 3" descr="C:\Users\mc708\AppData\Local\Microsoft\Windows\Temporary Internet Files\Low\Content.IE5\738MZUYJ\MC90043264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6213" y="2946400"/>
            <a:ext cx="955675" cy="95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1" name="Picture 4" descr="C:\Users\mc708\AppData\Local\Microsoft\Windows\Temporary Internet Files\Low\Content.IE5\738MZUYJ\MC90043264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625" y="4127500"/>
            <a:ext cx="935038"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2" name="Picture 5" descr="C:\Users\mc708\AppData\Local\Microsoft\Windows\Temporary Internet Files\Low\Content.IE5\738MZUYJ\MC90043264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5275" y="5341938"/>
            <a:ext cx="936625"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右矢印 2"/>
          <p:cNvSpPr/>
          <p:nvPr/>
        </p:nvSpPr>
        <p:spPr bwMode="auto">
          <a:xfrm rot="20451012">
            <a:off x="4332288" y="3422650"/>
            <a:ext cx="876300" cy="511175"/>
          </a:xfrm>
          <a:prstGeom prst="rightArrow">
            <a:avLst/>
          </a:prstGeom>
          <a:solidFill>
            <a:schemeClr val="accent6">
              <a:lumMod val="60000"/>
              <a:lumOff val="40000"/>
            </a:schemeClr>
          </a:solidFill>
          <a:ln w="9525" cap="flat" cmpd="sng" algn="ctr">
            <a:noFill/>
            <a:prstDash val="solid"/>
            <a:round/>
            <a:headEnd type="none" w="med" len="med"/>
            <a:tailEnd type="none" w="med" len="med"/>
          </a:ln>
          <a:effectLst/>
        </p:spPr>
        <p:txBody>
          <a:bodyPr wrap="none" anchor="ctr"/>
          <a:lstStyle/>
          <a:p>
            <a:pPr>
              <a:defRPr/>
            </a:pPr>
            <a:endParaRPr lang="ja-JP" altLang="en-US" dirty="0">
              <a:latin typeface="Arial" charset="0"/>
            </a:endParaRPr>
          </a:p>
        </p:txBody>
      </p:sp>
      <p:sp>
        <p:nvSpPr>
          <p:cNvPr id="11" name="右矢印 10"/>
          <p:cNvSpPr/>
          <p:nvPr/>
        </p:nvSpPr>
        <p:spPr bwMode="auto">
          <a:xfrm rot="1252682">
            <a:off x="4375150" y="5321300"/>
            <a:ext cx="939800" cy="511175"/>
          </a:xfrm>
          <a:prstGeom prst="rightArrow">
            <a:avLst/>
          </a:prstGeom>
          <a:solidFill>
            <a:schemeClr val="accent6">
              <a:lumMod val="60000"/>
              <a:lumOff val="40000"/>
            </a:schemeClr>
          </a:solidFill>
          <a:ln w="9525" cap="flat" cmpd="sng" algn="ctr">
            <a:noFill/>
            <a:prstDash val="solid"/>
            <a:round/>
            <a:headEnd type="none" w="med" len="med"/>
            <a:tailEnd type="none" w="med" len="med"/>
          </a:ln>
          <a:effectLst/>
        </p:spPr>
        <p:txBody>
          <a:bodyPr wrap="none" anchor="ctr"/>
          <a:lstStyle/>
          <a:p>
            <a:pPr>
              <a:defRPr/>
            </a:pPr>
            <a:endParaRPr lang="ja-JP" altLang="en-US" dirty="0">
              <a:latin typeface="Arial" charset="0"/>
            </a:endParaRPr>
          </a:p>
        </p:txBody>
      </p:sp>
      <p:sp>
        <p:nvSpPr>
          <p:cNvPr id="12" name="右矢印 11"/>
          <p:cNvSpPr/>
          <p:nvPr/>
        </p:nvSpPr>
        <p:spPr bwMode="auto">
          <a:xfrm>
            <a:off x="4500563" y="4338638"/>
            <a:ext cx="874712" cy="511175"/>
          </a:xfrm>
          <a:prstGeom prst="rightArrow">
            <a:avLst/>
          </a:prstGeom>
          <a:solidFill>
            <a:schemeClr val="accent6">
              <a:lumMod val="60000"/>
              <a:lumOff val="40000"/>
            </a:schemeClr>
          </a:solidFill>
          <a:ln w="9525" cap="flat" cmpd="sng" algn="ctr">
            <a:noFill/>
            <a:prstDash val="solid"/>
            <a:round/>
            <a:headEnd type="none" w="med" len="med"/>
            <a:tailEnd type="none" w="med" len="med"/>
          </a:ln>
          <a:effectLst/>
        </p:spPr>
        <p:txBody>
          <a:bodyPr wrap="none" anchor="ctr"/>
          <a:lstStyle/>
          <a:p>
            <a:pPr>
              <a:defRPr/>
            </a:pPr>
            <a:endParaRPr lang="ja-JP" altLang="en-US" dirty="0">
              <a:latin typeface="Arial" charset="0"/>
            </a:endParaRPr>
          </a:p>
        </p:txBody>
      </p:sp>
      <p:sp>
        <p:nvSpPr>
          <p:cNvPr id="5130" name="メモ 3"/>
          <p:cNvSpPr>
            <a:spLocks noChangeArrowheads="1"/>
          </p:cNvSpPr>
          <p:nvPr/>
        </p:nvSpPr>
        <p:spPr bwMode="auto">
          <a:xfrm>
            <a:off x="2163763" y="3649663"/>
            <a:ext cx="1743075" cy="2159000"/>
          </a:xfrm>
          <a:prstGeom prst="foldedCorner">
            <a:avLst>
              <a:gd name="adj" fmla="val 16667"/>
            </a:avLst>
          </a:prstGeom>
          <a:solidFill>
            <a:schemeClr val="bg1"/>
          </a:solidFill>
          <a:ln w="9525" algn="ctr">
            <a:solidFill>
              <a:schemeClr val="tx1"/>
            </a:solidFill>
            <a:round/>
            <a:headEnd/>
            <a:tailEnd/>
          </a:ln>
          <a:effectLst>
            <a:outerShdw dist="35921" dir="2700000" algn="ctr" rotWithShape="0">
              <a:schemeClr val="bg2"/>
            </a:outerShdw>
          </a:effectLst>
        </p:spPr>
        <p:txBody>
          <a:bodyPr wrap="none"/>
          <a:lstStyle/>
          <a:p>
            <a:pPr algn="l"/>
            <a:r>
              <a:rPr lang="ja-JP" altLang="en-US" dirty="0"/>
              <a:t>＜</a:t>
            </a:r>
            <a:r>
              <a:rPr lang="en-US" altLang="ja-JP" dirty="0"/>
              <a:t>References</a:t>
            </a:r>
            <a:r>
              <a:rPr lang="ja-JP" altLang="en-US" dirty="0"/>
              <a:t>＞</a:t>
            </a:r>
            <a:endParaRPr lang="en-US" altLang="ja-JP" dirty="0"/>
          </a:p>
          <a:p>
            <a:pPr algn="l"/>
            <a:endParaRPr lang="en-US" altLang="ja-JP" dirty="0"/>
          </a:p>
          <a:p>
            <a:pPr algn="l"/>
            <a:r>
              <a:rPr lang="ja-JP" altLang="en-US" dirty="0"/>
              <a:t>・</a:t>
            </a:r>
            <a:r>
              <a:rPr lang="en-US" altLang="ja-JP" dirty="0"/>
              <a:t>……</a:t>
            </a:r>
          </a:p>
          <a:p>
            <a:pPr algn="l"/>
            <a:endParaRPr lang="en-US" altLang="ja-JP" dirty="0"/>
          </a:p>
          <a:p>
            <a:pPr algn="l"/>
            <a:r>
              <a:rPr lang="ja-JP" altLang="en-US" dirty="0"/>
              <a:t>・</a:t>
            </a:r>
            <a:r>
              <a:rPr lang="en-US" altLang="ja-JP" dirty="0"/>
              <a:t>……</a:t>
            </a:r>
          </a:p>
          <a:p>
            <a:pPr algn="l"/>
            <a:endParaRPr lang="en-US" altLang="ja-JP" dirty="0"/>
          </a:p>
          <a:p>
            <a:pPr algn="l"/>
            <a:r>
              <a:rPr lang="ja-JP" altLang="en-US" dirty="0"/>
              <a:t>・</a:t>
            </a:r>
            <a:r>
              <a:rPr lang="en-US" altLang="ja-JP" dirty="0"/>
              <a:t>……</a:t>
            </a:r>
          </a:p>
        </p:txBody>
      </p:sp>
      <p:sp>
        <p:nvSpPr>
          <p:cNvPr id="5131" name="Rectangle 3"/>
          <p:cNvSpPr txBox="1">
            <a:spLocks noChangeArrowheads="1"/>
          </p:cNvSpPr>
          <p:nvPr/>
        </p:nvSpPr>
        <p:spPr bwMode="auto">
          <a:xfrm>
            <a:off x="444500" y="1641475"/>
            <a:ext cx="7786688" cy="54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l" eaLnBrk="1" hangingPunct="1">
              <a:spcBef>
                <a:spcPct val="20000"/>
              </a:spcBef>
              <a:buClr>
                <a:schemeClr val="bg2"/>
              </a:buClr>
              <a:buSzPct val="75000"/>
              <a:buFont typeface="Wingdings" pitchFamily="2" charset="2"/>
              <a:buNone/>
            </a:pPr>
            <a:r>
              <a:rPr lang="ja-JP" altLang="en-US" sz="3200" dirty="0"/>
              <a:t>参考文献を元に、次々にたどっていく</a:t>
            </a:r>
            <a:endParaRPr lang="en-US" altLang="ja-JP" sz="3200" dirty="0"/>
          </a:p>
        </p:txBody>
      </p:sp>
      <p:pic>
        <p:nvPicPr>
          <p:cNvPr id="55308" name="Picture 3" descr="C:\Users\mc708\AppData\Local\Microsoft\Windows\Temporary Internet Files\Low\Content.IE5\738MZUYJ\MC90043264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8700" y="1844675"/>
            <a:ext cx="955675"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右矢印 21"/>
          <p:cNvSpPr/>
          <p:nvPr/>
        </p:nvSpPr>
        <p:spPr bwMode="auto">
          <a:xfrm rot="20451012">
            <a:off x="6454775" y="2320925"/>
            <a:ext cx="876300" cy="511175"/>
          </a:xfrm>
          <a:prstGeom prst="rightArrow">
            <a:avLst/>
          </a:prstGeom>
          <a:solidFill>
            <a:schemeClr val="accent6">
              <a:lumMod val="60000"/>
              <a:lumOff val="40000"/>
            </a:schemeClr>
          </a:solidFill>
          <a:ln w="9525" cap="flat" cmpd="sng" algn="ctr">
            <a:noFill/>
            <a:prstDash val="solid"/>
            <a:round/>
            <a:headEnd type="none" w="med" len="med"/>
            <a:tailEnd type="none" w="med" len="med"/>
          </a:ln>
          <a:effectLst/>
        </p:spPr>
        <p:txBody>
          <a:bodyPr wrap="none" anchor="ctr"/>
          <a:lstStyle/>
          <a:p>
            <a:pPr>
              <a:defRPr/>
            </a:pPr>
            <a:endParaRPr lang="ja-JP" altLang="en-US" dirty="0">
              <a:latin typeface="Arial" charset="0"/>
            </a:endParaRPr>
          </a:p>
        </p:txBody>
      </p:sp>
      <p:pic>
        <p:nvPicPr>
          <p:cNvPr id="55310" name="Picture 4" descr="C:\Users\mc708\AppData\Local\Microsoft\Windows\Temporary Internet Files\Low\Content.IE5\738MZUYJ\MC90043264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3163" y="2635250"/>
            <a:ext cx="9366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右矢印 23"/>
          <p:cNvSpPr/>
          <p:nvPr/>
        </p:nvSpPr>
        <p:spPr bwMode="auto">
          <a:xfrm>
            <a:off x="6515100" y="2847975"/>
            <a:ext cx="874713" cy="511175"/>
          </a:xfrm>
          <a:prstGeom prst="rightArrow">
            <a:avLst/>
          </a:prstGeom>
          <a:solidFill>
            <a:schemeClr val="accent6">
              <a:lumMod val="60000"/>
              <a:lumOff val="40000"/>
            </a:schemeClr>
          </a:solidFill>
          <a:ln w="9525" cap="flat" cmpd="sng" algn="ctr">
            <a:noFill/>
            <a:prstDash val="solid"/>
            <a:round/>
            <a:headEnd type="none" w="med" len="med"/>
            <a:tailEnd type="none" w="med" len="med"/>
          </a:ln>
          <a:effectLst/>
        </p:spPr>
        <p:txBody>
          <a:bodyPr wrap="none" anchor="ctr"/>
          <a:lstStyle/>
          <a:p>
            <a:pPr>
              <a:defRPr/>
            </a:pPr>
            <a:endParaRPr lang="ja-JP" altLang="en-US" dirty="0">
              <a:latin typeface="Arial" charset="0"/>
            </a:endParaRPr>
          </a:p>
        </p:txBody>
      </p:sp>
      <p:pic>
        <p:nvPicPr>
          <p:cNvPr id="55312" name="Picture 5" descr="C:\Users\mc708\AppData\Local\Microsoft\Windows\Temporary Internet Files\Low\Content.IE5\738MZUYJ\MC90043264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3163" y="3478213"/>
            <a:ext cx="936625"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右矢印 25"/>
          <p:cNvSpPr/>
          <p:nvPr/>
        </p:nvSpPr>
        <p:spPr bwMode="auto">
          <a:xfrm rot="1252682">
            <a:off x="6483350" y="3457575"/>
            <a:ext cx="938213" cy="511175"/>
          </a:xfrm>
          <a:prstGeom prst="rightArrow">
            <a:avLst/>
          </a:prstGeom>
          <a:solidFill>
            <a:schemeClr val="accent6">
              <a:lumMod val="60000"/>
              <a:lumOff val="40000"/>
            </a:schemeClr>
          </a:solidFill>
          <a:ln w="9525" cap="flat" cmpd="sng" algn="ctr">
            <a:noFill/>
            <a:prstDash val="solid"/>
            <a:round/>
            <a:headEnd type="none" w="med" len="med"/>
            <a:tailEnd type="none" w="med" len="med"/>
          </a:ln>
          <a:effectLst/>
        </p:spPr>
        <p:txBody>
          <a:bodyPr wrap="none" anchor="ctr"/>
          <a:lstStyle/>
          <a:p>
            <a:pPr>
              <a:defRPr/>
            </a:pPr>
            <a:endParaRPr lang="ja-JP" altLang="en-US" dirty="0">
              <a:latin typeface="Arial" charset="0"/>
            </a:endParaRPr>
          </a:p>
        </p:txBody>
      </p:sp>
      <p:pic>
        <p:nvPicPr>
          <p:cNvPr id="55314" name="Picture 3" descr="C:\Users\mc708\AppData\Local\Microsoft\Windows\Temporary Internet Files\Low\Content.IE5\738MZUYJ\MC90043264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5700" y="4292600"/>
            <a:ext cx="955675"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右矢印 21"/>
          <p:cNvSpPr/>
          <p:nvPr/>
        </p:nvSpPr>
        <p:spPr bwMode="auto">
          <a:xfrm rot="20451012">
            <a:off x="6581775" y="4768850"/>
            <a:ext cx="876300" cy="511175"/>
          </a:xfrm>
          <a:prstGeom prst="rightArrow">
            <a:avLst/>
          </a:prstGeom>
          <a:solidFill>
            <a:schemeClr val="accent6">
              <a:lumMod val="60000"/>
              <a:lumOff val="40000"/>
            </a:schemeClr>
          </a:solidFill>
          <a:ln w="9525" cap="flat" cmpd="sng" algn="ctr">
            <a:noFill/>
            <a:prstDash val="solid"/>
            <a:round/>
            <a:headEnd type="none" w="med" len="med"/>
            <a:tailEnd type="none" w="med" len="med"/>
          </a:ln>
          <a:effectLst/>
        </p:spPr>
        <p:txBody>
          <a:bodyPr wrap="none" anchor="ctr"/>
          <a:lstStyle/>
          <a:p>
            <a:pPr>
              <a:defRPr/>
            </a:pPr>
            <a:endParaRPr lang="ja-JP" altLang="en-US" dirty="0">
              <a:latin typeface="Arial" charset="0"/>
            </a:endParaRPr>
          </a:p>
        </p:txBody>
      </p:sp>
      <p:pic>
        <p:nvPicPr>
          <p:cNvPr id="55316" name="Picture 4" descr="C:\Users\mc708\AppData\Local\Microsoft\Windows\Temporary Internet Files\Low\Content.IE5\738MZUYJ\MC90043264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0163" y="5083175"/>
            <a:ext cx="9366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右矢印 23"/>
          <p:cNvSpPr/>
          <p:nvPr/>
        </p:nvSpPr>
        <p:spPr bwMode="auto">
          <a:xfrm>
            <a:off x="6642100" y="5295900"/>
            <a:ext cx="874713" cy="511175"/>
          </a:xfrm>
          <a:prstGeom prst="rightArrow">
            <a:avLst/>
          </a:prstGeom>
          <a:solidFill>
            <a:schemeClr val="accent6">
              <a:lumMod val="60000"/>
              <a:lumOff val="40000"/>
            </a:schemeClr>
          </a:solidFill>
          <a:ln w="9525" cap="flat" cmpd="sng" algn="ctr">
            <a:noFill/>
            <a:prstDash val="solid"/>
            <a:round/>
            <a:headEnd type="none" w="med" len="med"/>
            <a:tailEnd type="none" w="med" len="med"/>
          </a:ln>
          <a:effectLst/>
        </p:spPr>
        <p:txBody>
          <a:bodyPr wrap="none" anchor="ctr"/>
          <a:lstStyle/>
          <a:p>
            <a:pPr>
              <a:defRPr/>
            </a:pPr>
            <a:endParaRPr lang="ja-JP" altLang="en-US" dirty="0">
              <a:latin typeface="Arial" charset="0"/>
            </a:endParaRPr>
          </a:p>
        </p:txBody>
      </p:sp>
      <p:pic>
        <p:nvPicPr>
          <p:cNvPr id="55318" name="Picture 5" descr="C:\Users\mc708\AppData\Local\Microsoft\Windows\Temporary Internet Files\Low\Content.IE5\738MZUYJ\MC90043264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0163" y="5926138"/>
            <a:ext cx="936625"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右矢印 25"/>
          <p:cNvSpPr/>
          <p:nvPr/>
        </p:nvSpPr>
        <p:spPr bwMode="auto">
          <a:xfrm rot="1252682">
            <a:off x="6610350" y="5905500"/>
            <a:ext cx="938213" cy="511175"/>
          </a:xfrm>
          <a:prstGeom prst="rightArrow">
            <a:avLst/>
          </a:prstGeom>
          <a:solidFill>
            <a:schemeClr val="accent6">
              <a:lumMod val="60000"/>
              <a:lumOff val="40000"/>
            </a:schemeClr>
          </a:solidFill>
          <a:ln w="9525" cap="flat" cmpd="sng" algn="ctr">
            <a:noFill/>
            <a:prstDash val="solid"/>
            <a:round/>
            <a:headEnd type="none" w="med" len="med"/>
            <a:tailEnd type="none" w="med" len="med"/>
          </a:ln>
          <a:effectLst/>
        </p:spPr>
        <p:txBody>
          <a:bodyPr wrap="none" anchor="ctr"/>
          <a:lstStyle/>
          <a:p>
            <a:pPr>
              <a:defRPr/>
            </a:pPr>
            <a:endParaRPr lang="ja-JP" altLang="en-US" dirty="0">
              <a:latin typeface="Arial" charset="0"/>
            </a:endParaRPr>
          </a:p>
        </p:txBody>
      </p:sp>
      <p:sp>
        <p:nvSpPr>
          <p:cNvPr id="6" name="テキスト ボックス 5"/>
          <p:cNvSpPr txBox="1"/>
          <p:nvPr/>
        </p:nvSpPr>
        <p:spPr>
          <a:xfrm>
            <a:off x="827584" y="6276975"/>
            <a:ext cx="4681041" cy="369332"/>
          </a:xfrm>
          <a:prstGeom prst="rect">
            <a:avLst/>
          </a:prstGeom>
          <a:noFill/>
        </p:spPr>
        <p:txBody>
          <a:bodyPr wrap="square" rtlCol="0">
            <a:spAutoFit/>
          </a:bodyPr>
          <a:lstStyle/>
          <a:p>
            <a:r>
              <a:rPr kumimoji="1" lang="ja-JP" altLang="en-US" b="1" dirty="0">
                <a:solidFill>
                  <a:srgbClr val="FF0000"/>
                </a:solidFill>
              </a:rPr>
              <a:t>論文が引用される＝注目されている論文！</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0-#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3" presetClass="entr" presetSubtype="10" fill="hold" nodeType="withEffect">
                                  <p:stCondLst>
                                    <p:cond delay="0"/>
                                  </p:stCondLst>
                                  <p:childTnLst>
                                    <p:set>
                                      <p:cBhvr>
                                        <p:cTn id="18" dur="1" fill="hold">
                                          <p:stCondLst>
                                            <p:cond delay="0"/>
                                          </p:stCondLst>
                                        </p:cTn>
                                        <p:tgtEl>
                                          <p:spTgt spid="55300"/>
                                        </p:tgtEl>
                                        <p:attrNameLst>
                                          <p:attrName>style.visibility</p:attrName>
                                        </p:attrNameLst>
                                      </p:cBhvr>
                                      <p:to>
                                        <p:strVal val="visible"/>
                                      </p:to>
                                    </p:set>
                                    <p:animEffect transition="in" filter="blinds(horizontal)">
                                      <p:cBhvr>
                                        <p:cTn id="19" dur="500"/>
                                        <p:tgtEl>
                                          <p:spTgt spid="55300"/>
                                        </p:tgtEl>
                                      </p:cBhvr>
                                    </p:animEffect>
                                  </p:childTnLst>
                                </p:cTn>
                              </p:par>
                              <p:par>
                                <p:cTn id="20" presetID="3" presetClass="entr" presetSubtype="10" fill="hold" nodeType="withEffect">
                                  <p:stCondLst>
                                    <p:cond delay="0"/>
                                  </p:stCondLst>
                                  <p:childTnLst>
                                    <p:set>
                                      <p:cBhvr>
                                        <p:cTn id="21" dur="1" fill="hold">
                                          <p:stCondLst>
                                            <p:cond delay="0"/>
                                          </p:stCondLst>
                                        </p:cTn>
                                        <p:tgtEl>
                                          <p:spTgt spid="55301"/>
                                        </p:tgtEl>
                                        <p:attrNameLst>
                                          <p:attrName>style.visibility</p:attrName>
                                        </p:attrNameLst>
                                      </p:cBhvr>
                                      <p:to>
                                        <p:strVal val="visible"/>
                                      </p:to>
                                    </p:set>
                                    <p:animEffect transition="in" filter="blinds(horizontal)">
                                      <p:cBhvr>
                                        <p:cTn id="22" dur="500"/>
                                        <p:tgtEl>
                                          <p:spTgt spid="55301"/>
                                        </p:tgtEl>
                                      </p:cBhvr>
                                    </p:animEffect>
                                  </p:childTnLst>
                                </p:cTn>
                              </p:par>
                              <p:par>
                                <p:cTn id="23" presetID="3" presetClass="entr" presetSubtype="10" fill="hold" nodeType="withEffect">
                                  <p:stCondLst>
                                    <p:cond delay="0"/>
                                  </p:stCondLst>
                                  <p:childTnLst>
                                    <p:set>
                                      <p:cBhvr>
                                        <p:cTn id="24" dur="1" fill="hold">
                                          <p:stCondLst>
                                            <p:cond delay="0"/>
                                          </p:stCondLst>
                                        </p:cTn>
                                        <p:tgtEl>
                                          <p:spTgt spid="55302"/>
                                        </p:tgtEl>
                                        <p:attrNameLst>
                                          <p:attrName>style.visibility</p:attrName>
                                        </p:attrNameLst>
                                      </p:cBhvr>
                                      <p:to>
                                        <p:strVal val="visible"/>
                                      </p:to>
                                    </p:set>
                                    <p:animEffect transition="in" filter="blinds(horizontal)">
                                      <p:cBhvr>
                                        <p:cTn id="25" dur="500"/>
                                        <p:tgtEl>
                                          <p:spTgt spid="5530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additive="base">
                                        <p:cTn id="34" dur="500" fill="hold"/>
                                        <p:tgtEl>
                                          <p:spTgt spid="24"/>
                                        </p:tgtEl>
                                        <p:attrNameLst>
                                          <p:attrName>ppt_x</p:attrName>
                                        </p:attrNameLst>
                                      </p:cBhvr>
                                      <p:tavLst>
                                        <p:tav tm="0">
                                          <p:val>
                                            <p:strVal val="0-#ppt_w/2"/>
                                          </p:val>
                                        </p:tav>
                                        <p:tav tm="100000">
                                          <p:val>
                                            <p:strVal val="#ppt_x"/>
                                          </p:val>
                                        </p:tav>
                                      </p:tavLst>
                                    </p:anim>
                                    <p:anim calcmode="lin" valueType="num">
                                      <p:cBhvr additive="base">
                                        <p:cTn id="35" dur="500" fill="hold"/>
                                        <p:tgtEl>
                                          <p:spTgt spid="24"/>
                                        </p:tgtEl>
                                        <p:attrNameLst>
                                          <p:attrName>ppt_y</p:attrName>
                                        </p:attrNameLst>
                                      </p:cBhvr>
                                      <p:tavLst>
                                        <p:tav tm="0">
                                          <p:val>
                                            <p:strVal val="#ppt_y"/>
                                          </p:val>
                                        </p:tav>
                                        <p:tav tm="100000">
                                          <p:val>
                                            <p:strVal val="#ppt_y"/>
                                          </p:val>
                                        </p:tav>
                                      </p:tavLst>
                                    </p:anim>
                                  </p:childTnLst>
                                </p:cTn>
                              </p:par>
                              <p:par>
                                <p:cTn id="36" presetID="2" presetClass="entr" presetSubtype="8" fill="hold" grpId="0" nodeType="with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0-#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par>
                                <p:cTn id="40" presetID="2" presetClass="entr" presetSubtype="8" fill="hold" grpId="0" nodeType="with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additive="base">
                                        <p:cTn id="42" dur="500" fill="hold"/>
                                        <p:tgtEl>
                                          <p:spTgt spid="2"/>
                                        </p:tgtEl>
                                        <p:attrNameLst>
                                          <p:attrName>ppt_x</p:attrName>
                                        </p:attrNameLst>
                                      </p:cBhvr>
                                      <p:tavLst>
                                        <p:tav tm="0">
                                          <p:val>
                                            <p:strVal val="0-#ppt_w/2"/>
                                          </p:val>
                                        </p:tav>
                                        <p:tav tm="100000">
                                          <p:val>
                                            <p:strVal val="#ppt_x"/>
                                          </p:val>
                                        </p:tav>
                                      </p:tavLst>
                                    </p:anim>
                                    <p:anim calcmode="lin" valueType="num">
                                      <p:cBhvr additive="base">
                                        <p:cTn id="43" dur="500" fill="hold"/>
                                        <p:tgtEl>
                                          <p:spTgt spid="2"/>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
                                        </p:tgtEl>
                                        <p:attrNameLst>
                                          <p:attrName>style.visibility</p:attrName>
                                        </p:attrNameLst>
                                      </p:cBhvr>
                                      <p:to>
                                        <p:strVal val="visible"/>
                                      </p:to>
                                    </p:set>
                                    <p:anim calcmode="lin" valueType="num">
                                      <p:cBhvr additive="base">
                                        <p:cTn id="46" dur="500" fill="hold"/>
                                        <p:tgtEl>
                                          <p:spTgt spid="4"/>
                                        </p:tgtEl>
                                        <p:attrNameLst>
                                          <p:attrName>ppt_x</p:attrName>
                                        </p:attrNameLst>
                                      </p:cBhvr>
                                      <p:tavLst>
                                        <p:tav tm="0">
                                          <p:val>
                                            <p:strVal val="0-#ppt_w/2"/>
                                          </p:val>
                                        </p:tav>
                                        <p:tav tm="100000">
                                          <p:val>
                                            <p:strVal val="#ppt_x"/>
                                          </p:val>
                                        </p:tav>
                                      </p:tavLst>
                                    </p:anim>
                                    <p:anim calcmode="lin" valueType="num">
                                      <p:cBhvr additive="base">
                                        <p:cTn id="47" dur="500" fill="hold"/>
                                        <p:tgtEl>
                                          <p:spTgt spid="4"/>
                                        </p:tgtEl>
                                        <p:attrNameLst>
                                          <p:attrName>ppt_y</p:attrName>
                                        </p:attrNameLst>
                                      </p:cBhvr>
                                      <p:tavLst>
                                        <p:tav tm="0">
                                          <p:val>
                                            <p:strVal val="#ppt_y"/>
                                          </p:val>
                                        </p:tav>
                                        <p:tav tm="100000">
                                          <p:val>
                                            <p:strVal val="#ppt_y"/>
                                          </p:val>
                                        </p:tav>
                                      </p:tavLst>
                                    </p:anim>
                                  </p:childTnLst>
                                </p:cTn>
                              </p:par>
                              <p:par>
                                <p:cTn id="48" presetID="2" presetClass="entr" presetSubtype="8" fill="hold" grpId="0" nodeType="withEffect">
                                  <p:stCondLst>
                                    <p:cond delay="0"/>
                                  </p:stCondLst>
                                  <p:childTnLst>
                                    <p:set>
                                      <p:cBhvr>
                                        <p:cTn id="49" dur="1" fill="hold">
                                          <p:stCondLst>
                                            <p:cond delay="0"/>
                                          </p:stCondLst>
                                        </p:cTn>
                                        <p:tgtEl>
                                          <p:spTgt spid="5"/>
                                        </p:tgtEl>
                                        <p:attrNameLst>
                                          <p:attrName>style.visibility</p:attrName>
                                        </p:attrNameLst>
                                      </p:cBhvr>
                                      <p:to>
                                        <p:strVal val="visible"/>
                                      </p:to>
                                    </p:set>
                                    <p:anim calcmode="lin" valueType="num">
                                      <p:cBhvr additive="base">
                                        <p:cTn id="50" dur="500" fill="hold"/>
                                        <p:tgtEl>
                                          <p:spTgt spid="5"/>
                                        </p:tgtEl>
                                        <p:attrNameLst>
                                          <p:attrName>ppt_x</p:attrName>
                                        </p:attrNameLst>
                                      </p:cBhvr>
                                      <p:tavLst>
                                        <p:tav tm="0">
                                          <p:val>
                                            <p:strVal val="0-#ppt_w/2"/>
                                          </p:val>
                                        </p:tav>
                                        <p:tav tm="100000">
                                          <p:val>
                                            <p:strVal val="#ppt_x"/>
                                          </p:val>
                                        </p:tav>
                                      </p:tavLst>
                                    </p:anim>
                                    <p:anim calcmode="lin" valueType="num">
                                      <p:cBhvr additive="base">
                                        <p:cTn id="51" dur="500" fill="hold"/>
                                        <p:tgtEl>
                                          <p:spTgt spid="5"/>
                                        </p:tgtEl>
                                        <p:attrNameLst>
                                          <p:attrName>ppt_y</p:attrName>
                                        </p:attrNameLst>
                                      </p:cBhvr>
                                      <p:tavLst>
                                        <p:tav tm="0">
                                          <p:val>
                                            <p:strVal val="#ppt_y"/>
                                          </p:val>
                                        </p:tav>
                                        <p:tav tm="100000">
                                          <p:val>
                                            <p:strVal val="#ppt_y"/>
                                          </p:val>
                                        </p:tav>
                                      </p:tavLst>
                                    </p:anim>
                                  </p:childTnLst>
                                </p:cTn>
                              </p:par>
                              <p:par>
                                <p:cTn id="52" presetID="3" presetClass="entr" presetSubtype="10" fill="hold" nodeType="withEffect">
                                  <p:stCondLst>
                                    <p:cond delay="0"/>
                                  </p:stCondLst>
                                  <p:childTnLst>
                                    <p:set>
                                      <p:cBhvr>
                                        <p:cTn id="53" dur="1" fill="hold">
                                          <p:stCondLst>
                                            <p:cond delay="0"/>
                                          </p:stCondLst>
                                        </p:cTn>
                                        <p:tgtEl>
                                          <p:spTgt spid="55308"/>
                                        </p:tgtEl>
                                        <p:attrNameLst>
                                          <p:attrName>style.visibility</p:attrName>
                                        </p:attrNameLst>
                                      </p:cBhvr>
                                      <p:to>
                                        <p:strVal val="visible"/>
                                      </p:to>
                                    </p:set>
                                    <p:animEffect transition="in" filter="blinds(horizontal)">
                                      <p:cBhvr>
                                        <p:cTn id="54" dur="500"/>
                                        <p:tgtEl>
                                          <p:spTgt spid="55308"/>
                                        </p:tgtEl>
                                      </p:cBhvr>
                                    </p:animEffect>
                                  </p:childTnLst>
                                </p:cTn>
                              </p:par>
                              <p:par>
                                <p:cTn id="55" presetID="3" presetClass="entr" presetSubtype="10" fill="hold" nodeType="withEffect">
                                  <p:stCondLst>
                                    <p:cond delay="0"/>
                                  </p:stCondLst>
                                  <p:childTnLst>
                                    <p:set>
                                      <p:cBhvr>
                                        <p:cTn id="56" dur="1" fill="hold">
                                          <p:stCondLst>
                                            <p:cond delay="0"/>
                                          </p:stCondLst>
                                        </p:cTn>
                                        <p:tgtEl>
                                          <p:spTgt spid="55310"/>
                                        </p:tgtEl>
                                        <p:attrNameLst>
                                          <p:attrName>style.visibility</p:attrName>
                                        </p:attrNameLst>
                                      </p:cBhvr>
                                      <p:to>
                                        <p:strVal val="visible"/>
                                      </p:to>
                                    </p:set>
                                    <p:animEffect transition="in" filter="blinds(horizontal)">
                                      <p:cBhvr>
                                        <p:cTn id="57" dur="500"/>
                                        <p:tgtEl>
                                          <p:spTgt spid="55310"/>
                                        </p:tgtEl>
                                      </p:cBhvr>
                                    </p:animEffect>
                                  </p:childTnLst>
                                </p:cTn>
                              </p:par>
                              <p:par>
                                <p:cTn id="58" presetID="3" presetClass="entr" presetSubtype="10" fill="hold" nodeType="withEffect">
                                  <p:stCondLst>
                                    <p:cond delay="0"/>
                                  </p:stCondLst>
                                  <p:childTnLst>
                                    <p:set>
                                      <p:cBhvr>
                                        <p:cTn id="59" dur="1" fill="hold">
                                          <p:stCondLst>
                                            <p:cond delay="0"/>
                                          </p:stCondLst>
                                        </p:cTn>
                                        <p:tgtEl>
                                          <p:spTgt spid="55312"/>
                                        </p:tgtEl>
                                        <p:attrNameLst>
                                          <p:attrName>style.visibility</p:attrName>
                                        </p:attrNameLst>
                                      </p:cBhvr>
                                      <p:to>
                                        <p:strVal val="visible"/>
                                      </p:to>
                                    </p:set>
                                    <p:animEffect transition="in" filter="blinds(horizontal)">
                                      <p:cBhvr>
                                        <p:cTn id="60" dur="500"/>
                                        <p:tgtEl>
                                          <p:spTgt spid="55312"/>
                                        </p:tgtEl>
                                      </p:cBhvr>
                                    </p:animEffect>
                                  </p:childTnLst>
                                </p:cTn>
                              </p:par>
                              <p:par>
                                <p:cTn id="61" presetID="3" presetClass="entr" presetSubtype="10" fill="hold" nodeType="withEffect">
                                  <p:stCondLst>
                                    <p:cond delay="0"/>
                                  </p:stCondLst>
                                  <p:childTnLst>
                                    <p:set>
                                      <p:cBhvr>
                                        <p:cTn id="62" dur="1" fill="hold">
                                          <p:stCondLst>
                                            <p:cond delay="0"/>
                                          </p:stCondLst>
                                        </p:cTn>
                                        <p:tgtEl>
                                          <p:spTgt spid="55314"/>
                                        </p:tgtEl>
                                        <p:attrNameLst>
                                          <p:attrName>style.visibility</p:attrName>
                                        </p:attrNameLst>
                                      </p:cBhvr>
                                      <p:to>
                                        <p:strVal val="visible"/>
                                      </p:to>
                                    </p:set>
                                    <p:animEffect transition="in" filter="blinds(horizontal)">
                                      <p:cBhvr>
                                        <p:cTn id="63" dur="500"/>
                                        <p:tgtEl>
                                          <p:spTgt spid="55314"/>
                                        </p:tgtEl>
                                      </p:cBhvr>
                                    </p:animEffect>
                                  </p:childTnLst>
                                </p:cTn>
                              </p:par>
                              <p:par>
                                <p:cTn id="64" presetID="3" presetClass="entr" presetSubtype="10" fill="hold" nodeType="withEffect">
                                  <p:stCondLst>
                                    <p:cond delay="0"/>
                                  </p:stCondLst>
                                  <p:childTnLst>
                                    <p:set>
                                      <p:cBhvr>
                                        <p:cTn id="65" dur="1" fill="hold">
                                          <p:stCondLst>
                                            <p:cond delay="0"/>
                                          </p:stCondLst>
                                        </p:cTn>
                                        <p:tgtEl>
                                          <p:spTgt spid="55316"/>
                                        </p:tgtEl>
                                        <p:attrNameLst>
                                          <p:attrName>style.visibility</p:attrName>
                                        </p:attrNameLst>
                                      </p:cBhvr>
                                      <p:to>
                                        <p:strVal val="visible"/>
                                      </p:to>
                                    </p:set>
                                    <p:animEffect transition="in" filter="blinds(horizontal)">
                                      <p:cBhvr>
                                        <p:cTn id="66" dur="500"/>
                                        <p:tgtEl>
                                          <p:spTgt spid="55316"/>
                                        </p:tgtEl>
                                      </p:cBhvr>
                                    </p:animEffect>
                                  </p:childTnLst>
                                </p:cTn>
                              </p:par>
                              <p:par>
                                <p:cTn id="67" presetID="3" presetClass="entr" presetSubtype="10" fill="hold" nodeType="withEffect">
                                  <p:stCondLst>
                                    <p:cond delay="0"/>
                                  </p:stCondLst>
                                  <p:childTnLst>
                                    <p:set>
                                      <p:cBhvr>
                                        <p:cTn id="68" dur="1" fill="hold">
                                          <p:stCondLst>
                                            <p:cond delay="0"/>
                                          </p:stCondLst>
                                        </p:cTn>
                                        <p:tgtEl>
                                          <p:spTgt spid="55318"/>
                                        </p:tgtEl>
                                        <p:attrNameLst>
                                          <p:attrName>style.visibility</p:attrName>
                                        </p:attrNameLst>
                                      </p:cBhvr>
                                      <p:to>
                                        <p:strVal val="visible"/>
                                      </p:to>
                                    </p:set>
                                    <p:animEffect transition="in" filter="blinds(horizontal)">
                                      <p:cBhvr>
                                        <p:cTn id="69" dur="500"/>
                                        <p:tgtEl>
                                          <p:spTgt spid="55318"/>
                                        </p:tgtEl>
                                      </p:cBhvr>
                                    </p:animEffect>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nodeType="clickEffect">
                                  <p:stCondLst>
                                    <p:cond delay="0"/>
                                  </p:stCondLst>
                                  <p:childTnLst>
                                    <p:set>
                                      <p:cBhvr>
                                        <p:cTn id="73" dur="1" fill="hold">
                                          <p:stCondLst>
                                            <p:cond delay="0"/>
                                          </p:stCondLst>
                                        </p:cTn>
                                        <p:tgtEl>
                                          <p:spTgt spid="6">
                                            <p:txEl>
                                              <p:pRg st="0" end="0"/>
                                            </p:txEl>
                                          </p:spTgt>
                                        </p:tgtEl>
                                        <p:attrNameLst>
                                          <p:attrName>style.visibility</p:attrName>
                                        </p:attrNameLst>
                                      </p:cBhvr>
                                      <p:to>
                                        <p:strVal val="visible"/>
                                      </p:to>
                                    </p:set>
                                    <p:anim calcmode="lin" valueType="num">
                                      <p:cBhvr additive="base">
                                        <p:cTn id="74"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2" grpId="0" animBg="1"/>
      <p:bldP spid="22" grpId="0" animBg="1"/>
      <p:bldP spid="24" grpId="0" animBg="1"/>
      <p:bldP spid="26" grpId="0" animBg="1"/>
      <p:bldP spid="2" grpId="0" animBg="1"/>
      <p:bldP spid="4"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3"/>
          <a:srcRect t="7016" b="29310"/>
          <a:stretch/>
        </p:blipFill>
        <p:spPr>
          <a:xfrm>
            <a:off x="238288" y="4029260"/>
            <a:ext cx="4334660" cy="2208052"/>
          </a:xfrm>
          <a:prstGeom prst="rect">
            <a:avLst/>
          </a:prstGeom>
          <a:ln>
            <a:solidFill>
              <a:schemeClr val="tx1"/>
            </a:solidFill>
          </a:ln>
        </p:spPr>
      </p:pic>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1964" y="4029261"/>
            <a:ext cx="3984358" cy="220221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スライド番号プレースホルダー 3"/>
          <p:cNvSpPr>
            <a:spLocks noGrp="1"/>
          </p:cNvSpPr>
          <p:nvPr>
            <p:ph type="sldNum" sz="quarter" idx="12"/>
          </p:nvPr>
        </p:nvSpPr>
        <p:spPr/>
        <p:txBody>
          <a:bodyPr/>
          <a:lstStyle/>
          <a:p>
            <a:pPr>
              <a:defRPr/>
            </a:pPr>
            <a:fld id="{7E4C2F0D-65AB-46FF-9AEF-B0D8A4C6738D}" type="slidenum">
              <a:rPr lang="en-US" altLang="ja-JP" smtClean="0"/>
              <a:pPr>
                <a:defRPr/>
              </a:pPr>
              <a:t>12</a:t>
            </a:fld>
            <a:endParaRPr lang="en-US" altLang="ja-JP"/>
          </a:p>
        </p:txBody>
      </p:sp>
      <p:sp>
        <p:nvSpPr>
          <p:cNvPr id="8194" name="Rectangle 2"/>
          <p:cNvSpPr>
            <a:spLocks noGrp="1" noChangeArrowheads="1"/>
          </p:cNvSpPr>
          <p:nvPr>
            <p:ph type="title" idx="4294967295"/>
          </p:nvPr>
        </p:nvSpPr>
        <p:spPr>
          <a:xfrm>
            <a:off x="1" y="260350"/>
            <a:ext cx="9144000" cy="936625"/>
          </a:xfrm>
        </p:spPr>
        <p:txBody>
          <a:bodyPr anchor="ctr">
            <a:normAutofit/>
          </a:bodyPr>
          <a:lstStyle/>
          <a:p>
            <a:pPr eaLnBrk="1" hangingPunct="1"/>
            <a:r>
              <a:rPr lang="en-US" altLang="ja-JP" dirty="0"/>
              <a:t>(3) </a:t>
            </a:r>
            <a:r>
              <a:rPr lang="ja-JP" altLang="en-US" dirty="0"/>
              <a:t>データベース検索（索引＋本文）</a:t>
            </a:r>
          </a:p>
        </p:txBody>
      </p:sp>
      <p:sp>
        <p:nvSpPr>
          <p:cNvPr id="8195" name="Rectangle 3"/>
          <p:cNvSpPr txBox="1">
            <a:spLocks noChangeArrowheads="1"/>
          </p:cNvSpPr>
          <p:nvPr/>
        </p:nvSpPr>
        <p:spPr bwMode="auto">
          <a:xfrm>
            <a:off x="373236" y="1772816"/>
            <a:ext cx="8397529" cy="1920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l" eaLnBrk="1" hangingPunct="1">
              <a:spcBef>
                <a:spcPct val="20000"/>
              </a:spcBef>
              <a:buClr>
                <a:schemeClr val="bg2"/>
              </a:buClr>
              <a:buSzPct val="75000"/>
              <a:buFont typeface="Wingdings" pitchFamily="2" charset="2"/>
              <a:buNone/>
            </a:pPr>
            <a:r>
              <a:rPr lang="ja-JP" altLang="en-US" sz="2000" dirty="0"/>
              <a:t>データベースには、「論題」「著者名」「掲載雑誌・巻号・ページ」「抄録」などの</a:t>
            </a:r>
            <a:endParaRPr lang="en-US" altLang="ja-JP" sz="2000" dirty="0"/>
          </a:p>
          <a:p>
            <a:pPr algn="l" eaLnBrk="1" hangingPunct="1">
              <a:spcBef>
                <a:spcPct val="20000"/>
              </a:spcBef>
              <a:buClr>
                <a:schemeClr val="bg2"/>
              </a:buClr>
              <a:buSzPct val="75000"/>
              <a:buFont typeface="Wingdings" pitchFamily="2" charset="2"/>
              <a:buNone/>
            </a:pPr>
            <a:r>
              <a:rPr lang="ja-JP" altLang="en-US" sz="2000" dirty="0"/>
              <a:t>論文情報が登録されています。</a:t>
            </a:r>
            <a:endParaRPr lang="en-US" altLang="ja-JP" sz="2000" dirty="0"/>
          </a:p>
          <a:p>
            <a:pPr algn="l" eaLnBrk="1" hangingPunct="1">
              <a:spcBef>
                <a:spcPct val="20000"/>
              </a:spcBef>
              <a:buClr>
                <a:schemeClr val="bg2"/>
              </a:buClr>
              <a:buSzPct val="75000"/>
              <a:buFont typeface="Wingdings" pitchFamily="2" charset="2"/>
              <a:buNone/>
            </a:pPr>
            <a:r>
              <a:rPr lang="ja-JP" altLang="en-US" sz="2000" dirty="0"/>
              <a:t>関心のあるキーワードなどを使って検索すれば、「どんな論文があるか」が分</a:t>
            </a:r>
            <a:endParaRPr lang="en-US" altLang="ja-JP" sz="2000" dirty="0"/>
          </a:p>
          <a:p>
            <a:pPr algn="l" eaLnBrk="1" hangingPunct="1">
              <a:spcBef>
                <a:spcPct val="20000"/>
              </a:spcBef>
              <a:buClr>
                <a:schemeClr val="bg2"/>
              </a:buClr>
              <a:buSzPct val="75000"/>
              <a:buFont typeface="Wingdings" pitchFamily="2" charset="2"/>
              <a:buNone/>
            </a:pPr>
            <a:r>
              <a:rPr lang="ja-JP" altLang="en-US" sz="2000" dirty="0"/>
              <a:t>かり、また「論文がどの雑誌のどのページに掲載されているか」という論文本</a:t>
            </a:r>
            <a:endParaRPr lang="en-US" altLang="ja-JP" sz="2000" dirty="0"/>
          </a:p>
          <a:p>
            <a:pPr algn="l" eaLnBrk="1" hangingPunct="1">
              <a:spcBef>
                <a:spcPct val="20000"/>
              </a:spcBef>
              <a:buClr>
                <a:schemeClr val="bg2"/>
              </a:buClr>
              <a:buSzPct val="75000"/>
              <a:buFont typeface="Wingdings" pitchFamily="2" charset="2"/>
              <a:buNone/>
            </a:pPr>
            <a:r>
              <a:rPr lang="ja-JP" altLang="en-US" sz="2000" dirty="0"/>
              <a:t>文を入手するために必要な情報も得られます。</a:t>
            </a:r>
            <a:endParaRPr lang="en-US" altLang="ja-JP" sz="2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p:cNvPicPr>
            <a:picLocks noChangeAspect="1"/>
          </p:cNvPicPr>
          <p:nvPr/>
        </p:nvPicPr>
        <p:blipFill>
          <a:blip r:embed="rId3"/>
          <a:stretch>
            <a:fillRect/>
          </a:stretch>
        </p:blipFill>
        <p:spPr>
          <a:xfrm>
            <a:off x="4101077" y="1665442"/>
            <a:ext cx="4659202" cy="3841635"/>
          </a:xfrm>
          <a:prstGeom prst="rect">
            <a:avLst/>
          </a:prstGeom>
          <a:ln>
            <a:solidFill>
              <a:sysClr val="windowText" lastClr="000000"/>
            </a:solidFill>
          </a:ln>
        </p:spPr>
      </p:pic>
      <p:sp>
        <p:nvSpPr>
          <p:cNvPr id="2" name="スライド番号プレースホルダー 1"/>
          <p:cNvSpPr>
            <a:spLocks noGrp="1"/>
          </p:cNvSpPr>
          <p:nvPr>
            <p:ph type="sldNum" sz="quarter" idx="12"/>
          </p:nvPr>
        </p:nvSpPr>
        <p:spPr/>
        <p:txBody>
          <a:bodyPr/>
          <a:lstStyle/>
          <a:p>
            <a:pPr>
              <a:defRPr/>
            </a:pPr>
            <a:fld id="{7E4C2F0D-65AB-46FF-9AEF-B0D8A4C6738D}" type="slidenum">
              <a:rPr lang="en-US" altLang="ja-JP" smtClean="0"/>
              <a:pPr>
                <a:defRPr/>
              </a:pPr>
              <a:t>13</a:t>
            </a:fld>
            <a:endParaRPr lang="en-US" altLang="ja-JP"/>
          </a:p>
        </p:txBody>
      </p:sp>
      <p:sp>
        <p:nvSpPr>
          <p:cNvPr id="3" name="Rectangle 2"/>
          <p:cNvSpPr txBox="1">
            <a:spLocks noChangeArrowheads="1"/>
          </p:cNvSpPr>
          <p:nvPr/>
        </p:nvSpPr>
        <p:spPr bwMode="auto">
          <a:xfrm>
            <a:off x="457200" y="260648"/>
            <a:ext cx="7067128"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3900" b="1">
                <a:solidFill>
                  <a:schemeClr val="tx2"/>
                </a:solidFill>
                <a:latin typeface="+mj-lt"/>
                <a:ea typeface="+mj-ea"/>
                <a:cs typeface="+mj-cs"/>
              </a:defRPr>
            </a:lvl1pPr>
            <a:lvl2pPr algn="l" rtl="0" eaLnBrk="0" fontAlgn="base" hangingPunct="0">
              <a:spcBef>
                <a:spcPct val="0"/>
              </a:spcBef>
              <a:spcAft>
                <a:spcPct val="0"/>
              </a:spcAft>
              <a:defRPr kumimoji="1" sz="3900" b="1">
                <a:solidFill>
                  <a:schemeClr val="tx2"/>
                </a:solidFill>
                <a:latin typeface="Arial" pitchFamily="34" charset="0"/>
                <a:ea typeface="ＭＳ Ｐゴシック" pitchFamily="50" charset="-128"/>
              </a:defRPr>
            </a:lvl2pPr>
            <a:lvl3pPr algn="l" rtl="0" eaLnBrk="0" fontAlgn="base" hangingPunct="0">
              <a:spcBef>
                <a:spcPct val="0"/>
              </a:spcBef>
              <a:spcAft>
                <a:spcPct val="0"/>
              </a:spcAft>
              <a:defRPr kumimoji="1" sz="3900" b="1">
                <a:solidFill>
                  <a:schemeClr val="tx2"/>
                </a:solidFill>
                <a:latin typeface="Arial" pitchFamily="34" charset="0"/>
                <a:ea typeface="ＭＳ Ｐゴシック" pitchFamily="50" charset="-128"/>
              </a:defRPr>
            </a:lvl3pPr>
            <a:lvl4pPr algn="l" rtl="0" eaLnBrk="0" fontAlgn="base" hangingPunct="0">
              <a:spcBef>
                <a:spcPct val="0"/>
              </a:spcBef>
              <a:spcAft>
                <a:spcPct val="0"/>
              </a:spcAft>
              <a:defRPr kumimoji="1" sz="3900" b="1">
                <a:solidFill>
                  <a:schemeClr val="tx2"/>
                </a:solidFill>
                <a:latin typeface="Arial" pitchFamily="34" charset="0"/>
                <a:ea typeface="ＭＳ Ｐゴシック" pitchFamily="50" charset="-128"/>
              </a:defRPr>
            </a:lvl4pPr>
            <a:lvl5pPr algn="l" rtl="0" eaLnBrk="0" fontAlgn="base" hangingPunct="0">
              <a:spcBef>
                <a:spcPct val="0"/>
              </a:spcBef>
              <a:spcAft>
                <a:spcPct val="0"/>
              </a:spcAft>
              <a:defRPr kumimoji="1" sz="3900" b="1">
                <a:solidFill>
                  <a:schemeClr val="tx2"/>
                </a:solidFill>
                <a:latin typeface="Arial" pitchFamily="34" charset="0"/>
                <a:ea typeface="ＭＳ Ｐゴシック" pitchFamily="50" charset="-128"/>
              </a:defRPr>
            </a:lvl5pPr>
            <a:lvl6pPr marL="457200" algn="l" rtl="0" fontAlgn="base">
              <a:spcBef>
                <a:spcPct val="0"/>
              </a:spcBef>
              <a:spcAft>
                <a:spcPct val="0"/>
              </a:spcAft>
              <a:defRPr kumimoji="1" sz="3900" b="1">
                <a:solidFill>
                  <a:schemeClr val="tx2"/>
                </a:solidFill>
                <a:latin typeface="Arial" pitchFamily="34" charset="0"/>
                <a:ea typeface="ＭＳ Ｐゴシック" pitchFamily="50" charset="-128"/>
              </a:defRPr>
            </a:lvl6pPr>
            <a:lvl7pPr marL="914400" algn="l" rtl="0" fontAlgn="base">
              <a:spcBef>
                <a:spcPct val="0"/>
              </a:spcBef>
              <a:spcAft>
                <a:spcPct val="0"/>
              </a:spcAft>
              <a:defRPr kumimoji="1" sz="3900" b="1">
                <a:solidFill>
                  <a:schemeClr val="tx2"/>
                </a:solidFill>
                <a:latin typeface="Arial" pitchFamily="34" charset="0"/>
                <a:ea typeface="ＭＳ Ｐゴシック" pitchFamily="50" charset="-128"/>
              </a:defRPr>
            </a:lvl7pPr>
            <a:lvl8pPr marL="1371600" algn="l" rtl="0" fontAlgn="base">
              <a:spcBef>
                <a:spcPct val="0"/>
              </a:spcBef>
              <a:spcAft>
                <a:spcPct val="0"/>
              </a:spcAft>
              <a:defRPr kumimoji="1" sz="3900" b="1">
                <a:solidFill>
                  <a:schemeClr val="tx2"/>
                </a:solidFill>
                <a:latin typeface="Arial" pitchFamily="34" charset="0"/>
                <a:ea typeface="ＭＳ Ｐゴシック" pitchFamily="50" charset="-128"/>
              </a:defRPr>
            </a:lvl8pPr>
            <a:lvl9pPr marL="1828800" algn="l" rtl="0" fontAlgn="base">
              <a:spcBef>
                <a:spcPct val="0"/>
              </a:spcBef>
              <a:spcAft>
                <a:spcPct val="0"/>
              </a:spcAft>
              <a:defRPr kumimoji="1" sz="3900" b="1">
                <a:solidFill>
                  <a:schemeClr val="tx2"/>
                </a:solidFill>
                <a:latin typeface="Arial" pitchFamily="34" charset="0"/>
                <a:ea typeface="ＭＳ Ｐゴシック" pitchFamily="50" charset="-128"/>
              </a:defRPr>
            </a:lvl9pPr>
          </a:lstStyle>
          <a:p>
            <a:pPr eaLnBrk="1" hangingPunct="1"/>
            <a:r>
              <a:rPr lang="ja-JP" altLang="en-US" kern="0" dirty="0"/>
              <a:t>岐阜大学で使えるデータベース</a:t>
            </a:r>
          </a:p>
        </p:txBody>
      </p:sp>
      <p:sp>
        <p:nvSpPr>
          <p:cNvPr id="6" name="Rectangle 3"/>
          <p:cNvSpPr txBox="1">
            <a:spLocks noChangeArrowheads="1"/>
          </p:cNvSpPr>
          <p:nvPr/>
        </p:nvSpPr>
        <p:spPr bwMode="auto">
          <a:xfrm>
            <a:off x="107504" y="2276872"/>
            <a:ext cx="4762061"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l" eaLnBrk="1" hangingPunct="1">
              <a:spcBef>
                <a:spcPct val="20000"/>
              </a:spcBef>
              <a:buClr>
                <a:schemeClr val="bg2"/>
              </a:buClr>
              <a:buSzPct val="75000"/>
              <a:buFont typeface="Wingdings" pitchFamily="2" charset="2"/>
              <a:buNone/>
            </a:pPr>
            <a:r>
              <a:rPr lang="ja-JP" altLang="en-US" sz="2600" dirty="0"/>
              <a:t>　英語であれば</a:t>
            </a:r>
            <a:endParaRPr lang="en-US" altLang="ja-JP" sz="2600" dirty="0"/>
          </a:p>
          <a:p>
            <a:pPr algn="l" eaLnBrk="1" hangingPunct="1">
              <a:spcBef>
                <a:spcPct val="20000"/>
              </a:spcBef>
              <a:buClr>
                <a:schemeClr val="bg2"/>
              </a:buClr>
              <a:buSzPct val="75000"/>
              <a:buFont typeface="Wingdings" pitchFamily="2" charset="2"/>
              <a:buNone/>
            </a:pPr>
            <a:r>
              <a:rPr lang="ja-JP" altLang="en-US" sz="2600" dirty="0"/>
              <a:t>　　・</a:t>
            </a:r>
            <a:r>
              <a:rPr lang="en-US" altLang="ja-JP" sz="2600" dirty="0"/>
              <a:t>Scopus</a:t>
            </a:r>
          </a:p>
          <a:p>
            <a:pPr algn="l" eaLnBrk="1" hangingPunct="1">
              <a:spcBef>
                <a:spcPct val="20000"/>
              </a:spcBef>
              <a:buClr>
                <a:schemeClr val="bg2"/>
              </a:buClr>
              <a:buSzPct val="75000"/>
              <a:buFont typeface="Wingdings" pitchFamily="2" charset="2"/>
              <a:buNone/>
            </a:pPr>
            <a:r>
              <a:rPr lang="ja-JP" altLang="en-US" sz="2600" dirty="0"/>
              <a:t>　　・</a:t>
            </a:r>
            <a:r>
              <a:rPr lang="en-US" altLang="ja-JP" sz="2600" dirty="0" err="1"/>
              <a:t>MathSciNet</a:t>
            </a:r>
            <a:endParaRPr lang="en-US" altLang="ja-JP" sz="2600" dirty="0"/>
          </a:p>
          <a:p>
            <a:pPr algn="l" eaLnBrk="1" hangingPunct="1">
              <a:spcBef>
                <a:spcPct val="20000"/>
              </a:spcBef>
              <a:buClr>
                <a:schemeClr val="bg2"/>
              </a:buClr>
              <a:buSzPct val="75000"/>
            </a:pPr>
            <a:r>
              <a:rPr lang="ja-JP" altLang="en-US" sz="2600" dirty="0"/>
              <a:t>　　・</a:t>
            </a:r>
            <a:r>
              <a:rPr lang="en-US" altLang="ja-JP" sz="2600" dirty="0" err="1"/>
              <a:t>SciFinder</a:t>
            </a:r>
            <a:r>
              <a:rPr lang="en-US" altLang="ja-JP" sz="2600" dirty="0"/>
              <a:t> </a:t>
            </a:r>
          </a:p>
          <a:p>
            <a:pPr algn="l" eaLnBrk="1" hangingPunct="1">
              <a:spcBef>
                <a:spcPct val="20000"/>
              </a:spcBef>
              <a:buClr>
                <a:schemeClr val="bg2"/>
              </a:buClr>
              <a:buSzPct val="75000"/>
            </a:pPr>
            <a:r>
              <a:rPr lang="ja-JP" altLang="en-US" sz="2600" dirty="0"/>
              <a:t>　公開されていて</a:t>
            </a:r>
            <a:endParaRPr lang="en-US" altLang="ja-JP" sz="2600" dirty="0"/>
          </a:p>
          <a:p>
            <a:pPr algn="l" eaLnBrk="1" hangingPunct="1">
              <a:spcBef>
                <a:spcPct val="20000"/>
              </a:spcBef>
              <a:buClr>
                <a:schemeClr val="bg2"/>
              </a:buClr>
              <a:buSzPct val="75000"/>
              <a:buFont typeface="Wingdings" pitchFamily="2" charset="2"/>
              <a:buNone/>
            </a:pPr>
            <a:r>
              <a:rPr lang="ja-JP" altLang="en-US" sz="2600" dirty="0"/>
              <a:t>　自由に使えるものでは</a:t>
            </a:r>
            <a:endParaRPr lang="en-US" altLang="ja-JP" sz="2600" dirty="0"/>
          </a:p>
          <a:p>
            <a:pPr algn="l" eaLnBrk="1" hangingPunct="1">
              <a:spcBef>
                <a:spcPct val="20000"/>
              </a:spcBef>
              <a:buClr>
                <a:schemeClr val="bg2"/>
              </a:buClr>
              <a:buSzPct val="75000"/>
              <a:buFont typeface="Wingdings" pitchFamily="2" charset="2"/>
              <a:buNone/>
            </a:pPr>
            <a:r>
              <a:rPr lang="ja-JP" altLang="en-US" sz="2600" dirty="0"/>
              <a:t>　　・</a:t>
            </a:r>
            <a:r>
              <a:rPr lang="en-US" altLang="ja-JP" sz="2600" dirty="0"/>
              <a:t>Google Scholar</a:t>
            </a:r>
          </a:p>
          <a:p>
            <a:pPr algn="l" eaLnBrk="1" hangingPunct="1">
              <a:spcBef>
                <a:spcPct val="20000"/>
              </a:spcBef>
              <a:buClr>
                <a:schemeClr val="bg2"/>
              </a:buClr>
              <a:buSzPct val="75000"/>
              <a:buFont typeface="Wingdings" pitchFamily="2" charset="2"/>
              <a:buNone/>
            </a:pPr>
            <a:r>
              <a:rPr lang="ja-JP" altLang="en-US" sz="2600" dirty="0"/>
              <a:t>　　・</a:t>
            </a:r>
            <a:r>
              <a:rPr lang="en-US" altLang="ja-JP" sz="2600" dirty="0"/>
              <a:t>PubMed</a:t>
            </a:r>
          </a:p>
          <a:p>
            <a:pPr algn="l" eaLnBrk="1" hangingPunct="1">
              <a:spcBef>
                <a:spcPct val="20000"/>
              </a:spcBef>
              <a:buClr>
                <a:schemeClr val="bg2"/>
              </a:buClr>
              <a:buSzPct val="75000"/>
              <a:buFont typeface="Wingdings" pitchFamily="2" charset="2"/>
              <a:buNone/>
            </a:pPr>
            <a:r>
              <a:rPr lang="ja-JP" altLang="en-US" sz="2600" dirty="0"/>
              <a:t>　などがあります。</a:t>
            </a:r>
            <a:endParaRPr lang="en-US" altLang="ja-JP" sz="2600" dirty="0"/>
          </a:p>
        </p:txBody>
      </p:sp>
      <p:sp>
        <p:nvSpPr>
          <p:cNvPr id="5" name="角丸四角形 4"/>
          <p:cNvSpPr/>
          <p:nvPr/>
        </p:nvSpPr>
        <p:spPr bwMode="auto">
          <a:xfrm>
            <a:off x="179513" y="1484784"/>
            <a:ext cx="3240360" cy="685820"/>
          </a:xfrm>
          <a:prstGeom prst="roundRect">
            <a:avLst/>
          </a:prstGeom>
          <a:solidFill>
            <a:srgbClr val="CCFFCC"/>
          </a:solidFill>
          <a:ln w="25400" cap="flat" cmpd="sng" algn="ctr">
            <a:solidFill>
              <a:srgbClr val="CCFFCC"/>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800" b="0" i="0" u="none" strike="noStrike" cap="none" normalizeH="0" baseline="0" dirty="0">
                <a:ln>
                  <a:noFill/>
                </a:ln>
                <a:solidFill>
                  <a:schemeClr val="tx1"/>
                </a:solidFill>
                <a:effectLst/>
                <a:latin typeface="Arial" pitchFamily="34" charset="0"/>
                <a:ea typeface="ＭＳ Ｐゴシック" pitchFamily="50" charset="-128"/>
              </a:rPr>
              <a:t>図書館</a:t>
            </a:r>
            <a:r>
              <a:rPr kumimoji="1" lang="en-US" altLang="ja-JP" sz="2800" b="0" i="0" u="none" strike="noStrike" cap="none" normalizeH="0" baseline="0" dirty="0">
                <a:ln>
                  <a:noFill/>
                </a:ln>
                <a:solidFill>
                  <a:schemeClr val="tx1"/>
                </a:solidFill>
                <a:effectLst/>
                <a:latin typeface="Arial" pitchFamily="34" charset="0"/>
                <a:ea typeface="ＭＳ Ｐゴシック" pitchFamily="50" charset="-128"/>
              </a:rPr>
              <a:t>Web</a:t>
            </a:r>
            <a:r>
              <a:rPr kumimoji="1" lang="ja-JP" altLang="en-US" sz="2800" b="0" i="0" u="none" strike="noStrike" cap="none" normalizeH="0" baseline="0" dirty="0">
                <a:ln>
                  <a:noFill/>
                </a:ln>
                <a:solidFill>
                  <a:schemeClr val="tx1"/>
                </a:solidFill>
                <a:effectLst/>
                <a:latin typeface="Arial" pitchFamily="34" charset="0"/>
                <a:ea typeface="ＭＳ Ｐゴシック" pitchFamily="50" charset="-128"/>
              </a:rPr>
              <a:t>サイト</a:t>
            </a:r>
          </a:p>
        </p:txBody>
      </p:sp>
      <p:sp>
        <p:nvSpPr>
          <p:cNvPr id="7" name="右矢印 6"/>
          <p:cNvSpPr/>
          <p:nvPr/>
        </p:nvSpPr>
        <p:spPr bwMode="auto">
          <a:xfrm>
            <a:off x="3347864" y="1694002"/>
            <a:ext cx="720079" cy="288032"/>
          </a:xfrm>
          <a:prstGeom prst="rightArrow">
            <a:avLst/>
          </a:prstGeom>
          <a:solidFill>
            <a:srgbClr val="CCFFCC"/>
          </a:solidFill>
          <a:ln w="25400" cap="flat" cmpd="sng" algn="ctr">
            <a:solidFill>
              <a:srgbClr val="65FF65"/>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pitchFamily="34" charset="0"/>
              <a:ea typeface="ＭＳ Ｐゴシック" pitchFamily="50" charset="-128"/>
            </a:endParaRPr>
          </a:p>
        </p:txBody>
      </p:sp>
      <p:sp>
        <p:nvSpPr>
          <p:cNvPr id="9" name="AutoShape 7"/>
          <p:cNvSpPr>
            <a:spLocks noChangeArrowheads="1"/>
          </p:cNvSpPr>
          <p:nvPr/>
        </p:nvSpPr>
        <p:spPr bwMode="auto">
          <a:xfrm>
            <a:off x="5292080" y="2924944"/>
            <a:ext cx="3384376" cy="2016224"/>
          </a:xfrm>
          <a:prstGeom prst="roundRect">
            <a:avLst>
              <a:gd name="adj" fmla="val 16667"/>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 name="円/楕円 7"/>
          <p:cNvSpPr/>
          <p:nvPr/>
        </p:nvSpPr>
        <p:spPr>
          <a:xfrm>
            <a:off x="4211960" y="2924944"/>
            <a:ext cx="792088" cy="216024"/>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1" name="円/楕円 10"/>
          <p:cNvSpPr/>
          <p:nvPr/>
        </p:nvSpPr>
        <p:spPr>
          <a:xfrm>
            <a:off x="6883675" y="2071187"/>
            <a:ext cx="792088" cy="216024"/>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cxnSp>
        <p:nvCxnSpPr>
          <p:cNvPr id="13" name="直線矢印コネクタ 12"/>
          <p:cNvCxnSpPr>
            <a:stCxn id="11" idx="2"/>
          </p:cNvCxnSpPr>
          <p:nvPr/>
        </p:nvCxnSpPr>
        <p:spPr>
          <a:xfrm flipH="1">
            <a:off x="5004049" y="2179199"/>
            <a:ext cx="1879626" cy="74574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a:off x="4788024" y="3140968"/>
            <a:ext cx="422515" cy="7200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6788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9"/>
                                        </p:tgtEl>
                                      </p:cBhvr>
                                    </p:animEffect>
                                    <p:animScale>
                                      <p:cBhvr>
                                        <p:cTn id="7" dur="25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rotWithShape="1">
          <a:blip r:embed="rId3"/>
          <a:srcRect t="7016" b="29310"/>
          <a:stretch/>
        </p:blipFill>
        <p:spPr>
          <a:xfrm>
            <a:off x="2987824" y="4513423"/>
            <a:ext cx="4334660" cy="2208052"/>
          </a:xfrm>
          <a:prstGeom prst="rect">
            <a:avLst/>
          </a:prstGeom>
          <a:ln>
            <a:solidFill>
              <a:schemeClr val="tx1"/>
            </a:solidFill>
          </a:ln>
        </p:spPr>
      </p:pic>
      <p:sp>
        <p:nvSpPr>
          <p:cNvPr id="3" name="スライド番号プレースホルダー 2"/>
          <p:cNvSpPr>
            <a:spLocks noGrp="1"/>
          </p:cNvSpPr>
          <p:nvPr>
            <p:ph type="sldNum" sz="quarter" idx="12"/>
          </p:nvPr>
        </p:nvSpPr>
        <p:spPr/>
        <p:txBody>
          <a:bodyPr/>
          <a:lstStyle/>
          <a:p>
            <a:pPr>
              <a:defRPr/>
            </a:pPr>
            <a:fld id="{7E4C2F0D-65AB-46FF-9AEF-B0D8A4C6738D}" type="slidenum">
              <a:rPr lang="en-US" altLang="ja-JP" smtClean="0"/>
              <a:pPr>
                <a:defRPr/>
              </a:pPr>
              <a:t>14</a:t>
            </a:fld>
            <a:endParaRPr lang="en-US" altLang="ja-JP" dirty="0"/>
          </a:p>
        </p:txBody>
      </p:sp>
      <p:sp>
        <p:nvSpPr>
          <p:cNvPr id="12290" name="Rectangle 2"/>
          <p:cNvSpPr>
            <a:spLocks noGrp="1" noChangeArrowheads="1"/>
          </p:cNvSpPr>
          <p:nvPr>
            <p:ph type="title" idx="4294967295"/>
          </p:nvPr>
        </p:nvSpPr>
        <p:spPr>
          <a:xfrm>
            <a:off x="395536" y="122238"/>
            <a:ext cx="7148264" cy="1295400"/>
          </a:xfrm>
        </p:spPr>
        <p:txBody>
          <a:bodyPr anchor="ctr">
            <a:normAutofit/>
          </a:bodyPr>
          <a:lstStyle/>
          <a:p>
            <a:pPr algn="l" eaLnBrk="1" hangingPunct="1"/>
            <a:r>
              <a:rPr lang="en-US" altLang="ja-JP" dirty="0">
                <a:solidFill>
                  <a:schemeClr val="tx2"/>
                </a:solidFill>
              </a:rPr>
              <a:t>Scopus</a:t>
            </a:r>
            <a:r>
              <a:rPr lang="ja-JP" altLang="en-US" dirty="0">
                <a:solidFill>
                  <a:schemeClr val="tx2"/>
                </a:solidFill>
              </a:rPr>
              <a:t>を使ってみよう</a:t>
            </a:r>
            <a:endParaRPr lang="ja-JP" altLang="ja-JP" dirty="0">
              <a:solidFill>
                <a:schemeClr val="tx2"/>
              </a:solidFill>
            </a:endParaRPr>
          </a:p>
        </p:txBody>
      </p:sp>
      <p:sp>
        <p:nvSpPr>
          <p:cNvPr id="12291" name="Rectangle 3"/>
          <p:cNvSpPr>
            <a:spLocks noGrp="1" noChangeArrowheads="1"/>
          </p:cNvSpPr>
          <p:nvPr>
            <p:ph type="body" idx="4294967295"/>
          </p:nvPr>
        </p:nvSpPr>
        <p:spPr>
          <a:xfrm>
            <a:off x="179512" y="1268760"/>
            <a:ext cx="8964488" cy="3168303"/>
          </a:xfrm>
        </p:spPr>
        <p:txBody>
          <a:bodyPr>
            <a:normAutofit fontScale="25000" lnSpcReduction="20000"/>
          </a:bodyPr>
          <a:lstStyle/>
          <a:p>
            <a:pPr marL="0" indent="0" eaLnBrk="1" hangingPunct="1">
              <a:lnSpc>
                <a:spcPct val="80000"/>
              </a:lnSpc>
              <a:buNone/>
            </a:pPr>
            <a:endParaRPr lang="en-US" altLang="ja-JP" sz="3600" dirty="0"/>
          </a:p>
          <a:p>
            <a:pPr marL="0" indent="0">
              <a:lnSpc>
                <a:spcPts val="3000"/>
              </a:lnSpc>
              <a:buNone/>
            </a:pPr>
            <a:r>
              <a:rPr lang="ja-JP" altLang="en-US" sz="11200" dirty="0"/>
              <a:t>科学・技術・医学・社会科学・人文科学の分野をカバーする</a:t>
            </a:r>
            <a:endParaRPr lang="en-US" altLang="ja-JP" sz="11200" dirty="0"/>
          </a:p>
          <a:p>
            <a:pPr marL="0" indent="0">
              <a:lnSpc>
                <a:spcPts val="3000"/>
              </a:lnSpc>
              <a:buNone/>
            </a:pPr>
            <a:r>
              <a:rPr lang="ja-JP" altLang="en-US" sz="11200" dirty="0"/>
              <a:t>世界最大級の抄録・引用文献データベース</a:t>
            </a:r>
            <a:br>
              <a:rPr lang="ja-JP" altLang="en-US" sz="11200" dirty="0"/>
            </a:br>
            <a:endParaRPr lang="en-US" altLang="ja-JP" sz="11200" dirty="0"/>
          </a:p>
          <a:p>
            <a:pPr marL="0" indent="0">
              <a:lnSpc>
                <a:spcPts val="3000"/>
              </a:lnSpc>
              <a:buNone/>
            </a:pPr>
            <a:r>
              <a:rPr lang="en-US" altLang="ja-JP" sz="11200" dirty="0"/>
              <a:t>22,500</a:t>
            </a:r>
            <a:r>
              <a:rPr lang="ja-JP" altLang="en-US" sz="11200" dirty="0"/>
              <a:t>誌以上のジャーナルと、</a:t>
            </a:r>
            <a:endParaRPr lang="en-US" altLang="ja-JP" sz="11200" dirty="0"/>
          </a:p>
          <a:p>
            <a:pPr marL="0" indent="0">
              <a:lnSpc>
                <a:spcPts val="3000"/>
              </a:lnSpc>
              <a:buNone/>
            </a:pPr>
            <a:r>
              <a:rPr lang="en-US" altLang="ja-JP" sz="11200" dirty="0"/>
              <a:t>160,000</a:t>
            </a:r>
            <a:r>
              <a:rPr lang="ja-JP" altLang="en-US" sz="11200" dirty="0"/>
              <a:t>タイトル以上のブックを収録</a:t>
            </a:r>
            <a:br>
              <a:rPr lang="ja-JP" altLang="en-US" sz="11200" dirty="0"/>
            </a:br>
            <a:endParaRPr lang="en-US" altLang="ja-JP" sz="11200" dirty="0"/>
          </a:p>
          <a:p>
            <a:pPr marL="0" indent="0">
              <a:lnSpc>
                <a:spcPts val="3000"/>
              </a:lnSpc>
              <a:buNone/>
            </a:pPr>
            <a:r>
              <a:rPr lang="en-US" altLang="ja-JP" sz="11200" dirty="0"/>
              <a:t>1970</a:t>
            </a:r>
            <a:r>
              <a:rPr lang="ja-JP" altLang="en-US" sz="11200" dirty="0"/>
              <a:t>年以降の参考文献情報も搭載</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pPr>
              <a:defRPr/>
            </a:pPr>
            <a:fld id="{7E4C2F0D-65AB-46FF-9AEF-B0D8A4C6738D}" type="slidenum">
              <a:rPr lang="en-US" altLang="ja-JP" smtClean="0"/>
              <a:pPr>
                <a:defRPr/>
              </a:pPr>
              <a:t>15</a:t>
            </a:fld>
            <a:endParaRPr lang="en-US" altLang="ja-JP"/>
          </a:p>
        </p:txBody>
      </p:sp>
      <p:sp>
        <p:nvSpPr>
          <p:cNvPr id="14338" name="Rectangle 2"/>
          <p:cNvSpPr>
            <a:spLocks noGrp="1" noChangeArrowheads="1"/>
          </p:cNvSpPr>
          <p:nvPr>
            <p:ph type="title" idx="4294967295"/>
          </p:nvPr>
        </p:nvSpPr>
        <p:spPr>
          <a:xfrm>
            <a:off x="760818" y="188640"/>
            <a:ext cx="5072322" cy="1003300"/>
          </a:xfrm>
        </p:spPr>
        <p:txBody>
          <a:bodyPr anchor="ctr"/>
          <a:lstStyle/>
          <a:p>
            <a:pPr algn="l" eaLnBrk="1" hangingPunct="1"/>
            <a:r>
              <a:rPr lang="en-US" altLang="ja-JP" sz="3600" dirty="0">
                <a:solidFill>
                  <a:schemeClr val="tx2"/>
                </a:solidFill>
              </a:rPr>
              <a:t>Scopus</a:t>
            </a:r>
            <a:r>
              <a:rPr lang="ja-JP" altLang="en-US" sz="3600" dirty="0">
                <a:solidFill>
                  <a:schemeClr val="tx2"/>
                </a:solidFill>
              </a:rPr>
              <a:t>のアクセス方法</a:t>
            </a:r>
          </a:p>
        </p:txBody>
      </p:sp>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1124744"/>
            <a:ext cx="7113747" cy="5265763"/>
          </a:xfrm>
          <a:prstGeom prst="rect">
            <a:avLst/>
          </a:prstGeom>
          <a:ln>
            <a:solidFill>
              <a:schemeClr val="tx1"/>
            </a:solidFill>
          </a:ln>
        </p:spPr>
      </p:pic>
      <p:sp>
        <p:nvSpPr>
          <p:cNvPr id="11" name="円/楕円 10"/>
          <p:cNvSpPr/>
          <p:nvPr/>
        </p:nvSpPr>
        <p:spPr>
          <a:xfrm>
            <a:off x="2627784" y="5258866"/>
            <a:ext cx="792088" cy="288032"/>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pic>
        <p:nvPicPr>
          <p:cNvPr id="2" name="図 1"/>
          <p:cNvPicPr>
            <a:picLocks noChangeAspect="1"/>
          </p:cNvPicPr>
          <p:nvPr/>
        </p:nvPicPr>
        <p:blipFill>
          <a:blip r:embed="rId4"/>
          <a:stretch>
            <a:fillRect/>
          </a:stretch>
        </p:blipFill>
        <p:spPr>
          <a:xfrm>
            <a:off x="4744282" y="2169176"/>
            <a:ext cx="4076190" cy="4247619"/>
          </a:xfrm>
          <a:prstGeom prst="rect">
            <a:avLst/>
          </a:prstGeom>
        </p:spPr>
      </p:pic>
      <p:sp>
        <p:nvSpPr>
          <p:cNvPr id="15" name="円/楕円 14"/>
          <p:cNvSpPr/>
          <p:nvPr/>
        </p:nvSpPr>
        <p:spPr>
          <a:xfrm>
            <a:off x="5004048" y="4758530"/>
            <a:ext cx="1203704" cy="398662"/>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cxnSp>
        <p:nvCxnSpPr>
          <p:cNvPr id="13" name="直線矢印コネクタ 12"/>
          <p:cNvCxnSpPr>
            <a:stCxn id="11" idx="6"/>
          </p:cNvCxnSpPr>
          <p:nvPr/>
        </p:nvCxnSpPr>
        <p:spPr>
          <a:xfrm flipV="1">
            <a:off x="3419872" y="5072206"/>
            <a:ext cx="1455205" cy="33067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3"/>
          <a:srcRect t="7919" r="2750" b="4966"/>
          <a:stretch/>
        </p:blipFill>
        <p:spPr>
          <a:xfrm>
            <a:off x="542191" y="964818"/>
            <a:ext cx="7558201" cy="5416510"/>
          </a:xfrm>
          <a:prstGeom prst="rect">
            <a:avLst/>
          </a:prstGeom>
          <a:ln>
            <a:solidFill>
              <a:schemeClr val="tx1"/>
            </a:solidFill>
          </a:ln>
        </p:spPr>
      </p:pic>
      <p:sp>
        <p:nvSpPr>
          <p:cNvPr id="18440" name="AutoShape 5"/>
          <p:cNvSpPr>
            <a:spLocks noChangeArrowheads="1"/>
          </p:cNvSpPr>
          <p:nvPr/>
        </p:nvSpPr>
        <p:spPr bwMode="auto">
          <a:xfrm>
            <a:off x="1018670" y="2636910"/>
            <a:ext cx="3337306" cy="288033"/>
          </a:xfrm>
          <a:prstGeom prst="roundRect">
            <a:avLst>
              <a:gd name="adj" fmla="val 16667"/>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 name="スライド番号プレースホルダー 2"/>
          <p:cNvSpPr>
            <a:spLocks noGrp="1"/>
          </p:cNvSpPr>
          <p:nvPr>
            <p:ph type="sldNum" sz="quarter" idx="12"/>
          </p:nvPr>
        </p:nvSpPr>
        <p:spPr/>
        <p:txBody>
          <a:bodyPr/>
          <a:lstStyle/>
          <a:p>
            <a:pPr>
              <a:defRPr/>
            </a:pPr>
            <a:fld id="{7E4C2F0D-65AB-46FF-9AEF-B0D8A4C6738D}" type="slidenum">
              <a:rPr lang="en-US" altLang="ja-JP" smtClean="0"/>
              <a:pPr>
                <a:defRPr/>
              </a:pPr>
              <a:t>16</a:t>
            </a:fld>
            <a:endParaRPr lang="en-US" altLang="ja-JP" dirty="0"/>
          </a:p>
        </p:txBody>
      </p:sp>
      <p:sp>
        <p:nvSpPr>
          <p:cNvPr id="11" name="Rectangle 2"/>
          <p:cNvSpPr txBox="1">
            <a:spLocks noChangeArrowheads="1"/>
          </p:cNvSpPr>
          <p:nvPr/>
        </p:nvSpPr>
        <p:spPr bwMode="auto">
          <a:xfrm>
            <a:off x="457578" y="44624"/>
            <a:ext cx="7543800"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3900" b="1">
                <a:solidFill>
                  <a:schemeClr val="tx2"/>
                </a:solidFill>
                <a:latin typeface="+mj-lt"/>
                <a:ea typeface="+mj-ea"/>
                <a:cs typeface="+mj-cs"/>
              </a:defRPr>
            </a:lvl1pPr>
            <a:lvl2pPr algn="l" rtl="0" eaLnBrk="0" fontAlgn="base" hangingPunct="0">
              <a:spcBef>
                <a:spcPct val="0"/>
              </a:spcBef>
              <a:spcAft>
                <a:spcPct val="0"/>
              </a:spcAft>
              <a:defRPr kumimoji="1" sz="3900" b="1">
                <a:solidFill>
                  <a:schemeClr val="tx2"/>
                </a:solidFill>
                <a:latin typeface="Arial" pitchFamily="34" charset="0"/>
                <a:ea typeface="ＭＳ Ｐゴシック" pitchFamily="50" charset="-128"/>
              </a:defRPr>
            </a:lvl2pPr>
            <a:lvl3pPr algn="l" rtl="0" eaLnBrk="0" fontAlgn="base" hangingPunct="0">
              <a:spcBef>
                <a:spcPct val="0"/>
              </a:spcBef>
              <a:spcAft>
                <a:spcPct val="0"/>
              </a:spcAft>
              <a:defRPr kumimoji="1" sz="3900" b="1">
                <a:solidFill>
                  <a:schemeClr val="tx2"/>
                </a:solidFill>
                <a:latin typeface="Arial" pitchFamily="34" charset="0"/>
                <a:ea typeface="ＭＳ Ｐゴシック" pitchFamily="50" charset="-128"/>
              </a:defRPr>
            </a:lvl3pPr>
            <a:lvl4pPr algn="l" rtl="0" eaLnBrk="0" fontAlgn="base" hangingPunct="0">
              <a:spcBef>
                <a:spcPct val="0"/>
              </a:spcBef>
              <a:spcAft>
                <a:spcPct val="0"/>
              </a:spcAft>
              <a:defRPr kumimoji="1" sz="3900" b="1">
                <a:solidFill>
                  <a:schemeClr val="tx2"/>
                </a:solidFill>
                <a:latin typeface="Arial" pitchFamily="34" charset="0"/>
                <a:ea typeface="ＭＳ Ｐゴシック" pitchFamily="50" charset="-128"/>
              </a:defRPr>
            </a:lvl4pPr>
            <a:lvl5pPr algn="l" rtl="0" eaLnBrk="0" fontAlgn="base" hangingPunct="0">
              <a:spcBef>
                <a:spcPct val="0"/>
              </a:spcBef>
              <a:spcAft>
                <a:spcPct val="0"/>
              </a:spcAft>
              <a:defRPr kumimoji="1" sz="3900" b="1">
                <a:solidFill>
                  <a:schemeClr val="tx2"/>
                </a:solidFill>
                <a:latin typeface="Arial" pitchFamily="34" charset="0"/>
                <a:ea typeface="ＭＳ Ｐゴシック" pitchFamily="50" charset="-128"/>
              </a:defRPr>
            </a:lvl5pPr>
            <a:lvl6pPr marL="457200" algn="l" rtl="0" fontAlgn="base">
              <a:spcBef>
                <a:spcPct val="0"/>
              </a:spcBef>
              <a:spcAft>
                <a:spcPct val="0"/>
              </a:spcAft>
              <a:defRPr kumimoji="1" sz="3900" b="1">
                <a:solidFill>
                  <a:schemeClr val="tx2"/>
                </a:solidFill>
                <a:latin typeface="Arial" pitchFamily="34" charset="0"/>
                <a:ea typeface="ＭＳ Ｐゴシック" pitchFamily="50" charset="-128"/>
              </a:defRPr>
            </a:lvl6pPr>
            <a:lvl7pPr marL="914400" algn="l" rtl="0" fontAlgn="base">
              <a:spcBef>
                <a:spcPct val="0"/>
              </a:spcBef>
              <a:spcAft>
                <a:spcPct val="0"/>
              </a:spcAft>
              <a:defRPr kumimoji="1" sz="3900" b="1">
                <a:solidFill>
                  <a:schemeClr val="tx2"/>
                </a:solidFill>
                <a:latin typeface="Arial" pitchFamily="34" charset="0"/>
                <a:ea typeface="ＭＳ Ｐゴシック" pitchFamily="50" charset="-128"/>
              </a:defRPr>
            </a:lvl7pPr>
            <a:lvl8pPr marL="1371600" algn="l" rtl="0" fontAlgn="base">
              <a:spcBef>
                <a:spcPct val="0"/>
              </a:spcBef>
              <a:spcAft>
                <a:spcPct val="0"/>
              </a:spcAft>
              <a:defRPr kumimoji="1" sz="3900" b="1">
                <a:solidFill>
                  <a:schemeClr val="tx2"/>
                </a:solidFill>
                <a:latin typeface="Arial" pitchFamily="34" charset="0"/>
                <a:ea typeface="ＭＳ Ｐゴシック" pitchFamily="50" charset="-128"/>
              </a:defRPr>
            </a:lvl8pPr>
            <a:lvl9pPr marL="1828800" algn="l" rtl="0" fontAlgn="base">
              <a:spcBef>
                <a:spcPct val="0"/>
              </a:spcBef>
              <a:spcAft>
                <a:spcPct val="0"/>
              </a:spcAft>
              <a:defRPr kumimoji="1" sz="3900" b="1">
                <a:solidFill>
                  <a:schemeClr val="tx2"/>
                </a:solidFill>
                <a:latin typeface="Arial" pitchFamily="34" charset="0"/>
                <a:ea typeface="ＭＳ Ｐゴシック" pitchFamily="50" charset="-128"/>
              </a:defRPr>
            </a:lvl9pPr>
          </a:lstStyle>
          <a:p>
            <a:pPr eaLnBrk="1" hangingPunct="1"/>
            <a:r>
              <a:rPr lang="en-US" altLang="ja-JP" sz="3600" b="0" kern="0" dirty="0"/>
              <a:t>Scopus</a:t>
            </a:r>
            <a:r>
              <a:rPr lang="ja-JP" altLang="en-US" sz="3600" b="0" kern="0" dirty="0"/>
              <a:t>の検索画面</a:t>
            </a:r>
          </a:p>
        </p:txBody>
      </p:sp>
      <p:sp>
        <p:nvSpPr>
          <p:cNvPr id="8" name="AutoShape 5">
            <a:extLst>
              <a:ext uri="{FF2B5EF4-FFF2-40B4-BE49-F238E27FC236}">
                <a16:creationId xmlns:a16="http://schemas.microsoft.com/office/drawing/2014/main" id="{42BE4954-0B0B-4B00-AFCA-4A77C6B2EBC6}"/>
              </a:ext>
            </a:extLst>
          </p:cNvPr>
          <p:cNvSpPr>
            <a:spLocks noChangeArrowheads="1"/>
          </p:cNvSpPr>
          <p:nvPr/>
        </p:nvSpPr>
        <p:spPr bwMode="auto">
          <a:xfrm>
            <a:off x="4321291" y="1056151"/>
            <a:ext cx="431849" cy="215900"/>
          </a:xfrm>
          <a:prstGeom prst="roundRect">
            <a:avLst>
              <a:gd name="adj" fmla="val 16667"/>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8440"/>
                                        </p:tgtEl>
                                        <p:attrNameLst>
                                          <p:attrName>style.visibility</p:attrName>
                                        </p:attrNameLst>
                                      </p:cBhvr>
                                      <p:to>
                                        <p:strVal val="visible"/>
                                      </p:to>
                                    </p:set>
                                    <p:animEffect transition="in" filter="wipe(up)">
                                      <p:cBhvr>
                                        <p:cTn id="7" dur="500"/>
                                        <p:tgtEl>
                                          <p:spTgt spid="1844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0"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pPr>
              <a:defRPr/>
            </a:pPr>
            <a:fld id="{7E4C2F0D-65AB-46FF-9AEF-B0D8A4C6738D}" type="slidenum">
              <a:rPr lang="en-US" altLang="ja-JP" smtClean="0"/>
              <a:pPr>
                <a:defRPr/>
              </a:pPr>
              <a:t>17</a:t>
            </a:fld>
            <a:endParaRPr lang="en-US" altLang="ja-JP" dirty="0"/>
          </a:p>
        </p:txBody>
      </p:sp>
      <p:sp>
        <p:nvSpPr>
          <p:cNvPr id="9219" name="Rectangle 3"/>
          <p:cNvSpPr>
            <a:spLocks noGrp="1" noChangeArrowheads="1"/>
          </p:cNvSpPr>
          <p:nvPr>
            <p:ph type="body" idx="4294967295"/>
          </p:nvPr>
        </p:nvSpPr>
        <p:spPr>
          <a:xfrm>
            <a:off x="683568" y="1767178"/>
            <a:ext cx="7859713" cy="1506298"/>
          </a:xfrm>
        </p:spPr>
        <p:txBody>
          <a:bodyPr>
            <a:normAutofit/>
          </a:bodyPr>
          <a:lstStyle/>
          <a:p>
            <a:pPr eaLnBrk="1" hangingPunct="1">
              <a:buFont typeface="Wingdings" pitchFamily="2" charset="2"/>
              <a:buNone/>
            </a:pPr>
            <a:r>
              <a:rPr lang="ja-JP" altLang="en-US" sz="2400" b="1" dirty="0">
                <a:effectLst>
                  <a:outerShdw blurRad="38100" dist="38100" dir="2700000" algn="tl">
                    <a:srgbClr val="000000">
                      <a:alpha val="43137"/>
                    </a:srgbClr>
                  </a:outerShdw>
                </a:effectLst>
              </a:rPr>
              <a:t>大量にヒットしてしまう・・・</a:t>
            </a:r>
            <a:endParaRPr lang="en-US" altLang="ja-JP" sz="2400" b="1" dirty="0">
              <a:effectLst>
                <a:outerShdw blurRad="38100" dist="38100" dir="2700000" algn="tl">
                  <a:srgbClr val="000000">
                    <a:alpha val="43137"/>
                  </a:srgbClr>
                </a:outerShdw>
              </a:effectLst>
            </a:endParaRPr>
          </a:p>
          <a:p>
            <a:pPr eaLnBrk="1" hangingPunct="1">
              <a:buNone/>
            </a:pPr>
            <a:r>
              <a:rPr lang="ja-JP" altLang="en-US" sz="2400" dirty="0"/>
              <a:t>　</a:t>
            </a:r>
            <a:r>
              <a:rPr lang="ja-JP" altLang="en-US" sz="2200" dirty="0"/>
              <a:t>「</a:t>
            </a:r>
            <a:r>
              <a:rPr lang="en-US" altLang="ja-JP" sz="2200" dirty="0"/>
              <a:t>AND</a:t>
            </a:r>
            <a:r>
              <a:rPr lang="ja-JP" altLang="en-US" sz="2200" dirty="0"/>
              <a:t>検索」でキーワードを増やす</a:t>
            </a:r>
          </a:p>
          <a:p>
            <a:pPr eaLnBrk="1" hangingPunct="1">
              <a:buNone/>
            </a:pPr>
            <a:r>
              <a:rPr lang="ja-JP" altLang="en-US" sz="2200" dirty="0"/>
              <a:t>　余分なキーワードを除いた「</a:t>
            </a:r>
            <a:r>
              <a:rPr lang="en-US" altLang="ja-JP" sz="2200" dirty="0"/>
              <a:t>NOT</a:t>
            </a:r>
            <a:r>
              <a:rPr lang="ja-JP" altLang="en-US" sz="2200" dirty="0"/>
              <a:t>検索」をする</a:t>
            </a:r>
          </a:p>
        </p:txBody>
      </p:sp>
      <p:sp>
        <p:nvSpPr>
          <p:cNvPr id="21" name="Rectangle 2"/>
          <p:cNvSpPr txBox="1">
            <a:spLocks noChangeArrowheads="1"/>
          </p:cNvSpPr>
          <p:nvPr/>
        </p:nvSpPr>
        <p:spPr bwMode="auto">
          <a:xfrm>
            <a:off x="457200" y="260648"/>
            <a:ext cx="7067128"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3900" b="1">
                <a:solidFill>
                  <a:schemeClr val="tx2"/>
                </a:solidFill>
                <a:latin typeface="+mj-lt"/>
                <a:ea typeface="+mj-ea"/>
                <a:cs typeface="+mj-cs"/>
              </a:defRPr>
            </a:lvl1pPr>
            <a:lvl2pPr algn="l" rtl="0" eaLnBrk="0" fontAlgn="base" hangingPunct="0">
              <a:spcBef>
                <a:spcPct val="0"/>
              </a:spcBef>
              <a:spcAft>
                <a:spcPct val="0"/>
              </a:spcAft>
              <a:defRPr kumimoji="1" sz="3900" b="1">
                <a:solidFill>
                  <a:schemeClr val="tx2"/>
                </a:solidFill>
                <a:latin typeface="Arial" pitchFamily="34" charset="0"/>
                <a:ea typeface="ＭＳ Ｐゴシック" pitchFamily="50" charset="-128"/>
              </a:defRPr>
            </a:lvl2pPr>
            <a:lvl3pPr algn="l" rtl="0" eaLnBrk="0" fontAlgn="base" hangingPunct="0">
              <a:spcBef>
                <a:spcPct val="0"/>
              </a:spcBef>
              <a:spcAft>
                <a:spcPct val="0"/>
              </a:spcAft>
              <a:defRPr kumimoji="1" sz="3900" b="1">
                <a:solidFill>
                  <a:schemeClr val="tx2"/>
                </a:solidFill>
                <a:latin typeface="Arial" pitchFamily="34" charset="0"/>
                <a:ea typeface="ＭＳ Ｐゴシック" pitchFamily="50" charset="-128"/>
              </a:defRPr>
            </a:lvl3pPr>
            <a:lvl4pPr algn="l" rtl="0" eaLnBrk="0" fontAlgn="base" hangingPunct="0">
              <a:spcBef>
                <a:spcPct val="0"/>
              </a:spcBef>
              <a:spcAft>
                <a:spcPct val="0"/>
              </a:spcAft>
              <a:defRPr kumimoji="1" sz="3900" b="1">
                <a:solidFill>
                  <a:schemeClr val="tx2"/>
                </a:solidFill>
                <a:latin typeface="Arial" pitchFamily="34" charset="0"/>
                <a:ea typeface="ＭＳ Ｐゴシック" pitchFamily="50" charset="-128"/>
              </a:defRPr>
            </a:lvl4pPr>
            <a:lvl5pPr algn="l" rtl="0" eaLnBrk="0" fontAlgn="base" hangingPunct="0">
              <a:spcBef>
                <a:spcPct val="0"/>
              </a:spcBef>
              <a:spcAft>
                <a:spcPct val="0"/>
              </a:spcAft>
              <a:defRPr kumimoji="1" sz="3900" b="1">
                <a:solidFill>
                  <a:schemeClr val="tx2"/>
                </a:solidFill>
                <a:latin typeface="Arial" pitchFamily="34" charset="0"/>
                <a:ea typeface="ＭＳ Ｐゴシック" pitchFamily="50" charset="-128"/>
              </a:defRPr>
            </a:lvl5pPr>
            <a:lvl6pPr marL="457200" algn="l" rtl="0" fontAlgn="base">
              <a:spcBef>
                <a:spcPct val="0"/>
              </a:spcBef>
              <a:spcAft>
                <a:spcPct val="0"/>
              </a:spcAft>
              <a:defRPr kumimoji="1" sz="3900" b="1">
                <a:solidFill>
                  <a:schemeClr val="tx2"/>
                </a:solidFill>
                <a:latin typeface="Arial" pitchFamily="34" charset="0"/>
                <a:ea typeface="ＭＳ Ｐゴシック" pitchFamily="50" charset="-128"/>
              </a:defRPr>
            </a:lvl6pPr>
            <a:lvl7pPr marL="914400" algn="l" rtl="0" fontAlgn="base">
              <a:spcBef>
                <a:spcPct val="0"/>
              </a:spcBef>
              <a:spcAft>
                <a:spcPct val="0"/>
              </a:spcAft>
              <a:defRPr kumimoji="1" sz="3900" b="1">
                <a:solidFill>
                  <a:schemeClr val="tx2"/>
                </a:solidFill>
                <a:latin typeface="Arial" pitchFamily="34" charset="0"/>
                <a:ea typeface="ＭＳ Ｐゴシック" pitchFamily="50" charset="-128"/>
              </a:defRPr>
            </a:lvl7pPr>
            <a:lvl8pPr marL="1371600" algn="l" rtl="0" fontAlgn="base">
              <a:spcBef>
                <a:spcPct val="0"/>
              </a:spcBef>
              <a:spcAft>
                <a:spcPct val="0"/>
              </a:spcAft>
              <a:defRPr kumimoji="1" sz="3900" b="1">
                <a:solidFill>
                  <a:schemeClr val="tx2"/>
                </a:solidFill>
                <a:latin typeface="Arial" pitchFamily="34" charset="0"/>
                <a:ea typeface="ＭＳ Ｐゴシック" pitchFamily="50" charset="-128"/>
              </a:defRPr>
            </a:lvl8pPr>
            <a:lvl9pPr marL="1828800" algn="l" rtl="0" fontAlgn="base">
              <a:spcBef>
                <a:spcPct val="0"/>
              </a:spcBef>
              <a:spcAft>
                <a:spcPct val="0"/>
              </a:spcAft>
              <a:defRPr kumimoji="1" sz="3900" b="1">
                <a:solidFill>
                  <a:schemeClr val="tx2"/>
                </a:solidFill>
                <a:latin typeface="Arial" pitchFamily="34" charset="0"/>
                <a:ea typeface="ＭＳ Ｐゴシック" pitchFamily="50" charset="-128"/>
              </a:defRPr>
            </a:lvl9pPr>
          </a:lstStyle>
          <a:p>
            <a:pPr eaLnBrk="1" hangingPunct="1"/>
            <a:r>
              <a:rPr lang="ja-JP" altLang="en-US" kern="0" dirty="0"/>
              <a:t>検索は“キーワード”が大事</a:t>
            </a:r>
          </a:p>
        </p:txBody>
      </p:sp>
      <p:sp>
        <p:nvSpPr>
          <p:cNvPr id="31" name="Rectangle 3"/>
          <p:cNvSpPr txBox="1">
            <a:spLocks noChangeArrowheads="1"/>
          </p:cNvSpPr>
          <p:nvPr/>
        </p:nvSpPr>
        <p:spPr bwMode="auto">
          <a:xfrm>
            <a:off x="251520" y="6165304"/>
            <a:ext cx="821925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lr>
                <a:schemeClr val="tx2"/>
              </a:buClr>
              <a:buSzPct val="70000"/>
              <a:buFont typeface="Wingdings" pitchFamily="2" charset="2"/>
              <a:buChar char="l"/>
              <a:defRPr kumimoji="1"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kumimoji="1" sz="2600">
                <a:solidFill>
                  <a:schemeClr val="tx1"/>
                </a:solidFill>
                <a:latin typeface="+mn-lt"/>
                <a:ea typeface="+mn-ea"/>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kumimoji="1" sz="2300">
                <a:solidFill>
                  <a:schemeClr val="tx1"/>
                </a:solidFill>
                <a:latin typeface="+mn-lt"/>
                <a:ea typeface="+mn-ea"/>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kumimoji="1" sz="2000">
                <a:solidFill>
                  <a:schemeClr val="tx1"/>
                </a:solidFill>
                <a:latin typeface="+mn-lt"/>
                <a:ea typeface="+mn-ea"/>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5pPr>
            <a:lvl6pPr marL="20558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6pPr>
            <a:lvl7pPr marL="25130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7pPr>
            <a:lvl8pPr marL="29702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8pPr>
            <a:lvl9pPr marL="34274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9pPr>
          </a:lstStyle>
          <a:p>
            <a:pPr eaLnBrk="1" hangingPunct="1">
              <a:buFont typeface="Wingdings" pitchFamily="2" charset="2"/>
              <a:buNone/>
            </a:pPr>
            <a:r>
              <a:rPr lang="ja-JP" altLang="en-US" sz="2400" b="1" kern="0" dirty="0">
                <a:effectLst>
                  <a:outerShdw blurRad="38100" dist="38100" dir="2700000" algn="tl">
                    <a:srgbClr val="000000">
                      <a:alpha val="43137"/>
                    </a:srgbClr>
                  </a:outerShdw>
                </a:effectLst>
              </a:rPr>
              <a:t>データベースのヘルプを参照すると、検索の規則が分かります</a:t>
            </a:r>
            <a:endParaRPr lang="en-US" altLang="ja-JP" sz="2400" b="1" kern="0" dirty="0">
              <a:effectLst>
                <a:outerShdw blurRad="38100" dist="38100" dir="2700000" algn="tl">
                  <a:srgbClr val="000000">
                    <a:alpha val="43137"/>
                  </a:srgbClr>
                </a:outerShdw>
              </a:effectLst>
            </a:endParaRPr>
          </a:p>
        </p:txBody>
      </p:sp>
      <p:sp>
        <p:nvSpPr>
          <p:cNvPr id="8" name="Rectangle 3"/>
          <p:cNvSpPr txBox="1">
            <a:spLocks noChangeArrowheads="1"/>
          </p:cNvSpPr>
          <p:nvPr/>
        </p:nvSpPr>
        <p:spPr bwMode="auto">
          <a:xfrm>
            <a:off x="1627352" y="3852153"/>
            <a:ext cx="1748050" cy="361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20000"/>
              </a:spcBef>
              <a:buClr>
                <a:schemeClr val="bg2"/>
              </a:buClr>
              <a:buSzPct val="75000"/>
              <a:buFont typeface="Wingdings" pitchFamily="2" charset="2"/>
              <a:buNone/>
            </a:pPr>
            <a:r>
              <a:rPr lang="ja-JP" altLang="en-US" sz="2000" dirty="0"/>
              <a:t>＜</a:t>
            </a:r>
            <a:r>
              <a:rPr lang="en-US" altLang="ja-JP" sz="2000" dirty="0"/>
              <a:t>AND</a:t>
            </a:r>
            <a:r>
              <a:rPr lang="ja-JP" altLang="en-US" sz="2000" dirty="0"/>
              <a:t>検索＞</a:t>
            </a:r>
          </a:p>
        </p:txBody>
      </p:sp>
      <p:pic>
        <p:nvPicPr>
          <p:cNvPr id="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3948" y="4731014"/>
            <a:ext cx="2414859" cy="1506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3"/>
          <p:cNvSpPr txBox="1">
            <a:spLocks noChangeArrowheads="1"/>
          </p:cNvSpPr>
          <p:nvPr/>
        </p:nvSpPr>
        <p:spPr bwMode="auto">
          <a:xfrm>
            <a:off x="5299407" y="3806199"/>
            <a:ext cx="2087562"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20000"/>
              </a:spcBef>
              <a:buClr>
                <a:schemeClr val="bg2"/>
              </a:buClr>
              <a:buSzPct val="75000"/>
              <a:buFont typeface="Wingdings" pitchFamily="2" charset="2"/>
              <a:buNone/>
            </a:pPr>
            <a:r>
              <a:rPr lang="ja-JP" altLang="en-US" sz="2000" dirty="0"/>
              <a:t>＜</a:t>
            </a:r>
            <a:r>
              <a:rPr lang="en-US" altLang="ja-JP" sz="2000" dirty="0"/>
              <a:t>NOT</a:t>
            </a:r>
            <a:r>
              <a:rPr lang="ja-JP" altLang="en-US" sz="2000" dirty="0"/>
              <a:t>検索＞</a:t>
            </a:r>
          </a:p>
        </p:txBody>
      </p:sp>
      <p:grpSp>
        <p:nvGrpSpPr>
          <p:cNvPr id="5" name="グループ化 4"/>
          <p:cNvGrpSpPr/>
          <p:nvPr/>
        </p:nvGrpSpPr>
        <p:grpSpPr>
          <a:xfrm>
            <a:off x="5273174" y="4865734"/>
            <a:ext cx="2140028" cy="1083546"/>
            <a:chOff x="5741475" y="5425205"/>
            <a:chExt cx="2140028" cy="1083546"/>
          </a:xfrm>
        </p:grpSpPr>
        <p:sp>
          <p:nvSpPr>
            <p:cNvPr id="29" name="円/楕円 8"/>
            <p:cNvSpPr>
              <a:spLocks noChangeArrowheads="1"/>
            </p:cNvSpPr>
            <p:nvPr/>
          </p:nvSpPr>
          <p:spPr bwMode="auto">
            <a:xfrm>
              <a:off x="5741475" y="5425205"/>
              <a:ext cx="1225550" cy="1081088"/>
            </a:xfrm>
            <a:prstGeom prst="ellipse">
              <a:avLst/>
            </a:prstGeom>
            <a:solidFill>
              <a:srgbClr val="3366CC"/>
            </a:solidFill>
            <a:ln w="9525" algn="ctr">
              <a:solidFill>
                <a:srgbClr val="000000"/>
              </a:solidFill>
              <a:round/>
              <a:headEnd/>
              <a:tailEnd/>
            </a:ln>
          </p:spPr>
          <p:txBody>
            <a:bodyPr wrap="none" anchor="ctr"/>
            <a:lstStyle/>
            <a:p>
              <a:endParaRPr lang="ja-JP" altLang="en-US"/>
            </a:p>
          </p:txBody>
        </p:sp>
        <p:sp>
          <p:nvSpPr>
            <p:cNvPr id="28" name="円/楕円 7"/>
            <p:cNvSpPr>
              <a:spLocks noChangeArrowheads="1"/>
            </p:cNvSpPr>
            <p:nvPr/>
          </p:nvSpPr>
          <p:spPr bwMode="auto">
            <a:xfrm>
              <a:off x="6657540" y="5427663"/>
              <a:ext cx="1223963" cy="1081088"/>
            </a:xfrm>
            <a:prstGeom prst="ellipse">
              <a:avLst/>
            </a:prstGeom>
            <a:solidFill>
              <a:schemeClr val="bg1"/>
            </a:solidFill>
            <a:ln w="9525" algn="ctr">
              <a:solidFill>
                <a:schemeClr val="tx1"/>
              </a:solidFill>
              <a:round/>
              <a:headEnd/>
              <a:tailEnd/>
            </a:ln>
          </p:spPr>
          <p:txBody>
            <a:bodyPr wrap="none" anchor="ctr"/>
            <a:lstStyle/>
            <a:p>
              <a:endParaRPr lang="ja-JP" altLang="en-US"/>
            </a:p>
          </p:txBody>
        </p:sp>
        <p:sp>
          <p:nvSpPr>
            <p:cNvPr id="26" name="円/楕円 7"/>
            <p:cNvSpPr>
              <a:spLocks noChangeArrowheads="1"/>
            </p:cNvSpPr>
            <p:nvPr/>
          </p:nvSpPr>
          <p:spPr bwMode="auto">
            <a:xfrm>
              <a:off x="5741475" y="5425205"/>
              <a:ext cx="1223963" cy="1081088"/>
            </a:xfrm>
            <a:prstGeom prst="ellipse">
              <a:avLst/>
            </a:prstGeom>
            <a:noFill/>
            <a:ln w="9525" algn="ctr">
              <a:solidFill>
                <a:schemeClr val="tx1"/>
              </a:solidFill>
              <a:round/>
              <a:headEnd/>
              <a:tailEnd/>
            </a:ln>
          </p:spPr>
          <p:txBody>
            <a:bodyPr wrap="none" anchor="ctr"/>
            <a:lstStyle/>
            <a:p>
              <a:endParaRPr lang="ja-JP" altLang="en-US"/>
            </a:p>
          </p:txBody>
        </p:sp>
      </p:grpSp>
      <p:sp>
        <p:nvSpPr>
          <p:cNvPr id="33" name="Rectangle 3"/>
          <p:cNvSpPr txBox="1">
            <a:spLocks noChangeArrowheads="1"/>
          </p:cNvSpPr>
          <p:nvPr/>
        </p:nvSpPr>
        <p:spPr bwMode="auto">
          <a:xfrm>
            <a:off x="1331641" y="4381176"/>
            <a:ext cx="233947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20000"/>
              </a:spcBef>
              <a:buClr>
                <a:schemeClr val="bg2"/>
              </a:buClr>
              <a:buSzPct val="75000"/>
              <a:buFont typeface="Wingdings" pitchFamily="2" charset="2"/>
              <a:buNone/>
            </a:pPr>
            <a:r>
              <a:rPr lang="en-US" altLang="ja-JP" sz="2000" dirty="0"/>
              <a:t>Japan AND Asia</a:t>
            </a:r>
          </a:p>
        </p:txBody>
      </p:sp>
      <p:sp>
        <p:nvSpPr>
          <p:cNvPr id="34" name="Rectangle 3"/>
          <p:cNvSpPr txBox="1">
            <a:spLocks noChangeArrowheads="1"/>
          </p:cNvSpPr>
          <p:nvPr/>
        </p:nvSpPr>
        <p:spPr bwMode="auto">
          <a:xfrm>
            <a:off x="5173452" y="4301006"/>
            <a:ext cx="233947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20000"/>
              </a:spcBef>
              <a:buClr>
                <a:schemeClr val="bg2"/>
              </a:buClr>
              <a:buSzPct val="75000"/>
              <a:buFont typeface="Wingdings" pitchFamily="2" charset="2"/>
              <a:buNone/>
            </a:pPr>
            <a:r>
              <a:rPr lang="en-US" altLang="ja-JP" sz="2000" dirty="0"/>
              <a:t>Japan NOT Asia</a:t>
            </a:r>
          </a:p>
        </p:txBody>
      </p:sp>
    </p:spTree>
    <p:extLst>
      <p:ext uri="{BB962C8B-B14F-4D97-AF65-F5344CB8AC3E}">
        <p14:creationId xmlns:p14="http://schemas.microsoft.com/office/powerpoint/2010/main" val="39939435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pPr>
              <a:defRPr/>
            </a:pPr>
            <a:fld id="{7E4C2F0D-65AB-46FF-9AEF-B0D8A4C6738D}" type="slidenum">
              <a:rPr lang="en-US" altLang="ja-JP" smtClean="0"/>
              <a:pPr>
                <a:defRPr/>
              </a:pPr>
              <a:t>18</a:t>
            </a:fld>
            <a:endParaRPr lang="en-US" altLang="ja-JP" dirty="0"/>
          </a:p>
        </p:txBody>
      </p:sp>
      <p:sp>
        <p:nvSpPr>
          <p:cNvPr id="9219" name="Rectangle 3"/>
          <p:cNvSpPr>
            <a:spLocks noGrp="1" noChangeArrowheads="1"/>
          </p:cNvSpPr>
          <p:nvPr>
            <p:ph type="body" idx="4294967295"/>
          </p:nvPr>
        </p:nvSpPr>
        <p:spPr>
          <a:xfrm>
            <a:off x="563290" y="1196752"/>
            <a:ext cx="7859713" cy="2663825"/>
          </a:xfrm>
        </p:spPr>
        <p:txBody>
          <a:bodyPr/>
          <a:lstStyle/>
          <a:p>
            <a:pPr eaLnBrk="1" hangingPunct="1">
              <a:buFont typeface="Wingdings" pitchFamily="2" charset="2"/>
              <a:buNone/>
            </a:pPr>
            <a:r>
              <a:rPr lang="ja-JP" altLang="en-US" sz="2400" b="1" dirty="0">
                <a:effectLst>
                  <a:outerShdw blurRad="38100" dist="38100" dir="2700000" algn="tl">
                    <a:srgbClr val="000000">
                      <a:alpha val="43137"/>
                    </a:srgbClr>
                  </a:outerShdw>
                </a:effectLst>
              </a:rPr>
              <a:t>全然ヒットしない・・・</a:t>
            </a:r>
            <a:endParaRPr lang="en-US" altLang="ja-JP" sz="2400" b="1" dirty="0">
              <a:effectLst>
                <a:outerShdw blurRad="38100" dist="38100" dir="2700000" algn="tl">
                  <a:srgbClr val="000000">
                    <a:alpha val="43137"/>
                  </a:srgbClr>
                </a:outerShdw>
              </a:effectLst>
            </a:endParaRPr>
          </a:p>
          <a:p>
            <a:pPr eaLnBrk="1" hangingPunct="1">
              <a:buNone/>
            </a:pPr>
            <a:r>
              <a:rPr lang="ja-JP" altLang="en-US" sz="2400" dirty="0"/>
              <a:t>　</a:t>
            </a:r>
            <a:r>
              <a:rPr lang="ja-JP" altLang="en-US" sz="2200" dirty="0"/>
              <a:t>同義語や上位語を使って「</a:t>
            </a:r>
            <a:r>
              <a:rPr lang="en-US" altLang="ja-JP" sz="2200" dirty="0"/>
              <a:t>OR</a:t>
            </a:r>
            <a:r>
              <a:rPr lang="ja-JP" altLang="en-US" sz="2200" dirty="0"/>
              <a:t>検索」をする</a:t>
            </a:r>
            <a:endParaRPr lang="en-US" altLang="ja-JP" sz="2200" dirty="0"/>
          </a:p>
          <a:p>
            <a:pPr eaLnBrk="1" hangingPunct="1">
              <a:buNone/>
            </a:pPr>
            <a:endParaRPr lang="en-US" altLang="ja-JP" sz="2200" dirty="0"/>
          </a:p>
          <a:p>
            <a:pPr eaLnBrk="1" hangingPunct="1">
              <a:buNone/>
            </a:pPr>
            <a:r>
              <a:rPr lang="ja-JP" altLang="en-US" sz="2200" dirty="0"/>
              <a:t>　同義語：意味が同じで、言い換えたものや表記を変えたもの。</a:t>
            </a:r>
            <a:endParaRPr lang="en-US" altLang="ja-JP" sz="2200" dirty="0"/>
          </a:p>
          <a:p>
            <a:pPr eaLnBrk="1" hangingPunct="1">
              <a:buNone/>
            </a:pPr>
            <a:r>
              <a:rPr lang="ja-JP" altLang="en-US" sz="2200" dirty="0"/>
              <a:t>　上位語：元の言葉より、幅広く上の概念で表した言葉。</a:t>
            </a:r>
          </a:p>
        </p:txBody>
      </p:sp>
      <p:sp>
        <p:nvSpPr>
          <p:cNvPr id="25" name="Text Box 13"/>
          <p:cNvSpPr txBox="1">
            <a:spLocks noChangeArrowheads="1"/>
          </p:cNvSpPr>
          <p:nvPr/>
        </p:nvSpPr>
        <p:spPr bwMode="auto">
          <a:xfrm>
            <a:off x="4932040" y="4061390"/>
            <a:ext cx="2666114" cy="1815882"/>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ja-JP" altLang="en-US" sz="2000" dirty="0"/>
              <a:t>＜同義語＞</a:t>
            </a:r>
          </a:p>
          <a:p>
            <a:pPr eaLnBrk="1" hangingPunct="1"/>
            <a:r>
              <a:rPr lang="ja-JP" altLang="ja-JP" sz="2000" dirty="0"/>
              <a:t>Carbon dioxide</a:t>
            </a:r>
            <a:r>
              <a:rPr lang="ja-JP" altLang="en-US" sz="2000" dirty="0"/>
              <a:t>＝</a:t>
            </a:r>
            <a:r>
              <a:rPr lang="en-US" altLang="ja-JP" sz="2000" dirty="0"/>
              <a:t>CO</a:t>
            </a:r>
            <a:r>
              <a:rPr lang="en-US" altLang="ja-JP" sz="1600" dirty="0"/>
              <a:t>2</a:t>
            </a:r>
          </a:p>
          <a:p>
            <a:pPr eaLnBrk="1" hangingPunct="1"/>
            <a:endParaRPr lang="en-US" altLang="ja-JP" sz="1600" dirty="0"/>
          </a:p>
          <a:p>
            <a:pPr eaLnBrk="1" hangingPunct="1"/>
            <a:endParaRPr lang="en-US" altLang="ja-JP" sz="1600" dirty="0"/>
          </a:p>
          <a:p>
            <a:pPr eaLnBrk="1" hangingPunct="1"/>
            <a:r>
              <a:rPr lang="ja-JP" altLang="en-US" sz="2000" dirty="0"/>
              <a:t>＜上位語＞</a:t>
            </a:r>
          </a:p>
          <a:p>
            <a:pPr eaLnBrk="1" hangingPunct="1"/>
            <a:r>
              <a:rPr lang="en-US" altLang="ja-JP" sz="2000" dirty="0"/>
              <a:t>O</a:t>
            </a:r>
            <a:r>
              <a:rPr lang="en-US" altLang="ja-JP" dirty="0"/>
              <a:t>xygen </a:t>
            </a:r>
            <a:r>
              <a:rPr lang="ja-JP" altLang="en-US" sz="2000" dirty="0"/>
              <a:t>＜ </a:t>
            </a:r>
            <a:r>
              <a:rPr lang="en-US" altLang="ja-JP" dirty="0"/>
              <a:t>Element</a:t>
            </a:r>
            <a:endParaRPr lang="ja-JP" altLang="en-US" dirty="0"/>
          </a:p>
        </p:txBody>
      </p:sp>
      <p:sp>
        <p:nvSpPr>
          <p:cNvPr id="21" name="Rectangle 2"/>
          <p:cNvSpPr txBox="1">
            <a:spLocks noChangeArrowheads="1"/>
          </p:cNvSpPr>
          <p:nvPr/>
        </p:nvSpPr>
        <p:spPr bwMode="auto">
          <a:xfrm>
            <a:off x="457200" y="260648"/>
            <a:ext cx="7067128"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3900" b="1">
                <a:solidFill>
                  <a:schemeClr val="tx2"/>
                </a:solidFill>
                <a:latin typeface="+mj-lt"/>
                <a:ea typeface="+mj-ea"/>
                <a:cs typeface="+mj-cs"/>
              </a:defRPr>
            </a:lvl1pPr>
            <a:lvl2pPr algn="l" rtl="0" eaLnBrk="0" fontAlgn="base" hangingPunct="0">
              <a:spcBef>
                <a:spcPct val="0"/>
              </a:spcBef>
              <a:spcAft>
                <a:spcPct val="0"/>
              </a:spcAft>
              <a:defRPr kumimoji="1" sz="3900" b="1">
                <a:solidFill>
                  <a:schemeClr val="tx2"/>
                </a:solidFill>
                <a:latin typeface="Arial" pitchFamily="34" charset="0"/>
                <a:ea typeface="ＭＳ Ｐゴシック" pitchFamily="50" charset="-128"/>
              </a:defRPr>
            </a:lvl2pPr>
            <a:lvl3pPr algn="l" rtl="0" eaLnBrk="0" fontAlgn="base" hangingPunct="0">
              <a:spcBef>
                <a:spcPct val="0"/>
              </a:spcBef>
              <a:spcAft>
                <a:spcPct val="0"/>
              </a:spcAft>
              <a:defRPr kumimoji="1" sz="3900" b="1">
                <a:solidFill>
                  <a:schemeClr val="tx2"/>
                </a:solidFill>
                <a:latin typeface="Arial" pitchFamily="34" charset="0"/>
                <a:ea typeface="ＭＳ Ｐゴシック" pitchFamily="50" charset="-128"/>
              </a:defRPr>
            </a:lvl3pPr>
            <a:lvl4pPr algn="l" rtl="0" eaLnBrk="0" fontAlgn="base" hangingPunct="0">
              <a:spcBef>
                <a:spcPct val="0"/>
              </a:spcBef>
              <a:spcAft>
                <a:spcPct val="0"/>
              </a:spcAft>
              <a:defRPr kumimoji="1" sz="3900" b="1">
                <a:solidFill>
                  <a:schemeClr val="tx2"/>
                </a:solidFill>
                <a:latin typeface="Arial" pitchFamily="34" charset="0"/>
                <a:ea typeface="ＭＳ Ｐゴシック" pitchFamily="50" charset="-128"/>
              </a:defRPr>
            </a:lvl4pPr>
            <a:lvl5pPr algn="l" rtl="0" eaLnBrk="0" fontAlgn="base" hangingPunct="0">
              <a:spcBef>
                <a:spcPct val="0"/>
              </a:spcBef>
              <a:spcAft>
                <a:spcPct val="0"/>
              </a:spcAft>
              <a:defRPr kumimoji="1" sz="3900" b="1">
                <a:solidFill>
                  <a:schemeClr val="tx2"/>
                </a:solidFill>
                <a:latin typeface="Arial" pitchFamily="34" charset="0"/>
                <a:ea typeface="ＭＳ Ｐゴシック" pitchFamily="50" charset="-128"/>
              </a:defRPr>
            </a:lvl5pPr>
            <a:lvl6pPr marL="457200" algn="l" rtl="0" fontAlgn="base">
              <a:spcBef>
                <a:spcPct val="0"/>
              </a:spcBef>
              <a:spcAft>
                <a:spcPct val="0"/>
              </a:spcAft>
              <a:defRPr kumimoji="1" sz="3900" b="1">
                <a:solidFill>
                  <a:schemeClr val="tx2"/>
                </a:solidFill>
                <a:latin typeface="Arial" pitchFamily="34" charset="0"/>
                <a:ea typeface="ＭＳ Ｐゴシック" pitchFamily="50" charset="-128"/>
              </a:defRPr>
            </a:lvl6pPr>
            <a:lvl7pPr marL="914400" algn="l" rtl="0" fontAlgn="base">
              <a:spcBef>
                <a:spcPct val="0"/>
              </a:spcBef>
              <a:spcAft>
                <a:spcPct val="0"/>
              </a:spcAft>
              <a:defRPr kumimoji="1" sz="3900" b="1">
                <a:solidFill>
                  <a:schemeClr val="tx2"/>
                </a:solidFill>
                <a:latin typeface="Arial" pitchFamily="34" charset="0"/>
                <a:ea typeface="ＭＳ Ｐゴシック" pitchFamily="50" charset="-128"/>
              </a:defRPr>
            </a:lvl7pPr>
            <a:lvl8pPr marL="1371600" algn="l" rtl="0" fontAlgn="base">
              <a:spcBef>
                <a:spcPct val="0"/>
              </a:spcBef>
              <a:spcAft>
                <a:spcPct val="0"/>
              </a:spcAft>
              <a:defRPr kumimoji="1" sz="3900" b="1">
                <a:solidFill>
                  <a:schemeClr val="tx2"/>
                </a:solidFill>
                <a:latin typeface="Arial" pitchFamily="34" charset="0"/>
                <a:ea typeface="ＭＳ Ｐゴシック" pitchFamily="50" charset="-128"/>
              </a:defRPr>
            </a:lvl8pPr>
            <a:lvl9pPr marL="1828800" algn="l" rtl="0" fontAlgn="base">
              <a:spcBef>
                <a:spcPct val="0"/>
              </a:spcBef>
              <a:spcAft>
                <a:spcPct val="0"/>
              </a:spcAft>
              <a:defRPr kumimoji="1" sz="3900" b="1">
                <a:solidFill>
                  <a:schemeClr val="tx2"/>
                </a:solidFill>
                <a:latin typeface="Arial" pitchFamily="34" charset="0"/>
                <a:ea typeface="ＭＳ Ｐゴシック" pitchFamily="50" charset="-128"/>
              </a:defRPr>
            </a:lvl9pPr>
          </a:lstStyle>
          <a:p>
            <a:pPr eaLnBrk="1" hangingPunct="1"/>
            <a:r>
              <a:rPr lang="ja-JP" altLang="en-US" kern="0" dirty="0"/>
              <a:t>検索は“キーワード”が大事</a:t>
            </a:r>
          </a:p>
        </p:txBody>
      </p:sp>
      <p:sp>
        <p:nvSpPr>
          <p:cNvPr id="31" name="Rectangle 3"/>
          <p:cNvSpPr txBox="1">
            <a:spLocks noChangeArrowheads="1"/>
          </p:cNvSpPr>
          <p:nvPr/>
        </p:nvSpPr>
        <p:spPr bwMode="auto">
          <a:xfrm>
            <a:off x="251520" y="6165304"/>
            <a:ext cx="821925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lr>
                <a:schemeClr val="tx2"/>
              </a:buClr>
              <a:buSzPct val="70000"/>
              <a:buFont typeface="Wingdings" pitchFamily="2" charset="2"/>
              <a:buChar char="l"/>
              <a:defRPr kumimoji="1"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kumimoji="1" sz="2600">
                <a:solidFill>
                  <a:schemeClr val="tx1"/>
                </a:solidFill>
                <a:latin typeface="+mn-lt"/>
                <a:ea typeface="+mn-ea"/>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kumimoji="1" sz="2300">
                <a:solidFill>
                  <a:schemeClr val="tx1"/>
                </a:solidFill>
                <a:latin typeface="+mn-lt"/>
                <a:ea typeface="+mn-ea"/>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kumimoji="1" sz="2000">
                <a:solidFill>
                  <a:schemeClr val="tx1"/>
                </a:solidFill>
                <a:latin typeface="+mn-lt"/>
                <a:ea typeface="+mn-ea"/>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5pPr>
            <a:lvl6pPr marL="20558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6pPr>
            <a:lvl7pPr marL="25130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7pPr>
            <a:lvl8pPr marL="29702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8pPr>
            <a:lvl9pPr marL="34274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9pPr>
          </a:lstStyle>
          <a:p>
            <a:pPr eaLnBrk="1" hangingPunct="1">
              <a:buFont typeface="Wingdings" pitchFamily="2" charset="2"/>
              <a:buNone/>
            </a:pPr>
            <a:r>
              <a:rPr lang="ja-JP" altLang="en-US" sz="2400" b="1" kern="0" dirty="0">
                <a:effectLst>
                  <a:outerShdw blurRad="38100" dist="38100" dir="2700000" algn="tl">
                    <a:srgbClr val="000000">
                      <a:alpha val="43137"/>
                    </a:srgbClr>
                  </a:outerShdw>
                </a:effectLst>
              </a:rPr>
              <a:t>データベースのヘルプを参照すると、検索の規則が分かります</a:t>
            </a:r>
            <a:endParaRPr lang="en-US" altLang="ja-JP" sz="2400" b="1" kern="0" dirty="0">
              <a:effectLst>
                <a:outerShdw blurRad="38100" dist="38100" dir="2700000" algn="tl">
                  <a:srgbClr val="000000">
                    <a:alpha val="43137"/>
                  </a:srgbClr>
                </a:outerShdw>
              </a:effectLst>
            </a:endParaRPr>
          </a:p>
        </p:txBody>
      </p:sp>
      <p:grpSp>
        <p:nvGrpSpPr>
          <p:cNvPr id="2" name="グループ化 1"/>
          <p:cNvGrpSpPr/>
          <p:nvPr/>
        </p:nvGrpSpPr>
        <p:grpSpPr>
          <a:xfrm>
            <a:off x="1043608" y="3861048"/>
            <a:ext cx="2339473" cy="1959673"/>
            <a:chOff x="1043608" y="3989607"/>
            <a:chExt cx="2339473" cy="1959673"/>
          </a:xfrm>
        </p:grpSpPr>
        <p:grpSp>
          <p:nvGrpSpPr>
            <p:cNvPr id="14" name="グループ化 13"/>
            <p:cNvGrpSpPr/>
            <p:nvPr/>
          </p:nvGrpSpPr>
          <p:grpSpPr>
            <a:xfrm>
              <a:off x="1167975" y="3989607"/>
              <a:ext cx="2090738" cy="1959673"/>
              <a:chOff x="658042" y="4549078"/>
              <a:chExt cx="2090738" cy="1959673"/>
            </a:xfrm>
          </p:grpSpPr>
          <p:sp>
            <p:nvSpPr>
              <p:cNvPr id="20" name="Rectangle 3"/>
              <p:cNvSpPr txBox="1">
                <a:spLocks noChangeArrowheads="1"/>
              </p:cNvSpPr>
              <p:nvPr/>
            </p:nvSpPr>
            <p:spPr bwMode="auto">
              <a:xfrm>
                <a:off x="658837" y="4549078"/>
                <a:ext cx="208915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20000"/>
                  </a:spcBef>
                  <a:buClr>
                    <a:schemeClr val="bg2"/>
                  </a:buClr>
                  <a:buSzPct val="75000"/>
                  <a:buFont typeface="Wingdings" pitchFamily="2" charset="2"/>
                  <a:buNone/>
                </a:pPr>
                <a:r>
                  <a:rPr lang="ja-JP" altLang="en-US" sz="2000" dirty="0"/>
                  <a:t>＜</a:t>
                </a:r>
                <a:r>
                  <a:rPr lang="en-US" altLang="ja-JP" sz="2000" dirty="0"/>
                  <a:t>OR</a:t>
                </a:r>
                <a:r>
                  <a:rPr lang="ja-JP" altLang="en-US" sz="2000" dirty="0"/>
                  <a:t>検索＞</a:t>
                </a:r>
              </a:p>
            </p:txBody>
          </p:sp>
          <p:grpSp>
            <p:nvGrpSpPr>
              <p:cNvPr id="4" name="グループ化 3"/>
              <p:cNvGrpSpPr/>
              <p:nvPr/>
            </p:nvGrpSpPr>
            <p:grpSpPr>
              <a:xfrm>
                <a:off x="658042" y="5425205"/>
                <a:ext cx="2090738" cy="1083546"/>
                <a:chOff x="658042" y="5425205"/>
                <a:chExt cx="2090738" cy="1083546"/>
              </a:xfrm>
            </p:grpSpPr>
            <p:sp>
              <p:nvSpPr>
                <p:cNvPr id="22" name="円/楕円 8"/>
                <p:cNvSpPr>
                  <a:spLocks noChangeArrowheads="1"/>
                </p:cNvSpPr>
                <p:nvPr/>
              </p:nvSpPr>
              <p:spPr bwMode="auto">
                <a:xfrm>
                  <a:off x="1523230" y="5427663"/>
                  <a:ext cx="1225550" cy="1081088"/>
                </a:xfrm>
                <a:prstGeom prst="ellipse">
                  <a:avLst/>
                </a:prstGeom>
                <a:solidFill>
                  <a:srgbClr val="3366CC"/>
                </a:solidFill>
                <a:ln w="9525" algn="ctr">
                  <a:solidFill>
                    <a:srgbClr val="000000"/>
                  </a:solidFill>
                  <a:round/>
                  <a:headEnd/>
                  <a:tailEnd/>
                </a:ln>
              </p:spPr>
              <p:txBody>
                <a:bodyPr wrap="none" anchor="ctr"/>
                <a:lstStyle/>
                <a:p>
                  <a:endParaRPr lang="ja-JP" altLang="en-US"/>
                </a:p>
              </p:txBody>
            </p:sp>
            <p:sp>
              <p:nvSpPr>
                <p:cNvPr id="27" name="円/楕円 8"/>
                <p:cNvSpPr>
                  <a:spLocks noChangeArrowheads="1"/>
                </p:cNvSpPr>
                <p:nvPr/>
              </p:nvSpPr>
              <p:spPr bwMode="auto">
                <a:xfrm>
                  <a:off x="658042" y="5425205"/>
                  <a:ext cx="1225550" cy="1081088"/>
                </a:xfrm>
                <a:prstGeom prst="ellipse">
                  <a:avLst/>
                </a:prstGeom>
                <a:solidFill>
                  <a:srgbClr val="3366CC"/>
                </a:solidFill>
                <a:ln w="9525" algn="ctr">
                  <a:solidFill>
                    <a:srgbClr val="000000"/>
                  </a:solidFill>
                  <a:round/>
                  <a:headEnd/>
                  <a:tailEnd/>
                </a:ln>
              </p:spPr>
              <p:txBody>
                <a:bodyPr wrap="none" anchor="ctr"/>
                <a:lstStyle/>
                <a:p>
                  <a:endParaRPr lang="ja-JP" altLang="en-US"/>
                </a:p>
              </p:txBody>
            </p:sp>
            <p:sp>
              <p:nvSpPr>
                <p:cNvPr id="30" name="円/楕円 7"/>
                <p:cNvSpPr>
                  <a:spLocks noChangeArrowheads="1"/>
                </p:cNvSpPr>
                <p:nvPr/>
              </p:nvSpPr>
              <p:spPr bwMode="auto">
                <a:xfrm>
                  <a:off x="1523230" y="5427663"/>
                  <a:ext cx="1223963" cy="1081088"/>
                </a:xfrm>
                <a:prstGeom prst="ellipse">
                  <a:avLst/>
                </a:prstGeom>
                <a:noFill/>
                <a:ln w="9525" algn="ctr">
                  <a:solidFill>
                    <a:schemeClr val="tx1"/>
                  </a:solidFill>
                  <a:round/>
                  <a:headEnd/>
                  <a:tailEnd/>
                </a:ln>
              </p:spPr>
              <p:txBody>
                <a:bodyPr wrap="none" anchor="ctr"/>
                <a:lstStyle/>
                <a:p>
                  <a:endParaRPr lang="ja-JP" altLang="en-US"/>
                </a:p>
              </p:txBody>
            </p:sp>
          </p:grpSp>
        </p:grpSp>
        <p:sp>
          <p:nvSpPr>
            <p:cNvPr id="23" name="Rectangle 3"/>
            <p:cNvSpPr txBox="1">
              <a:spLocks noChangeArrowheads="1"/>
            </p:cNvSpPr>
            <p:nvPr/>
          </p:nvSpPr>
          <p:spPr bwMode="auto">
            <a:xfrm>
              <a:off x="1043608" y="4442393"/>
              <a:ext cx="233947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20000"/>
                </a:spcBef>
                <a:buClr>
                  <a:schemeClr val="bg2"/>
                </a:buClr>
                <a:buSzPct val="75000"/>
                <a:buFont typeface="Wingdings" pitchFamily="2" charset="2"/>
                <a:buNone/>
              </a:pPr>
              <a:r>
                <a:rPr lang="en-US" altLang="ja-JP" sz="2000" dirty="0"/>
                <a:t>Japan OR Asia</a:t>
              </a: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3"/>
          <a:srcRect t="7919" r="2750" b="4966"/>
          <a:stretch/>
        </p:blipFill>
        <p:spPr>
          <a:xfrm>
            <a:off x="542191" y="964818"/>
            <a:ext cx="7558201" cy="5416510"/>
          </a:xfrm>
          <a:prstGeom prst="rect">
            <a:avLst/>
          </a:prstGeom>
          <a:ln>
            <a:solidFill>
              <a:schemeClr val="tx1"/>
            </a:solidFill>
          </a:ln>
        </p:spPr>
      </p:pic>
      <p:sp>
        <p:nvSpPr>
          <p:cNvPr id="18437" name="Text Box 5"/>
          <p:cNvSpPr txBox="1">
            <a:spLocks noChangeArrowheads="1"/>
          </p:cNvSpPr>
          <p:nvPr/>
        </p:nvSpPr>
        <p:spPr bwMode="auto">
          <a:xfrm>
            <a:off x="3131840" y="2272897"/>
            <a:ext cx="5688632" cy="4401205"/>
          </a:xfrm>
          <a:prstGeom prst="rect">
            <a:avLst/>
          </a:prstGeom>
          <a:solidFill>
            <a:schemeClr val="bg1"/>
          </a:solidFill>
          <a:ln w="63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l" eaLnBrk="1" hangingPunct="1">
              <a:spcBef>
                <a:spcPct val="50000"/>
              </a:spcBef>
            </a:pPr>
            <a:r>
              <a:rPr lang="ja-JP" altLang="en-US" sz="1400" dirty="0"/>
              <a:t>ヘルプには、詳細な検索方法が記載されています。例えば・・・</a:t>
            </a:r>
            <a:endParaRPr lang="en-US" altLang="ja-JP" sz="1400" dirty="0"/>
          </a:p>
          <a:p>
            <a:pPr algn="l" eaLnBrk="1" hangingPunct="1">
              <a:spcBef>
                <a:spcPct val="50000"/>
              </a:spcBef>
            </a:pPr>
            <a:r>
              <a:rPr lang="ja-JP" altLang="en-US" sz="1400" dirty="0"/>
              <a:t>・大文字・小文字は区別しない。</a:t>
            </a:r>
            <a:endParaRPr lang="en-US" altLang="ja-JP" sz="1400" dirty="0"/>
          </a:p>
          <a:p>
            <a:pPr algn="l" eaLnBrk="1" hangingPunct="1">
              <a:spcBef>
                <a:spcPct val="50000"/>
              </a:spcBef>
            </a:pPr>
            <a:r>
              <a:rPr lang="ja-JP" altLang="en-US" sz="1400" dirty="0"/>
              <a:t>・単数形を入力すると複数形や所有格も検索する。（例外あり）</a:t>
            </a:r>
            <a:endParaRPr lang="en-US" altLang="ja-JP" sz="1400" dirty="0"/>
          </a:p>
          <a:p>
            <a:pPr algn="l" eaLnBrk="1" hangingPunct="1">
              <a:spcBef>
                <a:spcPct val="50000"/>
              </a:spcBef>
            </a:pPr>
            <a:r>
              <a:rPr lang="ja-JP" altLang="en-US" sz="1400" dirty="0"/>
              <a:t>・米国のつづり、英国のつづりはどちらか片方で両方を検索（例外あり）</a:t>
            </a:r>
            <a:endParaRPr lang="en-US" altLang="ja-JP" sz="1400" dirty="0"/>
          </a:p>
          <a:p>
            <a:pPr algn="l" eaLnBrk="1" hangingPunct="1">
              <a:spcBef>
                <a:spcPct val="50000"/>
              </a:spcBef>
            </a:pPr>
            <a:r>
              <a:rPr lang="en-US" altLang="ja-JP" sz="1400" dirty="0"/>
              <a:t>【</a:t>
            </a:r>
            <a:r>
              <a:rPr lang="ja-JP" altLang="en-US" sz="1400" dirty="0"/>
              <a:t>論理演算子</a:t>
            </a:r>
            <a:r>
              <a:rPr lang="en-US" altLang="ja-JP" sz="1400" dirty="0"/>
              <a:t>】 </a:t>
            </a:r>
          </a:p>
          <a:p>
            <a:pPr algn="l" eaLnBrk="1" hangingPunct="1">
              <a:spcBef>
                <a:spcPct val="50000"/>
              </a:spcBef>
            </a:pPr>
            <a:r>
              <a:rPr lang="ja-JP" altLang="en-US" sz="1400" dirty="0"/>
              <a:t>・</a:t>
            </a:r>
            <a:r>
              <a:rPr lang="en-US" altLang="ja-JP" sz="1400" dirty="0"/>
              <a:t>AND</a:t>
            </a:r>
            <a:r>
              <a:rPr lang="ja-JP" altLang="en-US" sz="1400" dirty="0"/>
              <a:t>検索、</a:t>
            </a:r>
            <a:r>
              <a:rPr lang="en-US" altLang="ja-JP" sz="1400" dirty="0"/>
              <a:t>OR</a:t>
            </a:r>
            <a:r>
              <a:rPr lang="ja-JP" altLang="en-US" sz="1400" dirty="0"/>
              <a:t>検索・</a:t>
            </a:r>
            <a:r>
              <a:rPr lang="en-US" altLang="ja-JP" sz="1400" dirty="0"/>
              <a:t>NOT</a:t>
            </a:r>
            <a:r>
              <a:rPr lang="ja-JP" altLang="en-US" sz="1400" dirty="0"/>
              <a:t>検索など</a:t>
            </a:r>
            <a:endParaRPr lang="en-US" altLang="ja-JP" sz="1400" dirty="0"/>
          </a:p>
          <a:p>
            <a:pPr algn="l" eaLnBrk="1" hangingPunct="1">
              <a:spcBef>
                <a:spcPct val="50000"/>
              </a:spcBef>
            </a:pPr>
            <a:r>
              <a:rPr lang="en-US" altLang="ja-JP" sz="1400" dirty="0"/>
              <a:t>【</a:t>
            </a:r>
            <a:r>
              <a:rPr lang="ja-JP" altLang="en-US" sz="1400" dirty="0"/>
              <a:t>ワイルドカード</a:t>
            </a:r>
            <a:r>
              <a:rPr lang="en-US" altLang="ja-JP" sz="1400" dirty="0"/>
              <a:t>】</a:t>
            </a:r>
          </a:p>
          <a:p>
            <a:pPr algn="l" eaLnBrk="1" hangingPunct="1">
              <a:spcBef>
                <a:spcPct val="50000"/>
              </a:spcBef>
            </a:pPr>
            <a:r>
              <a:rPr lang="ja-JP" altLang="en-US" sz="1400" dirty="0"/>
              <a:t>・＊（半角アスタリスク）　任意の文字数を置き換える。前方一致、中間一致、後方一致検索ができる。　例：</a:t>
            </a:r>
            <a:r>
              <a:rPr lang="en-US" altLang="ja-JP" sz="1400" dirty="0"/>
              <a:t>Yamada, T*  ,  *lase </a:t>
            </a:r>
            <a:r>
              <a:rPr lang="ja-JP" altLang="en-US" sz="1400" dirty="0"/>
              <a:t>など</a:t>
            </a:r>
            <a:endParaRPr lang="en-US" altLang="ja-JP" sz="1400" dirty="0"/>
          </a:p>
          <a:p>
            <a:pPr algn="l" eaLnBrk="1" hangingPunct="1">
              <a:spcBef>
                <a:spcPct val="50000"/>
              </a:spcBef>
            </a:pPr>
            <a:r>
              <a:rPr lang="ja-JP" altLang="en-US" sz="1400" dirty="0"/>
              <a:t>・？（半角クエスチョンマーク）</a:t>
            </a:r>
            <a:r>
              <a:rPr lang="en-US" altLang="ja-JP" sz="1400" dirty="0"/>
              <a:t>1</a:t>
            </a:r>
            <a:r>
              <a:rPr lang="ja-JP" altLang="en-US" sz="1400" dirty="0"/>
              <a:t>文字を置き換える。</a:t>
            </a:r>
            <a:endParaRPr lang="en-US" altLang="ja-JP" sz="1400" dirty="0"/>
          </a:p>
          <a:p>
            <a:pPr algn="l" eaLnBrk="1" hangingPunct="1">
              <a:spcBef>
                <a:spcPct val="50000"/>
              </a:spcBef>
            </a:pPr>
            <a:r>
              <a:rPr lang="ja-JP" altLang="en-US" sz="1400" dirty="0"/>
              <a:t>　例： </a:t>
            </a:r>
            <a:r>
              <a:rPr lang="en-US" altLang="ja-JP" sz="1400" dirty="0" err="1"/>
              <a:t>Sawt</a:t>
            </a:r>
            <a:r>
              <a:rPr lang="en-US" altLang="ja-JP" sz="1400" dirty="0"/>
              <a:t>??</a:t>
            </a:r>
            <a:r>
              <a:rPr lang="en-US" altLang="ja-JP" sz="1400" dirty="0" err="1"/>
              <a:t>th</a:t>
            </a:r>
            <a:r>
              <a:rPr lang="ja-JP" altLang="en-US" sz="1400" dirty="0"/>
              <a:t>→</a:t>
            </a:r>
            <a:r>
              <a:rPr lang="en-US" altLang="ja-JP" sz="1400" dirty="0" err="1"/>
              <a:t>Sawtooth</a:t>
            </a:r>
            <a:r>
              <a:rPr lang="en-US" altLang="ja-JP" sz="1400" dirty="0"/>
              <a:t>, </a:t>
            </a:r>
            <a:r>
              <a:rPr lang="en-US" altLang="ja-JP" sz="1400" dirty="0" err="1"/>
              <a:t>Sawteeth</a:t>
            </a:r>
            <a:r>
              <a:rPr lang="ja-JP" altLang="en-US" sz="1400" dirty="0"/>
              <a:t>を検索</a:t>
            </a:r>
            <a:endParaRPr lang="en-US" altLang="ja-JP" sz="1400" dirty="0"/>
          </a:p>
          <a:p>
            <a:pPr algn="l" eaLnBrk="1" hangingPunct="1">
              <a:spcBef>
                <a:spcPct val="50000"/>
              </a:spcBef>
            </a:pPr>
            <a:r>
              <a:rPr lang="en-US" altLang="ja-JP" sz="1400" dirty="0"/>
              <a:t>【</a:t>
            </a:r>
            <a:r>
              <a:rPr lang="ja-JP" altLang="en-US" sz="1400" dirty="0"/>
              <a:t>フレーズ検索</a:t>
            </a:r>
            <a:r>
              <a:rPr lang="en-US" altLang="ja-JP" sz="1400" dirty="0"/>
              <a:t>】</a:t>
            </a:r>
          </a:p>
          <a:p>
            <a:pPr algn="l" eaLnBrk="1" hangingPunct="1">
              <a:spcBef>
                <a:spcPct val="50000"/>
              </a:spcBef>
            </a:pPr>
            <a:r>
              <a:rPr lang="en-US" altLang="ja-JP" sz="1400" dirty="0"/>
              <a:t>“  “ </a:t>
            </a:r>
            <a:r>
              <a:rPr lang="ja-JP" altLang="en-US" sz="1400" dirty="0"/>
              <a:t>二重引用符　</a:t>
            </a:r>
            <a:r>
              <a:rPr lang="en-US" altLang="ja-JP" sz="1400" dirty="0"/>
              <a:t>“smart city” </a:t>
            </a:r>
            <a:r>
              <a:rPr lang="ja-JP" altLang="en-US" sz="1400" dirty="0"/>
              <a:t>→</a:t>
            </a:r>
            <a:r>
              <a:rPr lang="en-US" altLang="ja-JP" sz="1400" dirty="0"/>
              <a:t>smart city, smart-</a:t>
            </a:r>
            <a:r>
              <a:rPr lang="en-US" altLang="ja-JP" sz="1400" dirty="0" err="1"/>
              <a:t>city,smart</a:t>
            </a:r>
            <a:r>
              <a:rPr lang="en-US" altLang="ja-JP" sz="1400" dirty="0"/>
              <a:t> cities</a:t>
            </a:r>
            <a:r>
              <a:rPr lang="ja-JP" altLang="en-US" sz="1400" dirty="0"/>
              <a:t>を検索</a:t>
            </a:r>
            <a:endParaRPr lang="en-US" altLang="ja-JP" sz="1400" dirty="0"/>
          </a:p>
          <a:p>
            <a:pPr algn="l" eaLnBrk="1" hangingPunct="1">
              <a:spcBef>
                <a:spcPct val="50000"/>
              </a:spcBef>
            </a:pPr>
            <a:r>
              <a:rPr lang="en-US" altLang="ja-JP" sz="1400" dirty="0"/>
              <a:t>【</a:t>
            </a:r>
            <a:r>
              <a:rPr lang="ja-JP" altLang="en-US" sz="1400" dirty="0"/>
              <a:t>完全一致検索</a:t>
            </a:r>
            <a:r>
              <a:rPr lang="en-US" altLang="ja-JP" sz="1400" dirty="0"/>
              <a:t>】</a:t>
            </a:r>
            <a:r>
              <a:rPr lang="ja-JP" altLang="en-US" sz="1400" dirty="0"/>
              <a:t>　</a:t>
            </a:r>
            <a:r>
              <a:rPr lang="en-US" altLang="ja-JP" sz="1400" dirty="0"/>
              <a:t>{ } </a:t>
            </a:r>
            <a:r>
              <a:rPr lang="ja-JP" altLang="en-US" sz="1400" dirty="0"/>
              <a:t>中かっこ　</a:t>
            </a:r>
            <a:r>
              <a:rPr lang="en-US" altLang="ja-JP" sz="1400" dirty="0"/>
              <a:t>{smart-city} </a:t>
            </a:r>
            <a:r>
              <a:rPr lang="ja-JP" altLang="en-US" sz="1400" dirty="0"/>
              <a:t>→ </a:t>
            </a:r>
            <a:r>
              <a:rPr lang="en-US" altLang="ja-JP" sz="1400" dirty="0"/>
              <a:t>smart-city</a:t>
            </a:r>
            <a:r>
              <a:rPr lang="ja-JP" altLang="en-US" sz="1400" dirty="0"/>
              <a:t>のみ　</a:t>
            </a:r>
            <a:endParaRPr lang="en-US" altLang="ja-JP" sz="1400" dirty="0"/>
          </a:p>
        </p:txBody>
      </p:sp>
      <p:sp>
        <p:nvSpPr>
          <p:cNvPr id="18438" name="AutoShape 6"/>
          <p:cNvSpPr>
            <a:spLocks noChangeArrowheads="1"/>
          </p:cNvSpPr>
          <p:nvPr/>
        </p:nvSpPr>
        <p:spPr bwMode="auto">
          <a:xfrm rot="3796508">
            <a:off x="4329564" y="1481284"/>
            <a:ext cx="785445" cy="502447"/>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alpha val="50195"/>
            </a:srgbClr>
          </a:solidFill>
          <a:ln w="9525"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8440" name="AutoShape 5"/>
          <p:cNvSpPr>
            <a:spLocks noChangeArrowheads="1"/>
          </p:cNvSpPr>
          <p:nvPr/>
        </p:nvSpPr>
        <p:spPr bwMode="auto">
          <a:xfrm>
            <a:off x="4283968" y="1052860"/>
            <a:ext cx="431849" cy="215900"/>
          </a:xfrm>
          <a:prstGeom prst="roundRect">
            <a:avLst>
              <a:gd name="adj" fmla="val 16667"/>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 name="スライド番号プレースホルダー 2"/>
          <p:cNvSpPr>
            <a:spLocks noGrp="1"/>
          </p:cNvSpPr>
          <p:nvPr>
            <p:ph type="sldNum" sz="quarter" idx="12"/>
          </p:nvPr>
        </p:nvSpPr>
        <p:spPr/>
        <p:txBody>
          <a:bodyPr/>
          <a:lstStyle/>
          <a:p>
            <a:pPr>
              <a:defRPr/>
            </a:pPr>
            <a:fld id="{7E4C2F0D-65AB-46FF-9AEF-B0D8A4C6738D}" type="slidenum">
              <a:rPr lang="en-US" altLang="ja-JP" smtClean="0"/>
              <a:pPr>
                <a:defRPr/>
              </a:pPr>
              <a:t>19</a:t>
            </a:fld>
            <a:endParaRPr lang="en-US" altLang="ja-JP" dirty="0"/>
          </a:p>
        </p:txBody>
      </p:sp>
      <p:sp>
        <p:nvSpPr>
          <p:cNvPr id="11" name="Rectangle 2"/>
          <p:cNvSpPr txBox="1">
            <a:spLocks noChangeArrowheads="1"/>
          </p:cNvSpPr>
          <p:nvPr/>
        </p:nvSpPr>
        <p:spPr bwMode="auto">
          <a:xfrm>
            <a:off x="457578" y="44624"/>
            <a:ext cx="7543800"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3900" b="1">
                <a:solidFill>
                  <a:schemeClr val="tx2"/>
                </a:solidFill>
                <a:latin typeface="+mj-lt"/>
                <a:ea typeface="+mj-ea"/>
                <a:cs typeface="+mj-cs"/>
              </a:defRPr>
            </a:lvl1pPr>
            <a:lvl2pPr algn="l" rtl="0" eaLnBrk="0" fontAlgn="base" hangingPunct="0">
              <a:spcBef>
                <a:spcPct val="0"/>
              </a:spcBef>
              <a:spcAft>
                <a:spcPct val="0"/>
              </a:spcAft>
              <a:defRPr kumimoji="1" sz="3900" b="1">
                <a:solidFill>
                  <a:schemeClr val="tx2"/>
                </a:solidFill>
                <a:latin typeface="Arial" pitchFamily="34" charset="0"/>
                <a:ea typeface="ＭＳ Ｐゴシック" pitchFamily="50" charset="-128"/>
              </a:defRPr>
            </a:lvl2pPr>
            <a:lvl3pPr algn="l" rtl="0" eaLnBrk="0" fontAlgn="base" hangingPunct="0">
              <a:spcBef>
                <a:spcPct val="0"/>
              </a:spcBef>
              <a:spcAft>
                <a:spcPct val="0"/>
              </a:spcAft>
              <a:defRPr kumimoji="1" sz="3900" b="1">
                <a:solidFill>
                  <a:schemeClr val="tx2"/>
                </a:solidFill>
                <a:latin typeface="Arial" pitchFamily="34" charset="0"/>
                <a:ea typeface="ＭＳ Ｐゴシック" pitchFamily="50" charset="-128"/>
              </a:defRPr>
            </a:lvl3pPr>
            <a:lvl4pPr algn="l" rtl="0" eaLnBrk="0" fontAlgn="base" hangingPunct="0">
              <a:spcBef>
                <a:spcPct val="0"/>
              </a:spcBef>
              <a:spcAft>
                <a:spcPct val="0"/>
              </a:spcAft>
              <a:defRPr kumimoji="1" sz="3900" b="1">
                <a:solidFill>
                  <a:schemeClr val="tx2"/>
                </a:solidFill>
                <a:latin typeface="Arial" pitchFamily="34" charset="0"/>
                <a:ea typeface="ＭＳ Ｐゴシック" pitchFamily="50" charset="-128"/>
              </a:defRPr>
            </a:lvl4pPr>
            <a:lvl5pPr algn="l" rtl="0" eaLnBrk="0" fontAlgn="base" hangingPunct="0">
              <a:spcBef>
                <a:spcPct val="0"/>
              </a:spcBef>
              <a:spcAft>
                <a:spcPct val="0"/>
              </a:spcAft>
              <a:defRPr kumimoji="1" sz="3900" b="1">
                <a:solidFill>
                  <a:schemeClr val="tx2"/>
                </a:solidFill>
                <a:latin typeface="Arial" pitchFamily="34" charset="0"/>
                <a:ea typeface="ＭＳ Ｐゴシック" pitchFamily="50" charset="-128"/>
              </a:defRPr>
            </a:lvl5pPr>
            <a:lvl6pPr marL="457200" algn="l" rtl="0" fontAlgn="base">
              <a:spcBef>
                <a:spcPct val="0"/>
              </a:spcBef>
              <a:spcAft>
                <a:spcPct val="0"/>
              </a:spcAft>
              <a:defRPr kumimoji="1" sz="3900" b="1">
                <a:solidFill>
                  <a:schemeClr val="tx2"/>
                </a:solidFill>
                <a:latin typeface="Arial" pitchFamily="34" charset="0"/>
                <a:ea typeface="ＭＳ Ｐゴシック" pitchFamily="50" charset="-128"/>
              </a:defRPr>
            </a:lvl6pPr>
            <a:lvl7pPr marL="914400" algn="l" rtl="0" fontAlgn="base">
              <a:spcBef>
                <a:spcPct val="0"/>
              </a:spcBef>
              <a:spcAft>
                <a:spcPct val="0"/>
              </a:spcAft>
              <a:defRPr kumimoji="1" sz="3900" b="1">
                <a:solidFill>
                  <a:schemeClr val="tx2"/>
                </a:solidFill>
                <a:latin typeface="Arial" pitchFamily="34" charset="0"/>
                <a:ea typeface="ＭＳ Ｐゴシック" pitchFamily="50" charset="-128"/>
              </a:defRPr>
            </a:lvl7pPr>
            <a:lvl8pPr marL="1371600" algn="l" rtl="0" fontAlgn="base">
              <a:spcBef>
                <a:spcPct val="0"/>
              </a:spcBef>
              <a:spcAft>
                <a:spcPct val="0"/>
              </a:spcAft>
              <a:defRPr kumimoji="1" sz="3900" b="1">
                <a:solidFill>
                  <a:schemeClr val="tx2"/>
                </a:solidFill>
                <a:latin typeface="Arial" pitchFamily="34" charset="0"/>
                <a:ea typeface="ＭＳ Ｐゴシック" pitchFamily="50" charset="-128"/>
              </a:defRPr>
            </a:lvl8pPr>
            <a:lvl9pPr marL="1828800" algn="l" rtl="0" fontAlgn="base">
              <a:spcBef>
                <a:spcPct val="0"/>
              </a:spcBef>
              <a:spcAft>
                <a:spcPct val="0"/>
              </a:spcAft>
              <a:defRPr kumimoji="1" sz="3900" b="1">
                <a:solidFill>
                  <a:schemeClr val="tx2"/>
                </a:solidFill>
                <a:latin typeface="Arial" pitchFamily="34" charset="0"/>
                <a:ea typeface="ＭＳ Ｐゴシック" pitchFamily="50" charset="-128"/>
              </a:defRPr>
            </a:lvl9pPr>
          </a:lstStyle>
          <a:p>
            <a:pPr eaLnBrk="1" hangingPunct="1"/>
            <a:r>
              <a:rPr lang="en-US" altLang="ja-JP" sz="3600" b="0" kern="0" dirty="0"/>
              <a:t>Scopus</a:t>
            </a:r>
            <a:r>
              <a:rPr lang="ja-JP" altLang="en-US" sz="3600" b="0" kern="0" dirty="0"/>
              <a:t>の検索画面</a:t>
            </a:r>
          </a:p>
        </p:txBody>
      </p:sp>
    </p:spTree>
    <p:extLst>
      <p:ext uri="{BB962C8B-B14F-4D97-AF65-F5344CB8AC3E}">
        <p14:creationId xmlns:p14="http://schemas.microsoft.com/office/powerpoint/2010/main" val="817274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8440"/>
                                        </p:tgtEl>
                                        <p:attrNameLst>
                                          <p:attrName>style.visibility</p:attrName>
                                        </p:attrNameLst>
                                      </p:cBhvr>
                                      <p:to>
                                        <p:strVal val="visible"/>
                                      </p:to>
                                    </p:set>
                                    <p:animEffect transition="in" filter="wipe(up)">
                                      <p:cBhvr>
                                        <p:cTn id="7" dur="500"/>
                                        <p:tgtEl>
                                          <p:spTgt spid="1844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18438"/>
                                        </p:tgtEl>
                                        <p:attrNameLst>
                                          <p:attrName>style.visibility</p:attrName>
                                        </p:attrNameLst>
                                      </p:cBhvr>
                                      <p:to>
                                        <p:strVal val="visible"/>
                                      </p:to>
                                    </p:set>
                                    <p:anim calcmode="lin" valueType="num">
                                      <p:cBhvr additive="base">
                                        <p:cTn id="12" dur="500" fill="hold"/>
                                        <p:tgtEl>
                                          <p:spTgt spid="18438"/>
                                        </p:tgtEl>
                                        <p:attrNameLst>
                                          <p:attrName>ppt_x</p:attrName>
                                        </p:attrNameLst>
                                      </p:cBhvr>
                                      <p:tavLst>
                                        <p:tav tm="0">
                                          <p:val>
                                            <p:strVal val="#ppt_x"/>
                                          </p:val>
                                        </p:tav>
                                        <p:tav tm="100000">
                                          <p:val>
                                            <p:strVal val="#ppt_x"/>
                                          </p:val>
                                        </p:tav>
                                      </p:tavLst>
                                    </p:anim>
                                    <p:anim calcmode="lin" valueType="num">
                                      <p:cBhvr additive="base">
                                        <p:cTn id="13" dur="500" fill="hold"/>
                                        <p:tgtEl>
                                          <p:spTgt spid="18438"/>
                                        </p:tgtEl>
                                        <p:attrNameLst>
                                          <p:attrName>ppt_y</p:attrName>
                                        </p:attrNameLst>
                                      </p:cBhvr>
                                      <p:tavLst>
                                        <p:tav tm="0">
                                          <p:val>
                                            <p:strVal val="0-#ppt_h/2"/>
                                          </p:val>
                                        </p:tav>
                                        <p:tav tm="100000">
                                          <p:val>
                                            <p:strVal val="#ppt_y"/>
                                          </p:val>
                                        </p:tav>
                                      </p:tavLst>
                                    </p:anim>
                                  </p:childTnLst>
                                </p:cTn>
                              </p:par>
                            </p:childTnLst>
                          </p:cTn>
                        </p:par>
                        <p:par>
                          <p:cTn id="14" fill="hold">
                            <p:stCondLst>
                              <p:cond delay="500"/>
                            </p:stCondLst>
                            <p:childTnLst>
                              <p:par>
                                <p:cTn id="15" presetID="2" presetClass="entr" presetSubtype="1" fill="hold" grpId="0" nodeType="afterEffect">
                                  <p:stCondLst>
                                    <p:cond delay="0"/>
                                  </p:stCondLst>
                                  <p:childTnLst>
                                    <p:set>
                                      <p:cBhvr>
                                        <p:cTn id="16" dur="1" fill="hold">
                                          <p:stCondLst>
                                            <p:cond delay="0"/>
                                          </p:stCondLst>
                                        </p:cTn>
                                        <p:tgtEl>
                                          <p:spTgt spid="18437"/>
                                        </p:tgtEl>
                                        <p:attrNameLst>
                                          <p:attrName>style.visibility</p:attrName>
                                        </p:attrNameLst>
                                      </p:cBhvr>
                                      <p:to>
                                        <p:strVal val="visible"/>
                                      </p:to>
                                    </p:set>
                                    <p:anim calcmode="lin" valueType="num">
                                      <p:cBhvr additive="base">
                                        <p:cTn id="17" dur="500" fill="hold"/>
                                        <p:tgtEl>
                                          <p:spTgt spid="18437"/>
                                        </p:tgtEl>
                                        <p:attrNameLst>
                                          <p:attrName>ppt_x</p:attrName>
                                        </p:attrNameLst>
                                      </p:cBhvr>
                                      <p:tavLst>
                                        <p:tav tm="0">
                                          <p:val>
                                            <p:strVal val="#ppt_x"/>
                                          </p:val>
                                        </p:tav>
                                        <p:tav tm="100000">
                                          <p:val>
                                            <p:strVal val="#ppt_x"/>
                                          </p:val>
                                        </p:tav>
                                      </p:tavLst>
                                    </p:anim>
                                    <p:anim calcmode="lin" valueType="num">
                                      <p:cBhvr additive="base">
                                        <p:cTn id="18" dur="500" fill="hold"/>
                                        <p:tgtEl>
                                          <p:spTgt spid="1843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animBg="1"/>
      <p:bldP spid="18438" grpId="0" animBg="1"/>
      <p:bldP spid="1844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本日の流れ</a:t>
            </a:r>
          </a:p>
        </p:txBody>
      </p:sp>
      <p:sp>
        <p:nvSpPr>
          <p:cNvPr id="3" name="コンテンツ プレースホルダー 2"/>
          <p:cNvSpPr>
            <a:spLocks noGrp="1"/>
          </p:cNvSpPr>
          <p:nvPr>
            <p:ph idx="1"/>
          </p:nvPr>
        </p:nvSpPr>
        <p:spPr/>
        <p:txBody>
          <a:bodyPr/>
          <a:lstStyle/>
          <a:p>
            <a:pPr marL="0" indent="0">
              <a:buNone/>
            </a:pPr>
            <a:r>
              <a:rPr kumimoji="1" lang="en-US" altLang="ja-JP" sz="4400" dirty="0"/>
              <a:t>1.</a:t>
            </a:r>
            <a:r>
              <a:rPr lang="ja-JP" altLang="en-US" sz="4400" dirty="0"/>
              <a:t> </a:t>
            </a:r>
            <a:r>
              <a:rPr kumimoji="1" lang="ja-JP" altLang="en-US" sz="4400" dirty="0"/>
              <a:t>論文情報の表記に慣れる</a:t>
            </a:r>
            <a:endParaRPr kumimoji="1" lang="en-US" altLang="ja-JP" sz="4400" dirty="0"/>
          </a:p>
          <a:p>
            <a:endParaRPr lang="en-US" altLang="ja-JP" sz="4400" dirty="0"/>
          </a:p>
          <a:p>
            <a:pPr marL="0" indent="0">
              <a:buNone/>
            </a:pPr>
            <a:r>
              <a:rPr lang="en-US" altLang="ja-JP" sz="4400" dirty="0"/>
              <a:t>2.</a:t>
            </a:r>
            <a:r>
              <a:rPr lang="ja-JP" altLang="en-US" sz="4400" dirty="0"/>
              <a:t> 読みたい</a:t>
            </a:r>
            <a:r>
              <a:rPr kumimoji="1" lang="ja-JP" altLang="en-US" sz="4400" dirty="0"/>
              <a:t>論文</a:t>
            </a:r>
            <a:r>
              <a:rPr lang="ja-JP" altLang="en-US" sz="4400" dirty="0"/>
              <a:t>を特定する</a:t>
            </a:r>
            <a:endParaRPr kumimoji="1" lang="en-US" altLang="ja-JP" sz="4400" dirty="0"/>
          </a:p>
          <a:p>
            <a:endParaRPr lang="en-US" altLang="ja-JP" sz="4400" dirty="0"/>
          </a:p>
          <a:p>
            <a:pPr marL="0" indent="0">
              <a:buNone/>
            </a:pPr>
            <a:r>
              <a:rPr kumimoji="1" lang="en-US" altLang="ja-JP" sz="4400" dirty="0"/>
              <a:t>3.</a:t>
            </a:r>
            <a:r>
              <a:rPr kumimoji="1" lang="ja-JP" altLang="en-US" sz="4400" dirty="0"/>
              <a:t> 論文を入手する</a:t>
            </a:r>
          </a:p>
        </p:txBody>
      </p:sp>
      <p:sp>
        <p:nvSpPr>
          <p:cNvPr id="4" name="スライド番号プレースホルダー 3"/>
          <p:cNvSpPr>
            <a:spLocks noGrp="1"/>
          </p:cNvSpPr>
          <p:nvPr>
            <p:ph type="sldNum" sz="quarter" idx="12"/>
          </p:nvPr>
        </p:nvSpPr>
        <p:spPr/>
        <p:txBody>
          <a:bodyPr/>
          <a:lstStyle/>
          <a:p>
            <a:pPr>
              <a:defRPr/>
            </a:pPr>
            <a:fld id="{5D6E6A09-49F5-4D9A-B844-CBEB92E368D4}" type="slidenum">
              <a:rPr lang="en-US" altLang="ja-JP" smtClean="0"/>
              <a:pPr>
                <a:defRPr/>
              </a:pPr>
              <a:t>2</a:t>
            </a:fld>
            <a:endParaRPr lang="en-US" altLang="ja-JP"/>
          </a:p>
        </p:txBody>
      </p:sp>
    </p:spTree>
    <p:extLst>
      <p:ext uri="{BB962C8B-B14F-4D97-AF65-F5344CB8AC3E}">
        <p14:creationId xmlns:p14="http://schemas.microsoft.com/office/powerpoint/2010/main" val="23242233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rotWithShape="1">
          <a:blip r:embed="rId3"/>
          <a:srcRect t="7919" r="2160" b="5704"/>
          <a:stretch/>
        </p:blipFill>
        <p:spPr>
          <a:xfrm>
            <a:off x="944218" y="1207120"/>
            <a:ext cx="7427981" cy="5246216"/>
          </a:xfrm>
          <a:prstGeom prst="rect">
            <a:avLst/>
          </a:prstGeom>
          <a:ln>
            <a:solidFill>
              <a:schemeClr val="tx1"/>
            </a:solidFill>
          </a:ln>
        </p:spPr>
      </p:pic>
      <p:sp>
        <p:nvSpPr>
          <p:cNvPr id="3" name="スライド番号プレースホルダー 2"/>
          <p:cNvSpPr>
            <a:spLocks noGrp="1"/>
          </p:cNvSpPr>
          <p:nvPr>
            <p:ph type="sldNum" sz="quarter" idx="12"/>
          </p:nvPr>
        </p:nvSpPr>
        <p:spPr/>
        <p:txBody>
          <a:bodyPr/>
          <a:lstStyle/>
          <a:p>
            <a:pPr>
              <a:defRPr/>
            </a:pPr>
            <a:fld id="{5D6E6A09-49F5-4D9A-B844-CBEB92E368D4}" type="slidenum">
              <a:rPr lang="en-US" altLang="ja-JP" smtClean="0"/>
              <a:pPr>
                <a:defRPr/>
              </a:pPr>
              <a:t>20</a:t>
            </a:fld>
            <a:endParaRPr lang="en-US" altLang="ja-JP"/>
          </a:p>
        </p:txBody>
      </p:sp>
      <p:sp>
        <p:nvSpPr>
          <p:cNvPr id="5" name="線吹き出し 1 (枠付き) 4"/>
          <p:cNvSpPr/>
          <p:nvPr/>
        </p:nvSpPr>
        <p:spPr bwMode="auto">
          <a:xfrm>
            <a:off x="5505164" y="4725144"/>
            <a:ext cx="3024336" cy="864096"/>
          </a:xfrm>
          <a:prstGeom prst="borderCallout1">
            <a:avLst>
              <a:gd name="adj1" fmla="val 51748"/>
              <a:gd name="adj2" fmla="val -530"/>
              <a:gd name="adj3" fmla="val -17217"/>
              <a:gd name="adj4" fmla="val -35082"/>
            </a:avLst>
          </a:prstGeom>
          <a:solidFill>
            <a:schemeClr val="bg1">
              <a:lumMod val="85000"/>
            </a:schemeClr>
          </a:solid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dirty="0">
                <a:ln>
                  <a:noFill/>
                </a:ln>
                <a:solidFill>
                  <a:schemeClr val="tx1"/>
                </a:solidFill>
                <a:effectLst/>
                <a:latin typeface="Arial" pitchFamily="34" charset="0"/>
                <a:ea typeface="ＭＳ Ｐゴシック" pitchFamily="50" charset="-128"/>
              </a:rPr>
              <a:t>論題、著者名、雑誌名、巻号、ページ、発行年など</a:t>
            </a:r>
          </a:p>
        </p:txBody>
      </p:sp>
      <p:sp>
        <p:nvSpPr>
          <p:cNvPr id="6" name="左大かっこ 5"/>
          <p:cNvSpPr/>
          <p:nvPr/>
        </p:nvSpPr>
        <p:spPr bwMode="auto">
          <a:xfrm>
            <a:off x="2987824" y="3789040"/>
            <a:ext cx="72008" cy="792088"/>
          </a:xfrm>
          <a:prstGeom prst="leftBracket">
            <a:avLst/>
          </a:pr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pitchFamily="34" charset="0"/>
              <a:ea typeface="ＭＳ Ｐゴシック" pitchFamily="50" charset="-128"/>
            </a:endParaRPr>
          </a:p>
        </p:txBody>
      </p:sp>
      <p:sp>
        <p:nvSpPr>
          <p:cNvPr id="9" name="Rectangle 2"/>
          <p:cNvSpPr txBox="1">
            <a:spLocks noChangeArrowheads="1"/>
          </p:cNvSpPr>
          <p:nvPr/>
        </p:nvSpPr>
        <p:spPr bwMode="auto">
          <a:xfrm>
            <a:off x="457578" y="280604"/>
            <a:ext cx="7543800"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3900" b="1">
                <a:solidFill>
                  <a:schemeClr val="tx2"/>
                </a:solidFill>
                <a:latin typeface="+mj-lt"/>
                <a:ea typeface="+mj-ea"/>
                <a:cs typeface="+mj-cs"/>
              </a:defRPr>
            </a:lvl1pPr>
            <a:lvl2pPr algn="l" rtl="0" eaLnBrk="0" fontAlgn="base" hangingPunct="0">
              <a:spcBef>
                <a:spcPct val="0"/>
              </a:spcBef>
              <a:spcAft>
                <a:spcPct val="0"/>
              </a:spcAft>
              <a:defRPr kumimoji="1" sz="3900" b="1">
                <a:solidFill>
                  <a:schemeClr val="tx2"/>
                </a:solidFill>
                <a:latin typeface="Arial" pitchFamily="34" charset="0"/>
                <a:ea typeface="ＭＳ Ｐゴシック" pitchFamily="50" charset="-128"/>
              </a:defRPr>
            </a:lvl2pPr>
            <a:lvl3pPr algn="l" rtl="0" eaLnBrk="0" fontAlgn="base" hangingPunct="0">
              <a:spcBef>
                <a:spcPct val="0"/>
              </a:spcBef>
              <a:spcAft>
                <a:spcPct val="0"/>
              </a:spcAft>
              <a:defRPr kumimoji="1" sz="3900" b="1">
                <a:solidFill>
                  <a:schemeClr val="tx2"/>
                </a:solidFill>
                <a:latin typeface="Arial" pitchFamily="34" charset="0"/>
                <a:ea typeface="ＭＳ Ｐゴシック" pitchFamily="50" charset="-128"/>
              </a:defRPr>
            </a:lvl3pPr>
            <a:lvl4pPr algn="l" rtl="0" eaLnBrk="0" fontAlgn="base" hangingPunct="0">
              <a:spcBef>
                <a:spcPct val="0"/>
              </a:spcBef>
              <a:spcAft>
                <a:spcPct val="0"/>
              </a:spcAft>
              <a:defRPr kumimoji="1" sz="3900" b="1">
                <a:solidFill>
                  <a:schemeClr val="tx2"/>
                </a:solidFill>
                <a:latin typeface="Arial" pitchFamily="34" charset="0"/>
                <a:ea typeface="ＭＳ Ｐゴシック" pitchFamily="50" charset="-128"/>
              </a:defRPr>
            </a:lvl4pPr>
            <a:lvl5pPr algn="l" rtl="0" eaLnBrk="0" fontAlgn="base" hangingPunct="0">
              <a:spcBef>
                <a:spcPct val="0"/>
              </a:spcBef>
              <a:spcAft>
                <a:spcPct val="0"/>
              </a:spcAft>
              <a:defRPr kumimoji="1" sz="3900" b="1">
                <a:solidFill>
                  <a:schemeClr val="tx2"/>
                </a:solidFill>
                <a:latin typeface="Arial" pitchFamily="34" charset="0"/>
                <a:ea typeface="ＭＳ Ｐゴシック" pitchFamily="50" charset="-128"/>
              </a:defRPr>
            </a:lvl5pPr>
            <a:lvl6pPr marL="457200" algn="l" rtl="0" fontAlgn="base">
              <a:spcBef>
                <a:spcPct val="0"/>
              </a:spcBef>
              <a:spcAft>
                <a:spcPct val="0"/>
              </a:spcAft>
              <a:defRPr kumimoji="1" sz="3900" b="1">
                <a:solidFill>
                  <a:schemeClr val="tx2"/>
                </a:solidFill>
                <a:latin typeface="Arial" pitchFamily="34" charset="0"/>
                <a:ea typeface="ＭＳ Ｐゴシック" pitchFamily="50" charset="-128"/>
              </a:defRPr>
            </a:lvl6pPr>
            <a:lvl7pPr marL="914400" algn="l" rtl="0" fontAlgn="base">
              <a:spcBef>
                <a:spcPct val="0"/>
              </a:spcBef>
              <a:spcAft>
                <a:spcPct val="0"/>
              </a:spcAft>
              <a:defRPr kumimoji="1" sz="3900" b="1">
                <a:solidFill>
                  <a:schemeClr val="tx2"/>
                </a:solidFill>
                <a:latin typeface="Arial" pitchFamily="34" charset="0"/>
                <a:ea typeface="ＭＳ Ｐゴシック" pitchFamily="50" charset="-128"/>
              </a:defRPr>
            </a:lvl7pPr>
            <a:lvl8pPr marL="1371600" algn="l" rtl="0" fontAlgn="base">
              <a:spcBef>
                <a:spcPct val="0"/>
              </a:spcBef>
              <a:spcAft>
                <a:spcPct val="0"/>
              </a:spcAft>
              <a:defRPr kumimoji="1" sz="3900" b="1">
                <a:solidFill>
                  <a:schemeClr val="tx2"/>
                </a:solidFill>
                <a:latin typeface="Arial" pitchFamily="34" charset="0"/>
                <a:ea typeface="ＭＳ Ｐゴシック" pitchFamily="50" charset="-128"/>
              </a:defRPr>
            </a:lvl8pPr>
            <a:lvl9pPr marL="1828800" algn="l" rtl="0" fontAlgn="base">
              <a:spcBef>
                <a:spcPct val="0"/>
              </a:spcBef>
              <a:spcAft>
                <a:spcPct val="0"/>
              </a:spcAft>
              <a:defRPr kumimoji="1" sz="3900" b="1">
                <a:solidFill>
                  <a:schemeClr val="tx2"/>
                </a:solidFill>
                <a:latin typeface="Arial" pitchFamily="34" charset="0"/>
                <a:ea typeface="ＭＳ Ｐゴシック" pitchFamily="50" charset="-128"/>
              </a:defRPr>
            </a:lvl9pPr>
          </a:lstStyle>
          <a:p>
            <a:pPr eaLnBrk="1" hangingPunct="1"/>
            <a:r>
              <a:rPr lang="ja-JP" altLang="en-US" sz="3600" kern="0" dirty="0"/>
              <a:t>検索結果一覧画面</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3"/>
          <a:srcRect t="7919" r="3931" b="8657"/>
          <a:stretch/>
        </p:blipFill>
        <p:spPr>
          <a:xfrm>
            <a:off x="161026" y="1073521"/>
            <a:ext cx="8136904" cy="5652807"/>
          </a:xfrm>
          <a:prstGeom prst="rect">
            <a:avLst/>
          </a:prstGeom>
          <a:ln>
            <a:solidFill>
              <a:schemeClr val="tx1"/>
            </a:solidFill>
          </a:ln>
        </p:spPr>
      </p:pic>
      <p:sp>
        <p:nvSpPr>
          <p:cNvPr id="9" name="Rectangle 2"/>
          <p:cNvSpPr>
            <a:spLocks noGrp="1" noChangeArrowheads="1"/>
          </p:cNvSpPr>
          <p:nvPr>
            <p:ph type="title"/>
          </p:nvPr>
        </p:nvSpPr>
        <p:spPr>
          <a:xfrm>
            <a:off x="457578" y="280604"/>
            <a:ext cx="7543800" cy="1003300"/>
          </a:xfrm>
        </p:spPr>
        <p:txBody>
          <a:bodyPr anchor="ctr"/>
          <a:lstStyle/>
          <a:p>
            <a:pPr algn="l" eaLnBrk="1" hangingPunct="1"/>
            <a:r>
              <a:rPr lang="ja-JP" altLang="en-US" sz="3600" dirty="0">
                <a:solidFill>
                  <a:schemeClr val="tx2"/>
                </a:solidFill>
              </a:rPr>
              <a:t>検索結果詳細画面</a:t>
            </a:r>
          </a:p>
        </p:txBody>
      </p:sp>
      <p:sp>
        <p:nvSpPr>
          <p:cNvPr id="4" name="スライド番号プレースホルダー 3"/>
          <p:cNvSpPr>
            <a:spLocks noGrp="1"/>
          </p:cNvSpPr>
          <p:nvPr>
            <p:ph type="sldNum" sz="quarter" idx="12"/>
          </p:nvPr>
        </p:nvSpPr>
        <p:spPr/>
        <p:txBody>
          <a:bodyPr/>
          <a:lstStyle/>
          <a:p>
            <a:pPr>
              <a:defRPr/>
            </a:pPr>
            <a:fld id="{5D6E6A09-49F5-4D9A-B844-CBEB92E368D4}" type="slidenum">
              <a:rPr lang="en-US" altLang="ja-JP" smtClean="0"/>
              <a:pPr>
                <a:defRPr/>
              </a:pPr>
              <a:t>21</a:t>
            </a:fld>
            <a:endParaRPr lang="en-US" altLang="ja-JP"/>
          </a:p>
        </p:txBody>
      </p:sp>
      <p:sp>
        <p:nvSpPr>
          <p:cNvPr id="7" name="線吹き出し 1 (枠付き) 6"/>
          <p:cNvSpPr/>
          <p:nvPr/>
        </p:nvSpPr>
        <p:spPr bwMode="auto">
          <a:xfrm>
            <a:off x="5693048" y="3141020"/>
            <a:ext cx="3024336" cy="864096"/>
          </a:xfrm>
          <a:prstGeom prst="borderCallout1">
            <a:avLst>
              <a:gd name="adj1" fmla="val 51748"/>
              <a:gd name="adj2" fmla="val -530"/>
              <a:gd name="adj3" fmla="val 46504"/>
              <a:gd name="adj4" fmla="val -23053"/>
            </a:avLst>
          </a:prstGeom>
          <a:solidFill>
            <a:schemeClr val="bg1">
              <a:lumMod val="85000"/>
            </a:schemeClr>
          </a:solid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dirty="0">
                <a:ln>
                  <a:noFill/>
                </a:ln>
                <a:solidFill>
                  <a:schemeClr val="tx1"/>
                </a:solidFill>
                <a:effectLst/>
                <a:latin typeface="Arial" pitchFamily="34" charset="0"/>
                <a:ea typeface="ＭＳ Ｐゴシック" pitchFamily="50" charset="-128"/>
              </a:rPr>
              <a:t>論題、著者名、雑誌名、巻号、ページ、発行年など</a:t>
            </a:r>
          </a:p>
        </p:txBody>
      </p:sp>
    </p:spTree>
    <p:extLst>
      <p:ext uri="{BB962C8B-B14F-4D97-AF65-F5344CB8AC3E}">
        <p14:creationId xmlns:p14="http://schemas.microsoft.com/office/powerpoint/2010/main" val="34164873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p:cNvPicPr>
            <a:picLocks noChangeAspect="1"/>
          </p:cNvPicPr>
          <p:nvPr/>
        </p:nvPicPr>
        <p:blipFill rotWithShape="1">
          <a:blip r:embed="rId3"/>
          <a:srcRect t="7919" r="3931" b="8657"/>
          <a:stretch/>
        </p:blipFill>
        <p:spPr>
          <a:xfrm>
            <a:off x="251521" y="1111706"/>
            <a:ext cx="8136904" cy="5652807"/>
          </a:xfrm>
          <a:prstGeom prst="rect">
            <a:avLst/>
          </a:prstGeom>
          <a:ln>
            <a:solidFill>
              <a:schemeClr val="tx1"/>
            </a:solidFill>
          </a:ln>
        </p:spPr>
      </p:pic>
      <p:sp>
        <p:nvSpPr>
          <p:cNvPr id="69637" name="AutoShape 5"/>
          <p:cNvSpPr>
            <a:spLocks noChangeArrowheads="1"/>
          </p:cNvSpPr>
          <p:nvPr/>
        </p:nvSpPr>
        <p:spPr bwMode="auto">
          <a:xfrm>
            <a:off x="6430842" y="4672207"/>
            <a:ext cx="1081090" cy="258257"/>
          </a:xfrm>
          <a:prstGeom prst="roundRect">
            <a:avLst>
              <a:gd name="adj" fmla="val 16667"/>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9638" name="AutoShape 5"/>
          <p:cNvSpPr>
            <a:spLocks noChangeArrowheads="1"/>
          </p:cNvSpPr>
          <p:nvPr/>
        </p:nvSpPr>
        <p:spPr bwMode="auto">
          <a:xfrm>
            <a:off x="5171048" y="4222365"/>
            <a:ext cx="1201152" cy="288032"/>
          </a:xfrm>
          <a:prstGeom prst="roundRect">
            <a:avLst>
              <a:gd name="adj" fmla="val 16667"/>
            </a:avLst>
          </a:prstGeom>
          <a:noFill/>
          <a:ln w="28575">
            <a:solidFill>
              <a:srgbClr val="3366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8" name="Rectangle 2"/>
          <p:cNvSpPr>
            <a:spLocks noGrp="1" noChangeArrowheads="1"/>
          </p:cNvSpPr>
          <p:nvPr>
            <p:ph type="title"/>
          </p:nvPr>
        </p:nvSpPr>
        <p:spPr>
          <a:xfrm>
            <a:off x="457578" y="280604"/>
            <a:ext cx="7543800" cy="1003300"/>
          </a:xfrm>
        </p:spPr>
        <p:txBody>
          <a:bodyPr anchor="ctr"/>
          <a:lstStyle/>
          <a:p>
            <a:pPr eaLnBrk="1" hangingPunct="1"/>
            <a:r>
              <a:rPr lang="ja-JP" altLang="en-US" sz="3600" dirty="0">
                <a:solidFill>
                  <a:schemeClr val="tx2"/>
                </a:solidFill>
              </a:rPr>
              <a:t>参考文献と被引用数</a:t>
            </a:r>
          </a:p>
        </p:txBody>
      </p:sp>
      <p:sp>
        <p:nvSpPr>
          <p:cNvPr id="3" name="スライド番号プレースホルダー 2"/>
          <p:cNvSpPr>
            <a:spLocks noGrp="1"/>
          </p:cNvSpPr>
          <p:nvPr>
            <p:ph type="sldNum" sz="quarter" idx="12"/>
          </p:nvPr>
        </p:nvSpPr>
        <p:spPr/>
        <p:txBody>
          <a:bodyPr/>
          <a:lstStyle/>
          <a:p>
            <a:pPr>
              <a:defRPr/>
            </a:pPr>
            <a:fld id="{5D6E6A09-49F5-4D9A-B844-CBEB92E368D4}" type="slidenum">
              <a:rPr lang="en-US" altLang="ja-JP" smtClean="0"/>
              <a:pPr>
                <a:defRPr/>
              </a:pPr>
              <a:t>22</a:t>
            </a:fld>
            <a:endParaRPr lang="en-US" altLang="ja-JP"/>
          </a:p>
        </p:txBody>
      </p:sp>
      <p:sp>
        <p:nvSpPr>
          <p:cNvPr id="2" name="正方形/長方形 1"/>
          <p:cNvSpPr/>
          <p:nvPr/>
        </p:nvSpPr>
        <p:spPr bwMode="auto">
          <a:xfrm>
            <a:off x="3389598" y="5647681"/>
            <a:ext cx="2627604" cy="830751"/>
          </a:xfrm>
          <a:prstGeom prst="rect">
            <a:avLst/>
          </a:prstGeom>
          <a:solidFill>
            <a:schemeClr val="bg1"/>
          </a:solid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dirty="0">
                <a:ln>
                  <a:noFill/>
                </a:ln>
                <a:solidFill>
                  <a:schemeClr val="tx1"/>
                </a:solidFill>
                <a:effectLst/>
                <a:latin typeface="ＭＳ ゴシック" pitchFamily="49" charset="-128"/>
                <a:ea typeface="ＭＳ ゴシック" pitchFamily="49" charset="-128"/>
              </a:rPr>
              <a:t>被引用数</a:t>
            </a:r>
            <a:r>
              <a:rPr kumimoji="1" lang="en-US" altLang="ja-JP" sz="1800" b="0" i="0" u="none" strike="noStrike" cap="none" normalizeH="0" baseline="0" dirty="0">
                <a:ln>
                  <a:noFill/>
                </a:ln>
                <a:solidFill>
                  <a:schemeClr val="tx1"/>
                </a:solidFill>
                <a:effectLst/>
                <a:latin typeface="ＭＳ ゴシック" pitchFamily="49" charset="-128"/>
                <a:ea typeface="ＭＳ ゴシック" pitchFamily="49" charset="-128"/>
              </a:rPr>
              <a:t>…</a:t>
            </a:r>
            <a:r>
              <a:rPr kumimoji="1" lang="ja-JP" altLang="en-US" sz="1800" b="0" i="0" u="none" strike="noStrike" cap="none" normalizeH="0" baseline="0" dirty="0">
                <a:ln>
                  <a:noFill/>
                </a:ln>
                <a:solidFill>
                  <a:schemeClr val="tx1"/>
                </a:solidFill>
                <a:effectLst/>
                <a:latin typeface="ＭＳ ゴシック" pitchFamily="49" charset="-128"/>
                <a:ea typeface="ＭＳ ゴシック" pitchFamily="49" charset="-128"/>
              </a:rPr>
              <a:t>この論文</a:t>
            </a:r>
            <a:r>
              <a:rPr lang="ja-JP" altLang="en-US" dirty="0">
                <a:latin typeface="ＭＳ ゴシック" pitchFamily="49" charset="-128"/>
                <a:ea typeface="ＭＳ ゴシック" pitchFamily="49" charset="-128"/>
              </a:rPr>
              <a:t>を</a:t>
            </a:r>
            <a:endParaRPr lang="en-US" altLang="ja-JP" dirty="0">
              <a:latin typeface="ＭＳ ゴシック" pitchFamily="49" charset="-128"/>
              <a:ea typeface="ＭＳ ゴシック" pitchFamily="49" charset="-128"/>
            </a:endParaRPr>
          </a:p>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dirty="0">
                <a:ln>
                  <a:noFill/>
                </a:ln>
                <a:solidFill>
                  <a:schemeClr val="tx1"/>
                </a:solidFill>
                <a:effectLst/>
                <a:latin typeface="ＭＳ ゴシック" pitchFamily="49" charset="-128"/>
                <a:ea typeface="ＭＳ ゴシック" pitchFamily="49" charset="-128"/>
              </a:rPr>
              <a:t>引用した論文の数　　</a:t>
            </a:r>
          </a:p>
        </p:txBody>
      </p:sp>
      <p:sp>
        <p:nvSpPr>
          <p:cNvPr id="10" name="正方形/長方形 9"/>
          <p:cNvSpPr/>
          <p:nvPr/>
        </p:nvSpPr>
        <p:spPr bwMode="auto">
          <a:xfrm>
            <a:off x="899592" y="3504579"/>
            <a:ext cx="4665157" cy="467181"/>
          </a:xfrm>
          <a:prstGeom prst="rect">
            <a:avLst/>
          </a:prstGeom>
          <a:solidFill>
            <a:schemeClr val="bg1"/>
          </a:solidFill>
          <a:ln w="25400" cap="flat" cmpd="sng" algn="ctr">
            <a:solidFill>
              <a:srgbClr val="3366CC"/>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r>
              <a:rPr lang="ja-JP" altLang="en-US" dirty="0">
                <a:latin typeface="ＭＳ ゴシック" pitchFamily="49" charset="-128"/>
                <a:ea typeface="ＭＳ ゴシック" pitchFamily="49" charset="-128"/>
              </a:rPr>
              <a:t>参考文献</a:t>
            </a:r>
            <a:r>
              <a:rPr kumimoji="1" lang="en-US" altLang="ja-JP" sz="1800" b="0" i="0" u="none" strike="noStrike" cap="none" normalizeH="0" baseline="0" dirty="0">
                <a:ln>
                  <a:noFill/>
                </a:ln>
                <a:solidFill>
                  <a:schemeClr val="tx1"/>
                </a:solidFill>
                <a:effectLst/>
                <a:latin typeface="ＭＳ ゴシック" pitchFamily="49" charset="-128"/>
                <a:ea typeface="ＭＳ ゴシック" pitchFamily="49" charset="-128"/>
              </a:rPr>
              <a:t>…</a:t>
            </a:r>
            <a:r>
              <a:rPr kumimoji="1" lang="ja-JP" altLang="en-US" sz="1800" b="0" i="0" u="none" strike="noStrike" cap="none" normalizeH="0" baseline="0" dirty="0">
                <a:ln>
                  <a:noFill/>
                </a:ln>
                <a:solidFill>
                  <a:schemeClr val="tx1"/>
                </a:solidFill>
                <a:effectLst/>
                <a:latin typeface="ＭＳ ゴシック" pitchFamily="49" charset="-128"/>
                <a:ea typeface="ＭＳ ゴシック" pitchFamily="49" charset="-128"/>
              </a:rPr>
              <a:t>この論文が引用した論文　　</a:t>
            </a:r>
          </a:p>
        </p:txBody>
      </p:sp>
      <p:cxnSp>
        <p:nvCxnSpPr>
          <p:cNvPr id="13" name="直線コネクタ 12"/>
          <p:cNvCxnSpPr>
            <a:stCxn id="69638" idx="1"/>
          </p:cNvCxnSpPr>
          <p:nvPr/>
        </p:nvCxnSpPr>
        <p:spPr bwMode="auto">
          <a:xfrm flipH="1" flipV="1">
            <a:off x="3930110" y="3973039"/>
            <a:ext cx="1240938" cy="393342"/>
          </a:xfrm>
          <a:prstGeom prst="line">
            <a:avLst/>
          </a:prstGeom>
          <a:noFill/>
          <a:ln w="25400" cap="flat" cmpd="sng" algn="ctr">
            <a:solidFill>
              <a:srgbClr val="3366C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直線コネクタ 16"/>
          <p:cNvCxnSpPr/>
          <p:nvPr/>
        </p:nvCxnSpPr>
        <p:spPr bwMode="auto">
          <a:xfrm flipV="1">
            <a:off x="5364088" y="4922812"/>
            <a:ext cx="1578948" cy="724869"/>
          </a:xfrm>
          <a:prstGeom prst="line">
            <a:avLst/>
          </a:pr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963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0-#ppt_h/2"/>
                                          </p:val>
                                        </p:tav>
                                        <p:tav tm="100000">
                                          <p:val>
                                            <p:strVal val="#ppt_y"/>
                                          </p:val>
                                        </p:tav>
                                      </p:tavLst>
                                    </p:anim>
                                  </p:childTnLst>
                                </p:cTn>
                              </p:par>
                              <p:par>
                                <p:cTn id="19" presetID="1" presetClass="entr" presetSubtype="0" fill="hold" grpId="0" nodeType="withEffect">
                                  <p:stCondLst>
                                    <p:cond delay="0"/>
                                  </p:stCondLst>
                                  <p:childTnLst>
                                    <p:set>
                                      <p:cBhvr>
                                        <p:cTn id="20" dur="1" fill="hold">
                                          <p:stCondLst>
                                            <p:cond delay="0"/>
                                          </p:stCondLst>
                                        </p:cTn>
                                        <p:tgtEl>
                                          <p:spTgt spid="6963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7" grpId="0" animBg="1"/>
      <p:bldP spid="69638" grpId="0" animBg="1"/>
      <p:bldP spid="2"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角丸四角形 35"/>
          <p:cNvSpPr/>
          <p:nvPr/>
        </p:nvSpPr>
        <p:spPr>
          <a:xfrm>
            <a:off x="6928275" y="2932145"/>
            <a:ext cx="1758524" cy="297576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4857548" y="2943785"/>
            <a:ext cx="1834819" cy="297576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10"/>
          <p:cNvSpPr/>
          <p:nvPr/>
        </p:nvSpPr>
        <p:spPr>
          <a:xfrm>
            <a:off x="481471" y="2932790"/>
            <a:ext cx="3907301" cy="2975767"/>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スライド番号プレースホルダー 6"/>
          <p:cNvSpPr>
            <a:spLocks noGrp="1"/>
          </p:cNvSpPr>
          <p:nvPr>
            <p:ph type="sldNum" sz="quarter" idx="12"/>
          </p:nvPr>
        </p:nvSpPr>
        <p:spPr/>
        <p:txBody>
          <a:bodyPr/>
          <a:lstStyle/>
          <a:p>
            <a:pPr>
              <a:defRPr/>
            </a:pPr>
            <a:fld id="{7E4C2F0D-65AB-46FF-9AEF-B0D8A4C6738D}" type="slidenum">
              <a:rPr lang="en-US" altLang="ja-JP" smtClean="0"/>
              <a:pPr>
                <a:defRPr/>
              </a:pPr>
              <a:t>23</a:t>
            </a:fld>
            <a:endParaRPr lang="en-US" altLang="ja-JP"/>
          </a:p>
        </p:txBody>
      </p:sp>
      <p:sp>
        <p:nvSpPr>
          <p:cNvPr id="18434" name="Rectangle 2"/>
          <p:cNvSpPr>
            <a:spLocks noGrp="1" noChangeArrowheads="1"/>
          </p:cNvSpPr>
          <p:nvPr>
            <p:ph type="title" idx="4294967295"/>
          </p:nvPr>
        </p:nvSpPr>
        <p:spPr>
          <a:xfrm>
            <a:off x="0" y="122238"/>
            <a:ext cx="7543800" cy="1295400"/>
          </a:xfrm>
        </p:spPr>
        <p:txBody>
          <a:bodyPr anchor="ctr">
            <a:normAutofit/>
          </a:bodyPr>
          <a:lstStyle/>
          <a:p>
            <a:pPr eaLnBrk="1" hangingPunct="1"/>
            <a:r>
              <a:rPr lang="ja-JP" altLang="en-US" dirty="0"/>
              <a:t>参考文献と被引用数の違い</a:t>
            </a:r>
          </a:p>
        </p:txBody>
      </p:sp>
      <p:sp>
        <p:nvSpPr>
          <p:cNvPr id="18453" name="Text Box 24"/>
          <p:cNvSpPr txBox="1">
            <a:spLocks noChangeArrowheads="1"/>
          </p:cNvSpPr>
          <p:nvPr/>
        </p:nvSpPr>
        <p:spPr bwMode="auto">
          <a:xfrm>
            <a:off x="4683811" y="5994430"/>
            <a:ext cx="4312882"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50000"/>
              </a:spcBef>
            </a:pPr>
            <a:r>
              <a:rPr lang="en-US" altLang="ja-JP" dirty="0"/>
              <a:t>A</a:t>
            </a:r>
            <a:r>
              <a:rPr lang="ja-JP" altLang="en-US" dirty="0"/>
              <a:t>から見て、</a:t>
            </a:r>
            <a:r>
              <a:rPr lang="en-US" altLang="ja-JP" dirty="0"/>
              <a:t>EF</a:t>
            </a:r>
            <a:r>
              <a:rPr lang="ja-JP" altLang="en-US" dirty="0"/>
              <a:t>は被引用文献</a:t>
            </a:r>
            <a:endParaRPr lang="en-US" altLang="ja-JP" dirty="0"/>
          </a:p>
          <a:p>
            <a:pPr eaLnBrk="1" hangingPunct="1">
              <a:spcBef>
                <a:spcPct val="50000"/>
              </a:spcBef>
            </a:pPr>
            <a:r>
              <a:rPr lang="ja-JP" altLang="en-US" sz="1400" dirty="0"/>
              <a:t>（</a:t>
            </a:r>
            <a:r>
              <a:rPr lang="ja-JP" altLang="en-US" sz="1400" b="1" dirty="0"/>
              <a:t>Ａ</a:t>
            </a:r>
            <a:r>
              <a:rPr lang="ja-JP" altLang="en-US" sz="1400" dirty="0"/>
              <a:t>は</a:t>
            </a:r>
            <a:r>
              <a:rPr lang="en-US" altLang="ja-JP" sz="1400" b="1" dirty="0">
                <a:latin typeface="ＭＳ Ｐゴシック" pitchFamily="50" charset="-128"/>
              </a:rPr>
              <a:t>E</a:t>
            </a:r>
            <a:r>
              <a:rPr lang="ja-JP" altLang="en-US" sz="1400" b="1" dirty="0">
                <a:latin typeface="ＭＳ Ｐゴシック" pitchFamily="50" charset="-128"/>
              </a:rPr>
              <a:t>・</a:t>
            </a:r>
            <a:r>
              <a:rPr lang="en-US" altLang="ja-JP" sz="1400" b="1" dirty="0">
                <a:latin typeface="ＭＳ Ｐゴシック" pitchFamily="50" charset="-128"/>
              </a:rPr>
              <a:t>F</a:t>
            </a:r>
            <a:r>
              <a:rPr lang="ja-JP" altLang="en-US" sz="1400" dirty="0"/>
              <a:t>に引用されている）</a:t>
            </a:r>
          </a:p>
        </p:txBody>
      </p:sp>
      <p:sp>
        <p:nvSpPr>
          <p:cNvPr id="18459" name="Text Box 24"/>
          <p:cNvSpPr txBox="1">
            <a:spLocks noChangeArrowheads="1"/>
          </p:cNvSpPr>
          <p:nvPr/>
        </p:nvSpPr>
        <p:spPr bwMode="auto">
          <a:xfrm>
            <a:off x="251519" y="5960242"/>
            <a:ext cx="4248472"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50000"/>
              </a:spcBef>
            </a:pPr>
            <a:r>
              <a:rPr lang="en-US" altLang="ja-JP" dirty="0"/>
              <a:t>A</a:t>
            </a:r>
            <a:r>
              <a:rPr lang="ja-JP" altLang="en-US" dirty="0"/>
              <a:t>から見て、</a:t>
            </a:r>
            <a:r>
              <a:rPr lang="en-US" altLang="ja-JP" dirty="0"/>
              <a:t>BCD</a:t>
            </a:r>
            <a:r>
              <a:rPr lang="ja-JP" altLang="en-US" dirty="0"/>
              <a:t>は参考文献</a:t>
            </a:r>
            <a:endParaRPr lang="en-US" altLang="ja-JP" dirty="0"/>
          </a:p>
          <a:p>
            <a:pPr eaLnBrk="1" hangingPunct="1">
              <a:spcBef>
                <a:spcPct val="50000"/>
              </a:spcBef>
            </a:pPr>
            <a:r>
              <a:rPr lang="ja-JP" altLang="en-US" sz="1400" dirty="0"/>
              <a:t>（</a:t>
            </a:r>
            <a:r>
              <a:rPr lang="ja-JP" altLang="en-US" sz="1400" b="1" dirty="0"/>
              <a:t>Ａ</a:t>
            </a:r>
            <a:r>
              <a:rPr lang="ja-JP" altLang="en-US" sz="1400" dirty="0"/>
              <a:t>は</a:t>
            </a:r>
            <a:r>
              <a:rPr lang="en-US" altLang="ja-JP" sz="1400" dirty="0"/>
              <a:t>B</a:t>
            </a:r>
            <a:r>
              <a:rPr lang="ja-JP" altLang="en-US" sz="1400" dirty="0"/>
              <a:t>・</a:t>
            </a:r>
            <a:r>
              <a:rPr lang="en-US" altLang="ja-JP" sz="1400" dirty="0"/>
              <a:t>C</a:t>
            </a:r>
            <a:r>
              <a:rPr lang="ja-JP" altLang="en-US" sz="1400" dirty="0"/>
              <a:t>・</a:t>
            </a:r>
            <a:r>
              <a:rPr lang="en-US" altLang="ja-JP" sz="1400" dirty="0"/>
              <a:t>D</a:t>
            </a:r>
            <a:r>
              <a:rPr lang="ja-JP" altLang="en-US" sz="1400" dirty="0"/>
              <a:t>を引用している）</a:t>
            </a:r>
          </a:p>
        </p:txBody>
      </p:sp>
      <p:sp>
        <p:nvSpPr>
          <p:cNvPr id="44" name="正方形/長方形 43"/>
          <p:cNvSpPr/>
          <p:nvPr/>
        </p:nvSpPr>
        <p:spPr bwMode="auto">
          <a:xfrm>
            <a:off x="4919312" y="1753186"/>
            <a:ext cx="3865335" cy="467181"/>
          </a:xfrm>
          <a:prstGeom prst="rect">
            <a:avLst/>
          </a:prstGeom>
          <a:solidFill>
            <a:schemeClr val="bg1"/>
          </a:solid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chemeClr val="tx1"/>
                </a:solidFill>
                <a:effectLst/>
                <a:latin typeface="ＭＳ ゴシック" pitchFamily="49" charset="-128"/>
                <a:ea typeface="ＭＳ ゴシック" pitchFamily="49" charset="-128"/>
              </a:rPr>
              <a:t>被引用数</a:t>
            </a:r>
            <a:r>
              <a:rPr kumimoji="1" lang="en-US" altLang="ja-JP" sz="1600" b="0" i="0" u="none" strike="noStrike" cap="none" normalizeH="0" baseline="0" dirty="0">
                <a:ln>
                  <a:noFill/>
                </a:ln>
                <a:solidFill>
                  <a:schemeClr val="tx1"/>
                </a:solidFill>
                <a:effectLst/>
                <a:latin typeface="ＭＳ ゴシック" pitchFamily="49" charset="-128"/>
                <a:ea typeface="ＭＳ ゴシック" pitchFamily="49" charset="-128"/>
              </a:rPr>
              <a:t>…</a:t>
            </a:r>
            <a:r>
              <a:rPr kumimoji="1" lang="ja-JP" altLang="en-US" sz="1600" b="0" i="0" u="none" strike="noStrike" cap="none" normalizeH="0" baseline="0" dirty="0">
                <a:ln>
                  <a:noFill/>
                </a:ln>
                <a:solidFill>
                  <a:schemeClr val="tx1"/>
                </a:solidFill>
                <a:effectLst/>
                <a:latin typeface="ＭＳ ゴシック" pitchFamily="49" charset="-128"/>
                <a:ea typeface="ＭＳ ゴシック" pitchFamily="49" charset="-128"/>
              </a:rPr>
              <a:t>この論文を引用した論文の数</a:t>
            </a:r>
            <a:r>
              <a:rPr kumimoji="1" lang="ja-JP" altLang="en-US" sz="1800" b="0" i="0" u="none" strike="noStrike" cap="none" normalizeH="0" baseline="0" dirty="0">
                <a:ln>
                  <a:noFill/>
                </a:ln>
                <a:solidFill>
                  <a:schemeClr val="tx1"/>
                </a:solidFill>
                <a:effectLst/>
                <a:latin typeface="ＭＳ ゴシック" pitchFamily="49" charset="-128"/>
                <a:ea typeface="ＭＳ ゴシック" pitchFamily="49" charset="-128"/>
              </a:rPr>
              <a:t>　　</a:t>
            </a:r>
          </a:p>
        </p:txBody>
      </p:sp>
      <p:sp>
        <p:nvSpPr>
          <p:cNvPr id="45" name="正方形/長方形 44"/>
          <p:cNvSpPr/>
          <p:nvPr/>
        </p:nvSpPr>
        <p:spPr bwMode="auto">
          <a:xfrm>
            <a:off x="462551" y="1764089"/>
            <a:ext cx="4221260" cy="496662"/>
          </a:xfrm>
          <a:prstGeom prst="rect">
            <a:avLst/>
          </a:prstGeom>
          <a:solidFill>
            <a:schemeClr val="bg1"/>
          </a:solidFill>
          <a:ln w="25400" cap="flat" cmpd="sng" algn="ctr">
            <a:solidFill>
              <a:srgbClr val="0070C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r>
              <a:rPr lang="ja-JP" altLang="en-US" sz="1600" b="1" dirty="0">
                <a:latin typeface="ＭＳ ゴシック" pitchFamily="49" charset="-128"/>
                <a:ea typeface="ＭＳ ゴシック" pitchFamily="49" charset="-128"/>
              </a:rPr>
              <a:t>参考文献</a:t>
            </a:r>
            <a:r>
              <a:rPr kumimoji="1" lang="en-US" altLang="ja-JP" sz="1600" b="0" i="0" u="none" strike="noStrike" cap="none" normalizeH="0" baseline="0" dirty="0">
                <a:ln>
                  <a:noFill/>
                </a:ln>
                <a:solidFill>
                  <a:schemeClr val="tx1"/>
                </a:solidFill>
                <a:effectLst/>
                <a:latin typeface="ＭＳ ゴシック" pitchFamily="49" charset="-128"/>
                <a:ea typeface="ＭＳ ゴシック" pitchFamily="49" charset="-128"/>
              </a:rPr>
              <a:t>…</a:t>
            </a:r>
            <a:r>
              <a:rPr kumimoji="1" lang="ja-JP" altLang="en-US" sz="1600" b="0" i="0" u="none" strike="noStrike" cap="none" normalizeH="0" baseline="0" dirty="0">
                <a:ln>
                  <a:noFill/>
                </a:ln>
                <a:solidFill>
                  <a:schemeClr val="tx1"/>
                </a:solidFill>
                <a:effectLst/>
                <a:latin typeface="ＭＳ ゴシック" pitchFamily="49" charset="-128"/>
                <a:ea typeface="ＭＳ ゴシック" pitchFamily="49" charset="-128"/>
              </a:rPr>
              <a:t>この論文が引用した論文（数）</a:t>
            </a:r>
            <a:r>
              <a:rPr kumimoji="1" lang="ja-JP" altLang="en-US" sz="1800" b="0" i="0" u="none" strike="noStrike" cap="none" normalizeH="0" baseline="0" dirty="0">
                <a:ln>
                  <a:noFill/>
                </a:ln>
                <a:solidFill>
                  <a:schemeClr val="tx1"/>
                </a:solidFill>
                <a:effectLst/>
                <a:latin typeface="ＭＳ ゴシック" pitchFamily="49" charset="-128"/>
                <a:ea typeface="ＭＳ ゴシック" pitchFamily="49" charset="-128"/>
              </a:rPr>
              <a:t>　　</a:t>
            </a:r>
          </a:p>
        </p:txBody>
      </p:sp>
      <p:sp>
        <p:nvSpPr>
          <p:cNvPr id="13" name="テキスト ボックス 12"/>
          <p:cNvSpPr txBox="1"/>
          <p:nvPr/>
        </p:nvSpPr>
        <p:spPr>
          <a:xfrm>
            <a:off x="5652120" y="3984894"/>
            <a:ext cx="2376264" cy="369332"/>
          </a:xfrm>
          <a:prstGeom prst="rect">
            <a:avLst/>
          </a:prstGeom>
          <a:solidFill>
            <a:srgbClr val="FFCCCC"/>
          </a:solidFill>
        </p:spPr>
        <p:txBody>
          <a:bodyPr wrap="square" rtlCol="0">
            <a:spAutoFit/>
          </a:bodyPr>
          <a:lstStyle/>
          <a:p>
            <a:r>
              <a:rPr kumimoji="1" lang="en-US" altLang="ja-JP" dirty="0"/>
              <a:t>A</a:t>
            </a:r>
            <a:r>
              <a:rPr kumimoji="1" lang="ja-JP" altLang="en-US" dirty="0" err="1"/>
              <a:t>の被</a:t>
            </a:r>
            <a:r>
              <a:rPr kumimoji="1" lang="ja-JP" altLang="en-US" dirty="0"/>
              <a:t>引用数は２</a:t>
            </a:r>
          </a:p>
        </p:txBody>
      </p:sp>
      <p:sp>
        <p:nvSpPr>
          <p:cNvPr id="57" name="テキスト ボックス 56"/>
          <p:cNvSpPr txBox="1"/>
          <p:nvPr/>
        </p:nvSpPr>
        <p:spPr>
          <a:xfrm>
            <a:off x="1331692" y="3959465"/>
            <a:ext cx="2376264" cy="369332"/>
          </a:xfrm>
          <a:prstGeom prst="rect">
            <a:avLst/>
          </a:prstGeom>
          <a:solidFill>
            <a:srgbClr val="CCECFF"/>
          </a:solidFill>
        </p:spPr>
        <p:txBody>
          <a:bodyPr wrap="square" rtlCol="0">
            <a:spAutoFit/>
          </a:bodyPr>
          <a:lstStyle/>
          <a:p>
            <a:r>
              <a:rPr kumimoji="1" lang="en-US" altLang="ja-JP" dirty="0"/>
              <a:t>A</a:t>
            </a:r>
            <a:r>
              <a:rPr kumimoji="1" lang="ja-JP" altLang="en-US" dirty="0"/>
              <a:t>の参考文献は３</a:t>
            </a:r>
          </a:p>
        </p:txBody>
      </p:sp>
      <p:grpSp>
        <p:nvGrpSpPr>
          <p:cNvPr id="15" name="グループ化 14"/>
          <p:cNvGrpSpPr/>
          <p:nvPr/>
        </p:nvGrpSpPr>
        <p:grpSpPr>
          <a:xfrm>
            <a:off x="522047" y="2430376"/>
            <a:ext cx="1193939" cy="1290746"/>
            <a:chOff x="522047" y="2430376"/>
            <a:chExt cx="1193939" cy="1290746"/>
          </a:xfrm>
        </p:grpSpPr>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047" y="2430376"/>
              <a:ext cx="1193939" cy="1290746"/>
            </a:xfrm>
            <a:prstGeom prst="rect">
              <a:avLst/>
            </a:prstGeom>
          </p:spPr>
        </p:pic>
        <p:sp>
          <p:nvSpPr>
            <p:cNvPr id="14" name="テキスト ボックス 13"/>
            <p:cNvSpPr txBox="1"/>
            <p:nvPr/>
          </p:nvSpPr>
          <p:spPr>
            <a:xfrm>
              <a:off x="897122" y="2639757"/>
              <a:ext cx="449478" cy="584775"/>
            </a:xfrm>
            <a:prstGeom prst="rect">
              <a:avLst/>
            </a:prstGeom>
            <a:noFill/>
          </p:spPr>
          <p:txBody>
            <a:bodyPr wrap="square" rtlCol="0">
              <a:spAutoFit/>
            </a:bodyPr>
            <a:lstStyle/>
            <a:p>
              <a:r>
                <a:rPr kumimoji="1" lang="en-US" altLang="ja-JP" sz="3200" b="1" dirty="0"/>
                <a:t>A</a:t>
              </a:r>
              <a:endParaRPr kumimoji="1" lang="ja-JP" altLang="en-US" sz="3200" b="1" dirty="0"/>
            </a:p>
          </p:txBody>
        </p:sp>
      </p:grpSp>
      <p:grpSp>
        <p:nvGrpSpPr>
          <p:cNvPr id="40" name="グループ化 39"/>
          <p:cNvGrpSpPr/>
          <p:nvPr/>
        </p:nvGrpSpPr>
        <p:grpSpPr>
          <a:xfrm>
            <a:off x="5106253" y="4551096"/>
            <a:ext cx="1193939" cy="1290746"/>
            <a:chOff x="522047" y="2430376"/>
            <a:chExt cx="1193939" cy="1290746"/>
          </a:xfrm>
        </p:grpSpPr>
        <p:pic>
          <p:nvPicPr>
            <p:cNvPr id="43" name="図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047" y="2430376"/>
              <a:ext cx="1193939" cy="1290746"/>
            </a:xfrm>
            <a:prstGeom prst="rect">
              <a:avLst/>
            </a:prstGeom>
          </p:spPr>
        </p:pic>
        <p:sp>
          <p:nvSpPr>
            <p:cNvPr id="46" name="テキスト ボックス 45"/>
            <p:cNvSpPr txBox="1"/>
            <p:nvPr/>
          </p:nvSpPr>
          <p:spPr>
            <a:xfrm>
              <a:off x="897122" y="2639757"/>
              <a:ext cx="449478" cy="584775"/>
            </a:xfrm>
            <a:prstGeom prst="rect">
              <a:avLst/>
            </a:prstGeom>
            <a:noFill/>
          </p:spPr>
          <p:txBody>
            <a:bodyPr wrap="square" rtlCol="0">
              <a:spAutoFit/>
            </a:bodyPr>
            <a:lstStyle/>
            <a:p>
              <a:r>
                <a:rPr kumimoji="1" lang="en-US" altLang="ja-JP" sz="3200" b="1" dirty="0"/>
                <a:t>A</a:t>
              </a:r>
              <a:endParaRPr kumimoji="1" lang="ja-JP" altLang="en-US" sz="3200" b="1" dirty="0"/>
            </a:p>
          </p:txBody>
        </p:sp>
      </p:grpSp>
      <p:grpSp>
        <p:nvGrpSpPr>
          <p:cNvPr id="47" name="グループ化 46"/>
          <p:cNvGrpSpPr/>
          <p:nvPr/>
        </p:nvGrpSpPr>
        <p:grpSpPr>
          <a:xfrm>
            <a:off x="7236296" y="4564235"/>
            <a:ext cx="1193939" cy="1290746"/>
            <a:chOff x="522047" y="2430376"/>
            <a:chExt cx="1193939" cy="1290746"/>
          </a:xfrm>
        </p:grpSpPr>
        <p:pic>
          <p:nvPicPr>
            <p:cNvPr id="48" name="図 4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047" y="2430376"/>
              <a:ext cx="1193939" cy="1290746"/>
            </a:xfrm>
            <a:prstGeom prst="rect">
              <a:avLst/>
            </a:prstGeom>
          </p:spPr>
        </p:pic>
        <p:sp>
          <p:nvSpPr>
            <p:cNvPr id="49" name="テキスト ボックス 48"/>
            <p:cNvSpPr txBox="1"/>
            <p:nvPr/>
          </p:nvSpPr>
          <p:spPr>
            <a:xfrm>
              <a:off x="897122" y="2639757"/>
              <a:ext cx="449478" cy="584775"/>
            </a:xfrm>
            <a:prstGeom prst="rect">
              <a:avLst/>
            </a:prstGeom>
            <a:noFill/>
          </p:spPr>
          <p:txBody>
            <a:bodyPr wrap="square" rtlCol="0">
              <a:spAutoFit/>
            </a:bodyPr>
            <a:lstStyle/>
            <a:p>
              <a:r>
                <a:rPr kumimoji="1" lang="en-US" altLang="ja-JP" sz="3200" b="1" dirty="0"/>
                <a:t>A</a:t>
              </a:r>
              <a:endParaRPr kumimoji="1" lang="ja-JP" altLang="en-US" sz="3200" b="1" dirty="0"/>
            </a:p>
          </p:txBody>
        </p:sp>
      </p:grpSp>
      <p:grpSp>
        <p:nvGrpSpPr>
          <p:cNvPr id="19" name="グループ化 18"/>
          <p:cNvGrpSpPr/>
          <p:nvPr/>
        </p:nvGrpSpPr>
        <p:grpSpPr>
          <a:xfrm>
            <a:off x="4821464" y="2430377"/>
            <a:ext cx="1206736" cy="1290746"/>
            <a:chOff x="4821464" y="2430377"/>
            <a:chExt cx="1206736" cy="1290746"/>
          </a:xfrm>
        </p:grpSpPr>
        <p:pic>
          <p:nvPicPr>
            <p:cNvPr id="4" name="図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1464" y="2430377"/>
              <a:ext cx="1206736" cy="1290746"/>
            </a:xfrm>
            <a:prstGeom prst="rect">
              <a:avLst/>
            </a:prstGeom>
          </p:spPr>
        </p:pic>
        <p:sp>
          <p:nvSpPr>
            <p:cNvPr id="50" name="テキスト ボックス 49"/>
            <p:cNvSpPr txBox="1"/>
            <p:nvPr/>
          </p:nvSpPr>
          <p:spPr>
            <a:xfrm>
              <a:off x="5200093" y="2639757"/>
              <a:ext cx="449478" cy="584775"/>
            </a:xfrm>
            <a:prstGeom prst="rect">
              <a:avLst/>
            </a:prstGeom>
            <a:noFill/>
          </p:spPr>
          <p:txBody>
            <a:bodyPr wrap="square" rtlCol="0">
              <a:spAutoFit/>
            </a:bodyPr>
            <a:lstStyle/>
            <a:p>
              <a:r>
                <a:rPr kumimoji="1" lang="en-US" altLang="ja-JP" sz="3200" b="1" dirty="0"/>
                <a:t>E</a:t>
              </a:r>
              <a:endParaRPr kumimoji="1" lang="ja-JP" altLang="en-US" sz="3200" b="1" dirty="0"/>
            </a:p>
          </p:txBody>
        </p:sp>
      </p:grpSp>
      <p:grpSp>
        <p:nvGrpSpPr>
          <p:cNvPr id="20" name="グループ化 19"/>
          <p:cNvGrpSpPr/>
          <p:nvPr/>
        </p:nvGrpSpPr>
        <p:grpSpPr>
          <a:xfrm>
            <a:off x="6832362" y="2430376"/>
            <a:ext cx="1149865" cy="1290746"/>
            <a:chOff x="6832362" y="2430376"/>
            <a:chExt cx="1149865" cy="1290746"/>
          </a:xfrm>
        </p:grpSpPr>
        <p:pic>
          <p:nvPicPr>
            <p:cNvPr id="10" name="図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32362" y="2430376"/>
              <a:ext cx="1149865" cy="1290746"/>
            </a:xfrm>
            <a:prstGeom prst="rect">
              <a:avLst/>
            </a:prstGeom>
          </p:spPr>
        </p:pic>
        <p:sp>
          <p:nvSpPr>
            <p:cNvPr id="60" name="テキスト ボックス 59"/>
            <p:cNvSpPr txBox="1"/>
            <p:nvPr/>
          </p:nvSpPr>
          <p:spPr>
            <a:xfrm>
              <a:off x="7182555" y="2629406"/>
              <a:ext cx="449478" cy="584775"/>
            </a:xfrm>
            <a:prstGeom prst="rect">
              <a:avLst/>
            </a:prstGeom>
            <a:noFill/>
          </p:spPr>
          <p:txBody>
            <a:bodyPr wrap="square" rtlCol="0">
              <a:spAutoFit/>
            </a:bodyPr>
            <a:lstStyle/>
            <a:p>
              <a:r>
                <a:rPr lang="en-US" altLang="ja-JP" sz="3200" b="1" dirty="0"/>
                <a:t>F</a:t>
              </a:r>
              <a:endParaRPr kumimoji="1" lang="ja-JP" altLang="en-US" sz="3200" b="1" dirty="0"/>
            </a:p>
          </p:txBody>
        </p:sp>
      </p:grpSp>
      <p:grpSp>
        <p:nvGrpSpPr>
          <p:cNvPr id="18" name="グループ化 17"/>
          <p:cNvGrpSpPr/>
          <p:nvPr/>
        </p:nvGrpSpPr>
        <p:grpSpPr>
          <a:xfrm>
            <a:off x="522047" y="4564235"/>
            <a:ext cx="1169633" cy="1264468"/>
            <a:chOff x="522047" y="4564235"/>
            <a:chExt cx="1169633" cy="1264468"/>
          </a:xfrm>
        </p:grpSpPr>
        <p:pic>
          <p:nvPicPr>
            <p:cNvPr id="9" name="図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2047" y="4564235"/>
              <a:ext cx="1169633" cy="1264468"/>
            </a:xfrm>
            <a:prstGeom prst="rect">
              <a:avLst/>
            </a:prstGeom>
          </p:spPr>
        </p:pic>
        <p:sp>
          <p:nvSpPr>
            <p:cNvPr id="61" name="テキスト ボックス 60"/>
            <p:cNvSpPr txBox="1"/>
            <p:nvPr/>
          </p:nvSpPr>
          <p:spPr>
            <a:xfrm>
              <a:off x="871631" y="4755239"/>
              <a:ext cx="449478" cy="584775"/>
            </a:xfrm>
            <a:prstGeom prst="rect">
              <a:avLst/>
            </a:prstGeom>
            <a:noFill/>
          </p:spPr>
          <p:txBody>
            <a:bodyPr wrap="square" rtlCol="0">
              <a:spAutoFit/>
            </a:bodyPr>
            <a:lstStyle/>
            <a:p>
              <a:r>
                <a:rPr lang="en-US" altLang="ja-JP" sz="3200" b="1" dirty="0"/>
                <a:t>B</a:t>
              </a:r>
              <a:endParaRPr kumimoji="1" lang="ja-JP" altLang="en-US" sz="3200" b="1" dirty="0"/>
            </a:p>
          </p:txBody>
        </p:sp>
      </p:grpSp>
      <p:grpSp>
        <p:nvGrpSpPr>
          <p:cNvPr id="17" name="グループ化 16"/>
          <p:cNvGrpSpPr/>
          <p:nvPr/>
        </p:nvGrpSpPr>
        <p:grpSpPr>
          <a:xfrm>
            <a:off x="1790939" y="4564235"/>
            <a:ext cx="1169633" cy="1264468"/>
            <a:chOff x="1790939" y="4564235"/>
            <a:chExt cx="1169633" cy="1264468"/>
          </a:xfrm>
        </p:grpSpPr>
        <p:pic>
          <p:nvPicPr>
            <p:cNvPr id="8" name="図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90939" y="4564235"/>
              <a:ext cx="1169633" cy="1264468"/>
            </a:xfrm>
            <a:prstGeom prst="rect">
              <a:avLst/>
            </a:prstGeom>
          </p:spPr>
        </p:pic>
        <p:sp>
          <p:nvSpPr>
            <p:cNvPr id="62" name="テキスト ボックス 61"/>
            <p:cNvSpPr txBox="1"/>
            <p:nvPr/>
          </p:nvSpPr>
          <p:spPr>
            <a:xfrm>
              <a:off x="2169269" y="4755238"/>
              <a:ext cx="449478" cy="584775"/>
            </a:xfrm>
            <a:prstGeom prst="rect">
              <a:avLst/>
            </a:prstGeom>
            <a:noFill/>
          </p:spPr>
          <p:txBody>
            <a:bodyPr wrap="square" rtlCol="0">
              <a:spAutoFit/>
            </a:bodyPr>
            <a:lstStyle/>
            <a:p>
              <a:r>
                <a:rPr kumimoji="1" lang="en-US" altLang="ja-JP" sz="3200" b="1" dirty="0"/>
                <a:t>C</a:t>
              </a:r>
              <a:endParaRPr kumimoji="1" lang="ja-JP" altLang="en-US" sz="3200" b="1" dirty="0"/>
            </a:p>
          </p:txBody>
        </p:sp>
      </p:grpSp>
      <p:grpSp>
        <p:nvGrpSpPr>
          <p:cNvPr id="16" name="グループ化 15"/>
          <p:cNvGrpSpPr/>
          <p:nvPr/>
        </p:nvGrpSpPr>
        <p:grpSpPr>
          <a:xfrm>
            <a:off x="3059832" y="4564235"/>
            <a:ext cx="1169633" cy="1264468"/>
            <a:chOff x="3059832" y="4564235"/>
            <a:chExt cx="1169633" cy="1264468"/>
          </a:xfrm>
        </p:grpSpPr>
        <p:pic>
          <p:nvPicPr>
            <p:cNvPr id="5" name="図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59832" y="4564235"/>
              <a:ext cx="1169633" cy="1264468"/>
            </a:xfrm>
            <a:prstGeom prst="rect">
              <a:avLst/>
            </a:prstGeom>
          </p:spPr>
        </p:pic>
        <p:sp>
          <p:nvSpPr>
            <p:cNvPr id="63" name="テキスト ボックス 62"/>
            <p:cNvSpPr txBox="1"/>
            <p:nvPr/>
          </p:nvSpPr>
          <p:spPr>
            <a:xfrm>
              <a:off x="3450341" y="4755237"/>
              <a:ext cx="449478" cy="584775"/>
            </a:xfrm>
            <a:prstGeom prst="rect">
              <a:avLst/>
            </a:prstGeom>
            <a:noFill/>
          </p:spPr>
          <p:txBody>
            <a:bodyPr wrap="square" rtlCol="0">
              <a:spAutoFit/>
            </a:bodyPr>
            <a:lstStyle/>
            <a:p>
              <a:r>
                <a:rPr kumimoji="1" lang="en-US" altLang="ja-JP" sz="3200" b="1" dirty="0"/>
                <a:t>D</a:t>
              </a:r>
              <a:endParaRPr kumimoji="1" lang="ja-JP" altLang="en-US" sz="3200" b="1" dirty="0"/>
            </a:p>
          </p:txBody>
        </p:sp>
      </p:grpSp>
    </p:spTree>
    <p:extLst>
      <p:ext uri="{BB962C8B-B14F-4D97-AF65-F5344CB8AC3E}">
        <p14:creationId xmlns:p14="http://schemas.microsoft.com/office/powerpoint/2010/main" val="3690612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down)">
                                      <p:cBhvr>
                                        <p:cTn id="7" dur="500"/>
                                        <p:tgtEl>
                                          <p:spTgt spid="5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5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7E4C2F0D-65AB-46FF-9AEF-B0D8A4C6738D}" type="slidenum">
              <a:rPr lang="en-US" altLang="ja-JP" smtClean="0"/>
              <a:pPr>
                <a:defRPr/>
              </a:pPr>
              <a:t>24</a:t>
            </a:fld>
            <a:endParaRPr lang="en-US" altLang="ja-JP"/>
          </a:p>
        </p:txBody>
      </p:sp>
      <p:sp>
        <p:nvSpPr>
          <p:cNvPr id="4" name="正方形/長方形 3"/>
          <p:cNvSpPr/>
          <p:nvPr/>
        </p:nvSpPr>
        <p:spPr>
          <a:xfrm>
            <a:off x="543569" y="1700808"/>
            <a:ext cx="8600431" cy="4247317"/>
          </a:xfrm>
          <a:prstGeom prst="rect">
            <a:avLst/>
          </a:prstGeom>
          <a:noFill/>
        </p:spPr>
        <p:txBody>
          <a:bodyPr wrap="none" lIns="91440" tIns="45720" rIns="91440" bIns="45720">
            <a:spAutoFit/>
          </a:bodyPr>
          <a:lstStyle/>
          <a:p>
            <a:pPr algn="l"/>
            <a:r>
              <a:rPr lang="en-US" altLang="ja-JP" sz="5400" dirty="0">
                <a:solidFill>
                  <a:schemeClr val="bg1">
                    <a:lumMod val="50000"/>
                  </a:schemeClr>
                </a:solidFill>
              </a:rPr>
              <a:t>1.</a:t>
            </a:r>
            <a:r>
              <a:rPr lang="ja-JP" altLang="en-US" sz="5400" dirty="0">
                <a:solidFill>
                  <a:schemeClr val="bg1">
                    <a:lumMod val="50000"/>
                  </a:schemeClr>
                </a:solidFill>
              </a:rPr>
              <a:t> 論文情報の表記に慣れる</a:t>
            </a:r>
            <a:endParaRPr lang="en-US" altLang="ja-JP" sz="5400" dirty="0">
              <a:solidFill>
                <a:schemeClr val="bg1">
                  <a:lumMod val="50000"/>
                </a:schemeClr>
              </a:solidFill>
            </a:endParaRPr>
          </a:p>
          <a:p>
            <a:pPr marL="914400" indent="-914400" algn="l">
              <a:buAutoNum type="arabicPeriod"/>
            </a:pPr>
            <a:endParaRPr lang="en-US" altLang="ja-JP" sz="5400" b="1"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endParaRPr>
          </a:p>
          <a:p>
            <a:pPr algn="l"/>
            <a:r>
              <a:rPr lang="en-US" altLang="ja-JP" sz="5400" dirty="0">
                <a:solidFill>
                  <a:schemeClr val="bg1">
                    <a:lumMod val="50000"/>
                  </a:schemeClr>
                </a:solidFill>
              </a:rPr>
              <a:t>2.</a:t>
            </a:r>
            <a:r>
              <a:rPr lang="ja-JP" altLang="en-US" sz="5400" dirty="0">
                <a:solidFill>
                  <a:schemeClr val="bg1">
                    <a:lumMod val="50000"/>
                  </a:schemeClr>
                </a:solidFill>
              </a:rPr>
              <a:t> 読みたい論文を特定する</a:t>
            </a:r>
            <a:endParaRPr lang="en-US" altLang="ja-JP" sz="5400" dirty="0">
              <a:solidFill>
                <a:schemeClr val="bg1">
                  <a:lumMod val="50000"/>
                </a:schemeClr>
              </a:solidFill>
            </a:endParaRPr>
          </a:p>
          <a:p>
            <a:pPr algn="l"/>
            <a:endParaRPr lang="en-US" altLang="ja-JP" sz="5400" dirty="0">
              <a:solidFill>
                <a:schemeClr val="bg1">
                  <a:lumMod val="50000"/>
                </a:schemeClr>
              </a:solidFill>
            </a:endParaRPr>
          </a:p>
          <a:p>
            <a:pPr algn="l"/>
            <a:r>
              <a:rPr lang="en-US" altLang="ja-JP" sz="5400" b="1" cap="none" spc="0"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3.</a:t>
            </a:r>
            <a:r>
              <a:rPr lang="ja-JP" altLang="en-US" sz="5400" b="1" cap="none" spc="0"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 論文</a:t>
            </a:r>
            <a:r>
              <a:rPr lang="ja-JP" altLang="en-US" sz="5400" b="1"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を</a:t>
            </a:r>
            <a:r>
              <a:rPr lang="ja-JP" altLang="en-US" sz="5400" b="1" cap="none" spc="0"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入手する</a:t>
            </a:r>
          </a:p>
        </p:txBody>
      </p:sp>
    </p:spTree>
    <p:extLst>
      <p:ext uri="{BB962C8B-B14F-4D97-AF65-F5344CB8AC3E}">
        <p14:creationId xmlns:p14="http://schemas.microsoft.com/office/powerpoint/2010/main" val="11363146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95536" y="1772816"/>
            <a:ext cx="7992888" cy="4278094"/>
          </a:xfrm>
          <a:prstGeom prst="rect">
            <a:avLst/>
          </a:prstGeom>
          <a:noFill/>
        </p:spPr>
        <p:txBody>
          <a:bodyPr wrap="square" rtlCol="0">
            <a:spAutoFit/>
          </a:bodyPr>
          <a:lstStyle/>
          <a:p>
            <a:pPr algn="l"/>
            <a:r>
              <a:rPr lang="en-US" altLang="ja-JP" sz="2800" dirty="0"/>
              <a:t>OPAC</a:t>
            </a:r>
            <a:r>
              <a:rPr lang="ja-JP" altLang="en-US" sz="2800" dirty="0"/>
              <a:t>を検索して岐阜大学の所蔵を確認します。</a:t>
            </a:r>
            <a:endParaRPr kumimoji="1" lang="en-US" altLang="ja-JP" sz="2800" dirty="0"/>
          </a:p>
          <a:p>
            <a:pPr algn="l"/>
            <a:r>
              <a:rPr kumimoji="1" lang="ja-JP" altLang="en-US" sz="800" dirty="0"/>
              <a:t>　</a:t>
            </a:r>
            <a:endParaRPr kumimoji="1" lang="en-US" altLang="ja-JP" sz="800" dirty="0"/>
          </a:p>
          <a:p>
            <a:pPr algn="l"/>
            <a:r>
              <a:rPr lang="ja-JP" altLang="en-US" sz="2800" dirty="0"/>
              <a:t>　</a:t>
            </a:r>
            <a:r>
              <a:rPr kumimoji="1" lang="ja-JP" altLang="en-US" sz="2800" dirty="0"/>
              <a:t>１</a:t>
            </a:r>
            <a:r>
              <a:rPr kumimoji="1" lang="en-US" altLang="ja-JP" sz="2800" dirty="0"/>
              <a:t>.</a:t>
            </a:r>
            <a:r>
              <a:rPr kumimoji="1" lang="ja-JP" altLang="en-US" sz="2800" dirty="0"/>
              <a:t>図書館にある雑誌</a:t>
            </a:r>
            <a:endParaRPr kumimoji="1" lang="en-US" altLang="ja-JP" sz="2800" dirty="0"/>
          </a:p>
          <a:p>
            <a:pPr algn="l"/>
            <a:endParaRPr lang="en-US" altLang="ja-JP" sz="2800" dirty="0"/>
          </a:p>
          <a:p>
            <a:pPr algn="l"/>
            <a:r>
              <a:rPr lang="ja-JP" altLang="en-US" sz="2800" dirty="0"/>
              <a:t>　２</a:t>
            </a:r>
            <a:r>
              <a:rPr lang="en-US" altLang="ja-JP" sz="2800" dirty="0"/>
              <a:t>.</a:t>
            </a:r>
            <a:r>
              <a:rPr lang="ja-JP" altLang="en-US" sz="2800" dirty="0"/>
              <a:t>図書館で契約している電子ジャーナル</a:t>
            </a:r>
            <a:endParaRPr lang="en-US" altLang="ja-JP" sz="2800" dirty="0"/>
          </a:p>
          <a:p>
            <a:pPr algn="l"/>
            <a:endParaRPr lang="en-US" altLang="ja-JP" sz="2400" dirty="0"/>
          </a:p>
          <a:p>
            <a:pPr algn="l"/>
            <a:r>
              <a:rPr lang="ja-JP" altLang="en-US" sz="2800" dirty="0"/>
              <a:t>いずれでも手に入れられなければ、</a:t>
            </a:r>
            <a:endParaRPr lang="en-US" altLang="ja-JP" sz="2800" dirty="0"/>
          </a:p>
          <a:p>
            <a:pPr algn="l"/>
            <a:r>
              <a:rPr lang="ja-JP" altLang="en-US" sz="2800" dirty="0"/>
              <a:t>　３</a:t>
            </a:r>
            <a:r>
              <a:rPr lang="en-US" altLang="ja-JP" sz="2800" dirty="0"/>
              <a:t>.</a:t>
            </a:r>
            <a:r>
              <a:rPr lang="ja-JP" altLang="en-US" sz="2800" dirty="0"/>
              <a:t>学外からの取り寄せ</a:t>
            </a:r>
            <a:endParaRPr lang="en-US" altLang="ja-JP" sz="2800" dirty="0"/>
          </a:p>
          <a:p>
            <a:pPr algn="l"/>
            <a:endParaRPr lang="en-US" altLang="ja-JP" sz="2400" dirty="0"/>
          </a:p>
          <a:p>
            <a:pPr algn="l"/>
            <a:r>
              <a:rPr lang="ja-JP" altLang="en-US" sz="2400" dirty="0"/>
              <a:t>（番外編）インターネットで無料公開されていることもあります。</a:t>
            </a:r>
            <a:endParaRPr lang="en-US" altLang="ja-JP" sz="2400" dirty="0"/>
          </a:p>
          <a:p>
            <a:pPr algn="l"/>
            <a:r>
              <a:rPr lang="ja-JP" altLang="en-US" sz="2400" dirty="0"/>
              <a:t>　　→</a:t>
            </a:r>
            <a:r>
              <a:rPr lang="en-US" altLang="ja-JP" sz="2400" dirty="0"/>
              <a:t>Google Scholar</a:t>
            </a:r>
            <a:r>
              <a:rPr lang="ja-JP" altLang="en-US" sz="2400" dirty="0"/>
              <a:t>の利用</a:t>
            </a:r>
            <a:endParaRPr lang="en-US" altLang="ja-JP" sz="2400" dirty="0"/>
          </a:p>
        </p:txBody>
      </p:sp>
      <p:sp>
        <p:nvSpPr>
          <p:cNvPr id="3" name="テキスト ボックス 2"/>
          <p:cNvSpPr txBox="1"/>
          <p:nvPr/>
        </p:nvSpPr>
        <p:spPr>
          <a:xfrm>
            <a:off x="467544" y="416038"/>
            <a:ext cx="3744416" cy="692497"/>
          </a:xfrm>
          <a:prstGeom prst="rect">
            <a:avLst/>
          </a:prstGeom>
          <a:noFill/>
        </p:spPr>
        <p:txBody>
          <a:bodyPr wrap="square" rtlCol="0">
            <a:spAutoFit/>
          </a:bodyPr>
          <a:lstStyle/>
          <a:p>
            <a:pPr algn="l"/>
            <a:r>
              <a:rPr lang="ja-JP" altLang="en-US" sz="3900" b="1" dirty="0">
                <a:solidFill>
                  <a:schemeClr val="tx2"/>
                </a:solidFill>
                <a:latin typeface="+mj-lt"/>
                <a:ea typeface="+mj-ea"/>
                <a:cs typeface="+mj-cs"/>
              </a:rPr>
              <a:t>論文を入手する</a:t>
            </a:r>
          </a:p>
        </p:txBody>
      </p:sp>
      <p:sp>
        <p:nvSpPr>
          <p:cNvPr id="5" name="スライド番号プレースホルダー 4"/>
          <p:cNvSpPr>
            <a:spLocks noGrp="1"/>
          </p:cNvSpPr>
          <p:nvPr>
            <p:ph type="sldNum" sz="quarter" idx="12"/>
          </p:nvPr>
        </p:nvSpPr>
        <p:spPr/>
        <p:txBody>
          <a:bodyPr/>
          <a:lstStyle/>
          <a:p>
            <a:pPr>
              <a:defRPr/>
            </a:pPr>
            <a:fld id="{7E4C2F0D-65AB-46FF-9AEF-B0D8A4C6738D}" type="slidenum">
              <a:rPr lang="en-US" altLang="ja-JP" smtClean="0"/>
              <a:pPr>
                <a:defRPr/>
              </a:pPr>
              <a:t>25</a:t>
            </a:fld>
            <a:endParaRPr lang="en-US" altLang="ja-JP"/>
          </a:p>
        </p:txBody>
      </p:sp>
    </p:spTree>
    <p:extLst>
      <p:ext uri="{BB962C8B-B14F-4D97-AF65-F5344CB8AC3E}">
        <p14:creationId xmlns:p14="http://schemas.microsoft.com/office/powerpoint/2010/main" val="660195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pPr>
              <a:defRPr/>
            </a:pPr>
            <a:fld id="{7E4C2F0D-65AB-46FF-9AEF-B0D8A4C6738D}" type="slidenum">
              <a:rPr lang="en-US" altLang="ja-JP" smtClean="0"/>
              <a:pPr>
                <a:defRPr/>
              </a:pPr>
              <a:t>26</a:t>
            </a:fld>
            <a:endParaRPr lang="en-US" altLang="ja-JP"/>
          </a:p>
        </p:txBody>
      </p:sp>
      <p:sp>
        <p:nvSpPr>
          <p:cNvPr id="21506" name="Rectangle 2"/>
          <p:cNvSpPr>
            <a:spLocks noGrp="1" noChangeArrowheads="1"/>
          </p:cNvSpPr>
          <p:nvPr>
            <p:ph type="title" idx="4294967295"/>
          </p:nvPr>
        </p:nvSpPr>
        <p:spPr>
          <a:xfrm>
            <a:off x="0" y="122238"/>
            <a:ext cx="7543800" cy="1146175"/>
          </a:xfrm>
        </p:spPr>
        <p:txBody>
          <a:bodyPr anchor="ctr"/>
          <a:lstStyle/>
          <a:p>
            <a:r>
              <a:rPr lang="ja-JP" altLang="en-US" sz="4000" dirty="0">
                <a:solidFill>
                  <a:schemeClr val="tx2"/>
                </a:solidFill>
              </a:rPr>
              <a:t>蔵書検索（ＯＰＡＣ）で調べる</a:t>
            </a:r>
            <a:endParaRPr lang="en-US" altLang="ja-JP" sz="4000" dirty="0">
              <a:solidFill>
                <a:schemeClr val="tx2"/>
              </a:solidFill>
            </a:endParaRPr>
          </a:p>
        </p:txBody>
      </p:sp>
      <p:grpSp>
        <p:nvGrpSpPr>
          <p:cNvPr id="7" name="グループ化 6"/>
          <p:cNvGrpSpPr/>
          <p:nvPr/>
        </p:nvGrpSpPr>
        <p:grpSpPr>
          <a:xfrm>
            <a:off x="217705" y="2394470"/>
            <a:ext cx="4752975" cy="3311525"/>
            <a:chOff x="4391024" y="2960968"/>
            <a:chExt cx="4752975" cy="3311525"/>
          </a:xfrm>
        </p:grpSpPr>
        <p:sp>
          <p:nvSpPr>
            <p:cNvPr id="21509" name="AutoShape 16"/>
            <p:cNvSpPr>
              <a:spLocks noChangeArrowheads="1"/>
            </p:cNvSpPr>
            <p:nvPr/>
          </p:nvSpPr>
          <p:spPr bwMode="auto">
            <a:xfrm>
              <a:off x="4391024" y="2960968"/>
              <a:ext cx="4752975" cy="3311525"/>
            </a:xfrm>
            <a:prstGeom prst="irregularSeal2">
              <a:avLst/>
            </a:prstGeom>
            <a:solidFill>
              <a:srgbClr val="FFFF99"/>
            </a:solidFill>
            <a:ln w="9525" algn="ctr">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1510" name="Text Box 14"/>
            <p:cNvSpPr txBox="1">
              <a:spLocks noChangeArrowheads="1"/>
            </p:cNvSpPr>
            <p:nvPr/>
          </p:nvSpPr>
          <p:spPr bwMode="auto">
            <a:xfrm>
              <a:off x="5436691" y="3773939"/>
              <a:ext cx="2879725" cy="20313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7D"/>
                    </a:outerShdw>
                  </a:effectLst>
                </a14:hiddenEffects>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l" eaLnBrk="1" hangingPunct="1"/>
              <a:endParaRPr lang="ja-JP" altLang="en-US" b="1" dirty="0">
                <a:solidFill>
                  <a:srgbClr val="FF0000"/>
                </a:solidFill>
              </a:endParaRPr>
            </a:p>
            <a:p>
              <a:pPr algn="l" eaLnBrk="1" hangingPunct="1"/>
              <a:r>
                <a:rPr lang="ja-JP" altLang="en-US" dirty="0"/>
                <a:t>検索項目として有効なのは、</a:t>
              </a:r>
            </a:p>
            <a:p>
              <a:pPr algn="l" eaLnBrk="1" hangingPunct="1"/>
              <a:r>
                <a:rPr lang="ja-JP" altLang="en-US" dirty="0">
                  <a:solidFill>
                    <a:srgbClr val="FF0000"/>
                  </a:solidFill>
                </a:rPr>
                <a:t>・タイトル・ワード（雑誌名）</a:t>
              </a:r>
            </a:p>
            <a:p>
              <a:pPr algn="l" eaLnBrk="1" hangingPunct="1"/>
              <a:r>
                <a:rPr lang="ja-JP" altLang="en-US" dirty="0">
                  <a:solidFill>
                    <a:srgbClr val="FF0000"/>
                  </a:solidFill>
                </a:rPr>
                <a:t>・フルタイトル（雑誌名）</a:t>
              </a:r>
            </a:p>
            <a:p>
              <a:pPr algn="l" eaLnBrk="1" hangingPunct="1"/>
              <a:r>
                <a:rPr lang="ja-JP" altLang="en-US" dirty="0">
                  <a:solidFill>
                    <a:srgbClr val="FF0000"/>
                  </a:solidFill>
                </a:rPr>
                <a:t>・出版者</a:t>
              </a:r>
            </a:p>
            <a:p>
              <a:pPr algn="l" eaLnBrk="1" hangingPunct="1"/>
              <a:r>
                <a:rPr lang="ja-JP" altLang="en-US" dirty="0">
                  <a:solidFill>
                    <a:srgbClr val="FF0000"/>
                  </a:solidFill>
                </a:rPr>
                <a:t>・</a:t>
              </a:r>
              <a:r>
                <a:rPr lang="en-US" altLang="ja-JP" dirty="0">
                  <a:solidFill>
                    <a:srgbClr val="FF0000"/>
                  </a:solidFill>
                </a:rPr>
                <a:t>ISSN</a:t>
              </a:r>
            </a:p>
            <a:p>
              <a:pPr eaLnBrk="1" hangingPunct="1"/>
              <a:endParaRPr lang="ja-JP" altLang="en-US" b="1" dirty="0">
                <a:solidFill>
                  <a:srgbClr val="FF0000"/>
                </a:solidFill>
              </a:endParaRPr>
            </a:p>
          </p:txBody>
        </p:sp>
      </p:grpSp>
      <p:grpSp>
        <p:nvGrpSpPr>
          <p:cNvPr id="17" name="グループ化 16"/>
          <p:cNvGrpSpPr/>
          <p:nvPr/>
        </p:nvGrpSpPr>
        <p:grpSpPr>
          <a:xfrm>
            <a:off x="110932" y="980728"/>
            <a:ext cx="4747802" cy="2118877"/>
            <a:chOff x="4290219" y="1590675"/>
            <a:chExt cx="4747802" cy="1854460"/>
          </a:xfrm>
        </p:grpSpPr>
        <p:sp>
          <p:nvSpPr>
            <p:cNvPr id="21518" name="Text Box 8"/>
            <p:cNvSpPr txBox="1">
              <a:spLocks noChangeArrowheads="1"/>
            </p:cNvSpPr>
            <p:nvPr/>
          </p:nvSpPr>
          <p:spPr bwMode="auto">
            <a:xfrm>
              <a:off x="4290219" y="1590675"/>
              <a:ext cx="4747802" cy="1854460"/>
            </a:xfrm>
            <a:prstGeom prst="rect">
              <a:avLst/>
            </a:prstGeom>
            <a:noFill/>
            <a:ln>
              <a:noFill/>
            </a:ln>
            <a:effectLst/>
            <a:extLst>
              <a:ext uri="{909E8E84-426E-40DD-AFC4-6F175D3DCCD1}">
                <a14:hiddenFill xmlns:a14="http://schemas.microsoft.com/office/drawing/2010/main">
                  <a:solidFill>
                    <a:srgbClr val="9999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7D"/>
                    </a:outerShdw>
                  </a:effectLst>
                </a14:hiddenEffects>
              </a:ext>
            </a:extLst>
          </p:spPr>
          <p:txBody>
            <a:bodyPr wrap="square">
              <a:no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l" eaLnBrk="1" hangingPunct="1"/>
              <a:r>
                <a:rPr lang="ja-JP" altLang="en-US" sz="1400" b="1" dirty="0">
                  <a:solidFill>
                    <a:srgbClr val="0000FF"/>
                  </a:solidFill>
                  <a:latin typeface="+mj-lt"/>
                  <a:ea typeface="HG丸ｺﾞｼｯｸM-PRO" pitchFamily="50" charset="-128"/>
                </a:rPr>
                <a:t>論文名　　</a:t>
              </a:r>
              <a:r>
                <a:rPr lang="en-US" altLang="ja-JP" sz="1400" b="1" dirty="0">
                  <a:solidFill>
                    <a:srgbClr val="0000FF"/>
                  </a:solidFill>
                  <a:latin typeface="+mj-lt"/>
                  <a:ea typeface="HG丸ｺﾞｼｯｸM-PRO" pitchFamily="50" charset="-128"/>
                </a:rPr>
                <a:t>:</a:t>
              </a:r>
              <a:r>
                <a:rPr lang="en-US" altLang="ja-JP" dirty="0">
                  <a:latin typeface="+mj-lt"/>
                  <a:ea typeface="HG丸ｺﾞｼｯｸM-PRO" pitchFamily="50" charset="-128"/>
                </a:rPr>
                <a:t>Induction of Pluripotent Stem</a:t>
              </a:r>
              <a:r>
                <a:rPr lang="ja-JP" altLang="en-US" dirty="0">
                  <a:latin typeface="+mj-lt"/>
                  <a:ea typeface="HG丸ｺﾞｼｯｸM-PRO" pitchFamily="50" charset="-128"/>
                </a:rPr>
                <a:t> </a:t>
              </a:r>
              <a:r>
                <a:rPr lang="en-US" altLang="ja-JP" dirty="0">
                  <a:latin typeface="+mj-lt"/>
                  <a:ea typeface="HG丸ｺﾞｼｯｸM-PRO" pitchFamily="50" charset="-128"/>
                </a:rPr>
                <a:t>Cells…</a:t>
              </a:r>
              <a:endParaRPr lang="ja-JP" altLang="en-US" dirty="0">
                <a:solidFill>
                  <a:srgbClr val="000000"/>
                </a:solidFill>
                <a:latin typeface="+mj-lt"/>
                <a:ea typeface="HG丸ｺﾞｼｯｸM-PRO" pitchFamily="50" charset="-128"/>
              </a:endParaRPr>
            </a:p>
            <a:p>
              <a:pPr algn="l" eaLnBrk="1" hangingPunct="1"/>
              <a:r>
                <a:rPr lang="ja-JP" altLang="en-US" sz="1400" b="1" dirty="0">
                  <a:solidFill>
                    <a:srgbClr val="0000FF"/>
                  </a:solidFill>
                  <a:latin typeface="+mj-lt"/>
                  <a:ea typeface="HG丸ｺﾞｼｯｸM-PRO" pitchFamily="50" charset="-128"/>
                </a:rPr>
                <a:t>論文著者名</a:t>
              </a:r>
              <a:r>
                <a:rPr lang="en-US" altLang="ja-JP" sz="1400" b="1" dirty="0">
                  <a:solidFill>
                    <a:srgbClr val="0000FF"/>
                  </a:solidFill>
                  <a:latin typeface="+mj-lt"/>
                  <a:ea typeface="HG丸ｺﾞｼｯｸM-PRO" pitchFamily="50" charset="-128"/>
                </a:rPr>
                <a:t>:</a:t>
              </a:r>
              <a:r>
                <a:rPr lang="en-US" altLang="ja-JP" dirty="0">
                  <a:solidFill>
                    <a:srgbClr val="000000"/>
                  </a:solidFill>
                  <a:latin typeface="+mj-lt"/>
                  <a:ea typeface="HG丸ｺﾞｼｯｸM-PRO" pitchFamily="50" charset="-128"/>
                </a:rPr>
                <a:t>Takahashi, </a:t>
              </a:r>
              <a:r>
                <a:rPr lang="en-US" altLang="ja-JP" dirty="0" err="1">
                  <a:solidFill>
                    <a:srgbClr val="000000"/>
                  </a:solidFill>
                  <a:latin typeface="+mj-lt"/>
                  <a:ea typeface="HG丸ｺﾞｼｯｸM-PRO" pitchFamily="50" charset="-128"/>
                </a:rPr>
                <a:t>K.,Yamanaka</a:t>
              </a:r>
              <a:r>
                <a:rPr lang="en-US" altLang="ja-JP" dirty="0">
                  <a:solidFill>
                    <a:srgbClr val="000000"/>
                  </a:solidFill>
                  <a:latin typeface="+mj-lt"/>
                  <a:ea typeface="HG丸ｺﾞｼｯｸM-PRO" pitchFamily="50" charset="-128"/>
                </a:rPr>
                <a:t>, S.</a:t>
              </a:r>
            </a:p>
            <a:p>
              <a:pPr algn="l" eaLnBrk="1" hangingPunct="1"/>
              <a:r>
                <a:rPr lang="ja-JP" altLang="en-US" sz="1400" b="1" dirty="0">
                  <a:solidFill>
                    <a:srgbClr val="0000FF"/>
                  </a:solidFill>
                  <a:latin typeface="+mj-lt"/>
                  <a:ea typeface="HG丸ｺﾞｼｯｸM-PRO" pitchFamily="50" charset="-128"/>
                </a:rPr>
                <a:t>雑誌名　　</a:t>
              </a:r>
              <a:r>
                <a:rPr lang="en-US" altLang="ja-JP" sz="1400" b="1" dirty="0">
                  <a:solidFill>
                    <a:srgbClr val="0000FF"/>
                  </a:solidFill>
                  <a:latin typeface="+mj-lt"/>
                  <a:ea typeface="HG丸ｺﾞｼｯｸM-PRO" pitchFamily="50" charset="-128"/>
                </a:rPr>
                <a:t>:</a:t>
              </a:r>
              <a:r>
                <a:rPr lang="en-US" altLang="ja-JP" sz="1400" dirty="0">
                  <a:solidFill>
                    <a:srgbClr val="000000"/>
                  </a:solidFill>
                  <a:latin typeface="+mj-lt"/>
                  <a:ea typeface="HG丸ｺﾞｼｯｸM-PRO" pitchFamily="50" charset="-128"/>
                </a:rPr>
                <a:t> </a:t>
              </a:r>
              <a:r>
                <a:rPr lang="en-US" altLang="ja-JP" dirty="0">
                  <a:solidFill>
                    <a:srgbClr val="000000"/>
                  </a:solidFill>
                  <a:latin typeface="+mj-lt"/>
                  <a:ea typeface="HG丸ｺﾞｼｯｸM-PRO" pitchFamily="50" charset="-128"/>
                </a:rPr>
                <a:t>Cell</a:t>
              </a:r>
              <a:endParaRPr lang="ja-JP" altLang="en-US" dirty="0">
                <a:solidFill>
                  <a:srgbClr val="000000"/>
                </a:solidFill>
                <a:latin typeface="+mj-lt"/>
                <a:ea typeface="HG丸ｺﾞｼｯｸM-PRO" pitchFamily="50" charset="-128"/>
              </a:endParaRPr>
            </a:p>
            <a:p>
              <a:pPr algn="l" eaLnBrk="1" hangingPunct="1"/>
              <a:r>
                <a:rPr lang="ja-JP" altLang="en-US" sz="1400" b="1" dirty="0">
                  <a:solidFill>
                    <a:srgbClr val="0000FF"/>
                  </a:solidFill>
                  <a:latin typeface="+mj-lt"/>
                  <a:ea typeface="HG丸ｺﾞｼｯｸM-PRO" pitchFamily="50" charset="-128"/>
                </a:rPr>
                <a:t>出版者　　</a:t>
              </a:r>
              <a:r>
                <a:rPr lang="en-US" altLang="ja-JP" sz="1400" b="1" dirty="0">
                  <a:solidFill>
                    <a:srgbClr val="0000FF"/>
                  </a:solidFill>
                  <a:latin typeface="+mj-lt"/>
                  <a:ea typeface="HG丸ｺﾞｼｯｸM-PRO" pitchFamily="50" charset="-128"/>
                </a:rPr>
                <a:t>:</a:t>
              </a:r>
              <a:r>
                <a:rPr lang="en-US" altLang="ja-JP" dirty="0">
                  <a:solidFill>
                    <a:srgbClr val="000000"/>
                  </a:solidFill>
                  <a:latin typeface="+mj-lt"/>
                  <a:ea typeface="HG丸ｺﾞｼｯｸM-PRO" pitchFamily="50" charset="-128"/>
                </a:rPr>
                <a:t>MIT Press</a:t>
              </a:r>
              <a:endParaRPr lang="ja-JP" altLang="en-US" dirty="0">
                <a:solidFill>
                  <a:srgbClr val="000000"/>
                </a:solidFill>
                <a:latin typeface="+mj-lt"/>
                <a:ea typeface="HG丸ｺﾞｼｯｸM-PRO" pitchFamily="50" charset="-128"/>
              </a:endParaRPr>
            </a:p>
            <a:p>
              <a:pPr algn="l" eaLnBrk="1" hangingPunct="1"/>
              <a:r>
                <a:rPr lang="ja-JP" altLang="en-US" sz="1400" b="1" dirty="0">
                  <a:solidFill>
                    <a:srgbClr val="0000FF"/>
                  </a:solidFill>
                  <a:latin typeface="+mj-lt"/>
                  <a:ea typeface="HG丸ｺﾞｼｯｸM-PRO" pitchFamily="50" charset="-128"/>
                </a:rPr>
                <a:t>巻号　　　</a:t>
              </a:r>
              <a:r>
                <a:rPr lang="en-US" altLang="ja-JP" sz="1400" b="1" dirty="0">
                  <a:solidFill>
                    <a:srgbClr val="0000FF"/>
                  </a:solidFill>
                  <a:latin typeface="+mj-lt"/>
                  <a:ea typeface="HG丸ｺﾞｼｯｸM-PRO" pitchFamily="50" charset="-128"/>
                </a:rPr>
                <a:t>:</a:t>
              </a:r>
              <a:r>
                <a:rPr lang="en-US" altLang="ja-JP" dirty="0">
                  <a:solidFill>
                    <a:srgbClr val="000000"/>
                  </a:solidFill>
                  <a:latin typeface="+mj-lt"/>
                  <a:ea typeface="HG丸ｺﾞｼｯｸM-PRO" pitchFamily="50" charset="-128"/>
                </a:rPr>
                <a:t>126(4)</a:t>
              </a:r>
            </a:p>
            <a:p>
              <a:pPr algn="l" eaLnBrk="1" hangingPunct="1"/>
              <a:r>
                <a:rPr lang="ja-JP" altLang="en-US" sz="1400" b="1" dirty="0">
                  <a:solidFill>
                    <a:srgbClr val="0000FF"/>
                  </a:solidFill>
                  <a:latin typeface="+mj-lt"/>
                  <a:ea typeface="HG丸ｺﾞｼｯｸM-PRO" pitchFamily="50" charset="-128"/>
                </a:rPr>
                <a:t>掲載ページ</a:t>
              </a:r>
              <a:r>
                <a:rPr lang="en-US" altLang="ja-JP" sz="1400" b="1" dirty="0">
                  <a:solidFill>
                    <a:srgbClr val="0000FF"/>
                  </a:solidFill>
                  <a:latin typeface="+mj-lt"/>
                  <a:ea typeface="HG丸ｺﾞｼｯｸM-PRO" pitchFamily="50" charset="-128"/>
                </a:rPr>
                <a:t>:</a:t>
              </a:r>
              <a:r>
                <a:rPr lang="en-US" altLang="ja-JP" dirty="0">
                  <a:solidFill>
                    <a:srgbClr val="000000"/>
                  </a:solidFill>
                  <a:latin typeface="+mj-lt"/>
                  <a:ea typeface="HG丸ｺﾞｼｯｸM-PRO" pitchFamily="50" charset="-128"/>
                </a:rPr>
                <a:t>663-676</a:t>
              </a:r>
            </a:p>
            <a:p>
              <a:pPr algn="l" eaLnBrk="1" hangingPunct="1"/>
              <a:r>
                <a:rPr lang="ja-JP" altLang="en-US" sz="1400" b="1" dirty="0">
                  <a:solidFill>
                    <a:srgbClr val="0000FF"/>
                  </a:solidFill>
                  <a:latin typeface="+mj-lt"/>
                  <a:ea typeface="HG丸ｺﾞｼｯｸM-PRO" pitchFamily="50" charset="-128"/>
                </a:rPr>
                <a:t>出版年月日</a:t>
              </a:r>
              <a:r>
                <a:rPr lang="en-US" altLang="ja-JP" sz="1400" b="1" dirty="0">
                  <a:solidFill>
                    <a:srgbClr val="0000FF"/>
                  </a:solidFill>
                  <a:latin typeface="+mj-lt"/>
                  <a:ea typeface="HG丸ｺﾞｼｯｸM-PRO" pitchFamily="50" charset="-128"/>
                </a:rPr>
                <a:t>:</a:t>
              </a:r>
              <a:r>
                <a:rPr lang="en-US" altLang="ja-JP" dirty="0">
                  <a:solidFill>
                    <a:srgbClr val="000000"/>
                  </a:solidFill>
                  <a:latin typeface="+mj-lt"/>
                  <a:ea typeface="HG丸ｺﾞｼｯｸM-PRO" pitchFamily="50" charset="-128"/>
                </a:rPr>
                <a:t>25 August 2006  </a:t>
              </a:r>
              <a:endParaRPr lang="en-US" altLang="ja-JP" sz="1600" dirty="0">
                <a:solidFill>
                  <a:srgbClr val="000000"/>
                </a:solidFill>
                <a:latin typeface="+mj-lt"/>
                <a:ea typeface="HG丸ｺﾞｼｯｸM-PRO" pitchFamily="50" charset="-128"/>
              </a:endParaRPr>
            </a:p>
          </p:txBody>
        </p:sp>
        <p:cxnSp>
          <p:nvCxnSpPr>
            <p:cNvPr id="6" name="直線コネクタ 5"/>
            <p:cNvCxnSpPr/>
            <p:nvPr/>
          </p:nvCxnSpPr>
          <p:spPr bwMode="auto">
            <a:xfrm>
              <a:off x="4290219" y="2346940"/>
              <a:ext cx="2230558" cy="0"/>
            </a:xfrm>
            <a:prstGeom prst="line">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4291909" y="2599029"/>
              <a:ext cx="2230558" cy="0"/>
            </a:xfrm>
            <a:prstGeom prst="line">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6" name="正方形/長方形 15"/>
          <p:cNvSpPr/>
          <p:nvPr/>
        </p:nvSpPr>
        <p:spPr>
          <a:xfrm>
            <a:off x="314324" y="5922960"/>
            <a:ext cx="4256671" cy="830997"/>
          </a:xfrm>
          <a:prstGeom prst="rect">
            <a:avLst/>
          </a:prstGeom>
        </p:spPr>
        <p:txBody>
          <a:bodyPr wrap="square">
            <a:spAutoFit/>
          </a:bodyPr>
          <a:lstStyle/>
          <a:p>
            <a:pPr algn="l" eaLnBrk="1" hangingPunct="1"/>
            <a:r>
              <a:rPr lang="ja-JP" altLang="en-US" sz="2400" b="1" dirty="0">
                <a:solidFill>
                  <a:srgbClr val="FF0000"/>
                </a:solidFill>
              </a:rPr>
              <a:t>論文名・論文著者・出版年では</a:t>
            </a:r>
            <a:endParaRPr lang="en-US" altLang="ja-JP" sz="2400" b="1" dirty="0">
              <a:solidFill>
                <a:srgbClr val="FF0000"/>
              </a:solidFill>
            </a:endParaRPr>
          </a:p>
          <a:p>
            <a:pPr algn="l" eaLnBrk="1" hangingPunct="1"/>
            <a:r>
              <a:rPr lang="ja-JP" altLang="en-US" sz="2400" b="1" dirty="0">
                <a:solidFill>
                  <a:srgbClr val="FF0000"/>
                </a:solidFill>
              </a:rPr>
              <a:t>検索できない！</a:t>
            </a:r>
          </a:p>
        </p:txBody>
      </p:sp>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6542" y="1167324"/>
            <a:ext cx="4501962" cy="5518322"/>
          </a:xfrm>
          <a:prstGeom prst="rect">
            <a:avLst/>
          </a:prstGeom>
          <a:ln>
            <a:solidFill>
              <a:schemeClr val="tx1"/>
            </a:solidFill>
          </a:ln>
        </p:spPr>
      </p:pic>
      <p:sp>
        <p:nvSpPr>
          <p:cNvPr id="5" name="テキスト ボックス 4"/>
          <p:cNvSpPr txBox="1"/>
          <p:nvPr/>
        </p:nvSpPr>
        <p:spPr>
          <a:xfrm>
            <a:off x="1185891" y="5247670"/>
            <a:ext cx="3312815" cy="646331"/>
          </a:xfrm>
          <a:prstGeom prst="rect">
            <a:avLst/>
          </a:prstGeom>
          <a:solidFill>
            <a:schemeClr val="bg1"/>
          </a:solidFill>
          <a:ln>
            <a:solidFill>
              <a:schemeClr val="tx1"/>
            </a:solidFill>
            <a:prstDash val="sysDot"/>
          </a:ln>
        </p:spPr>
        <p:txBody>
          <a:bodyPr wrap="square" rtlCol="0">
            <a:spAutoFit/>
          </a:bodyPr>
          <a:lstStyle/>
          <a:p>
            <a:pPr algn="l"/>
            <a:r>
              <a:rPr lang="en-US" altLang="ja-JP" sz="1200" dirty="0"/>
              <a:t>ISSN</a:t>
            </a:r>
            <a:r>
              <a:rPr lang="ja-JP" altLang="en-US" sz="1200" dirty="0"/>
              <a:t>：</a:t>
            </a:r>
            <a:endParaRPr lang="en-US" altLang="ja-JP" sz="1200" dirty="0"/>
          </a:p>
          <a:p>
            <a:pPr algn="l"/>
            <a:r>
              <a:rPr lang="en-US" altLang="ja-JP" sz="1200" dirty="0"/>
              <a:t>International Standard Serial Number</a:t>
            </a:r>
            <a:r>
              <a:rPr lang="ja-JP" altLang="en-US" sz="1200" dirty="0"/>
              <a:t>の略。</a:t>
            </a:r>
            <a:endParaRPr lang="en-US" altLang="ja-JP" sz="1200" dirty="0"/>
          </a:p>
          <a:p>
            <a:pPr algn="l"/>
            <a:r>
              <a:rPr lang="ja-JP" altLang="en-US" sz="1200" dirty="0"/>
              <a:t>逐次刊行物（雑誌・新聞等）に固有の</a:t>
            </a:r>
            <a:r>
              <a:rPr lang="en-US" altLang="ja-JP" sz="1200" dirty="0"/>
              <a:t>8</a:t>
            </a:r>
            <a:r>
              <a:rPr lang="ja-JP" altLang="en-US" sz="1200" dirty="0"/>
              <a:t>桁の数字。</a:t>
            </a:r>
            <a:endParaRPr lang="en-US" altLang="ja-JP" sz="1200" dirty="0"/>
          </a:p>
        </p:txBody>
      </p:sp>
      <p:cxnSp>
        <p:nvCxnSpPr>
          <p:cNvPr id="10" name="直線矢印コネクタ 9"/>
          <p:cNvCxnSpPr/>
          <p:nvPr/>
        </p:nvCxnSpPr>
        <p:spPr>
          <a:xfrm>
            <a:off x="4498706" y="3212976"/>
            <a:ext cx="428608"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p:nvPr/>
        </p:nvCxnSpPr>
        <p:spPr>
          <a:xfrm>
            <a:off x="4498706" y="3588990"/>
            <a:ext cx="428608"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p:nvPr/>
        </p:nvCxnSpPr>
        <p:spPr>
          <a:xfrm>
            <a:off x="4498706" y="4293096"/>
            <a:ext cx="428608"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p:nvPr/>
        </p:nvCxnSpPr>
        <p:spPr>
          <a:xfrm>
            <a:off x="4498706" y="4651736"/>
            <a:ext cx="428608"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7E4C2F0D-65AB-46FF-9AEF-B0D8A4C6738D}" type="slidenum">
              <a:rPr lang="en-US" altLang="ja-JP" smtClean="0"/>
              <a:pPr>
                <a:defRPr/>
              </a:pPr>
              <a:t>27</a:t>
            </a:fld>
            <a:endParaRPr lang="en-US" altLang="ja-JP"/>
          </a:p>
        </p:txBody>
      </p:sp>
      <p:sp>
        <p:nvSpPr>
          <p:cNvPr id="6" name="Rectangle 2"/>
          <p:cNvSpPr txBox="1">
            <a:spLocks noChangeArrowheads="1"/>
          </p:cNvSpPr>
          <p:nvPr/>
        </p:nvSpPr>
        <p:spPr bwMode="auto">
          <a:xfrm>
            <a:off x="457200" y="122238"/>
            <a:ext cx="7543800" cy="1146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3900" b="1">
                <a:solidFill>
                  <a:schemeClr val="tx2"/>
                </a:solidFill>
                <a:latin typeface="+mj-lt"/>
                <a:ea typeface="+mj-ea"/>
                <a:cs typeface="+mj-cs"/>
              </a:defRPr>
            </a:lvl1pPr>
            <a:lvl2pPr algn="l" rtl="0" eaLnBrk="0" fontAlgn="base" hangingPunct="0">
              <a:spcBef>
                <a:spcPct val="0"/>
              </a:spcBef>
              <a:spcAft>
                <a:spcPct val="0"/>
              </a:spcAft>
              <a:defRPr kumimoji="1" sz="3900" b="1">
                <a:solidFill>
                  <a:schemeClr val="tx2"/>
                </a:solidFill>
                <a:latin typeface="Arial" pitchFamily="34" charset="0"/>
                <a:ea typeface="ＭＳ Ｐゴシック" pitchFamily="50" charset="-128"/>
              </a:defRPr>
            </a:lvl2pPr>
            <a:lvl3pPr algn="l" rtl="0" eaLnBrk="0" fontAlgn="base" hangingPunct="0">
              <a:spcBef>
                <a:spcPct val="0"/>
              </a:spcBef>
              <a:spcAft>
                <a:spcPct val="0"/>
              </a:spcAft>
              <a:defRPr kumimoji="1" sz="3900" b="1">
                <a:solidFill>
                  <a:schemeClr val="tx2"/>
                </a:solidFill>
                <a:latin typeface="Arial" pitchFamily="34" charset="0"/>
                <a:ea typeface="ＭＳ Ｐゴシック" pitchFamily="50" charset="-128"/>
              </a:defRPr>
            </a:lvl3pPr>
            <a:lvl4pPr algn="l" rtl="0" eaLnBrk="0" fontAlgn="base" hangingPunct="0">
              <a:spcBef>
                <a:spcPct val="0"/>
              </a:spcBef>
              <a:spcAft>
                <a:spcPct val="0"/>
              </a:spcAft>
              <a:defRPr kumimoji="1" sz="3900" b="1">
                <a:solidFill>
                  <a:schemeClr val="tx2"/>
                </a:solidFill>
                <a:latin typeface="Arial" pitchFamily="34" charset="0"/>
                <a:ea typeface="ＭＳ Ｐゴシック" pitchFamily="50" charset="-128"/>
              </a:defRPr>
            </a:lvl4pPr>
            <a:lvl5pPr algn="l" rtl="0" eaLnBrk="0" fontAlgn="base" hangingPunct="0">
              <a:spcBef>
                <a:spcPct val="0"/>
              </a:spcBef>
              <a:spcAft>
                <a:spcPct val="0"/>
              </a:spcAft>
              <a:defRPr kumimoji="1" sz="3900" b="1">
                <a:solidFill>
                  <a:schemeClr val="tx2"/>
                </a:solidFill>
                <a:latin typeface="Arial" pitchFamily="34" charset="0"/>
                <a:ea typeface="ＭＳ Ｐゴシック" pitchFamily="50" charset="-128"/>
              </a:defRPr>
            </a:lvl5pPr>
            <a:lvl6pPr marL="457200" algn="l" rtl="0" fontAlgn="base">
              <a:spcBef>
                <a:spcPct val="0"/>
              </a:spcBef>
              <a:spcAft>
                <a:spcPct val="0"/>
              </a:spcAft>
              <a:defRPr kumimoji="1" sz="3900" b="1">
                <a:solidFill>
                  <a:schemeClr val="tx2"/>
                </a:solidFill>
                <a:latin typeface="Arial" pitchFamily="34" charset="0"/>
                <a:ea typeface="ＭＳ Ｐゴシック" pitchFamily="50" charset="-128"/>
              </a:defRPr>
            </a:lvl6pPr>
            <a:lvl7pPr marL="914400" algn="l" rtl="0" fontAlgn="base">
              <a:spcBef>
                <a:spcPct val="0"/>
              </a:spcBef>
              <a:spcAft>
                <a:spcPct val="0"/>
              </a:spcAft>
              <a:defRPr kumimoji="1" sz="3900" b="1">
                <a:solidFill>
                  <a:schemeClr val="tx2"/>
                </a:solidFill>
                <a:latin typeface="Arial" pitchFamily="34" charset="0"/>
                <a:ea typeface="ＭＳ Ｐゴシック" pitchFamily="50" charset="-128"/>
              </a:defRPr>
            </a:lvl7pPr>
            <a:lvl8pPr marL="1371600" algn="l" rtl="0" fontAlgn="base">
              <a:spcBef>
                <a:spcPct val="0"/>
              </a:spcBef>
              <a:spcAft>
                <a:spcPct val="0"/>
              </a:spcAft>
              <a:defRPr kumimoji="1" sz="3900" b="1">
                <a:solidFill>
                  <a:schemeClr val="tx2"/>
                </a:solidFill>
                <a:latin typeface="Arial" pitchFamily="34" charset="0"/>
                <a:ea typeface="ＭＳ Ｐゴシック" pitchFamily="50" charset="-128"/>
              </a:defRPr>
            </a:lvl8pPr>
            <a:lvl9pPr marL="1828800" algn="l" rtl="0" fontAlgn="base">
              <a:spcBef>
                <a:spcPct val="0"/>
              </a:spcBef>
              <a:spcAft>
                <a:spcPct val="0"/>
              </a:spcAft>
              <a:defRPr kumimoji="1" sz="3900" b="1">
                <a:solidFill>
                  <a:schemeClr val="tx2"/>
                </a:solidFill>
                <a:latin typeface="Arial" pitchFamily="34" charset="0"/>
                <a:ea typeface="ＭＳ Ｐゴシック" pitchFamily="50" charset="-128"/>
              </a:defRPr>
            </a:lvl9pPr>
          </a:lstStyle>
          <a:p>
            <a:r>
              <a:rPr lang="ja-JP" altLang="en-US" sz="4000" dirty="0"/>
              <a:t>蔵書検索（ＯＰＡＣ）で調べる</a:t>
            </a:r>
            <a:endParaRPr lang="en-US" altLang="ja-JP" sz="4000" dirty="0"/>
          </a:p>
        </p:txBody>
      </p:sp>
      <p:pic>
        <p:nvPicPr>
          <p:cNvPr id="4" name="図 3"/>
          <p:cNvPicPr>
            <a:picLocks noChangeAspect="1"/>
          </p:cNvPicPr>
          <p:nvPr/>
        </p:nvPicPr>
        <p:blipFill>
          <a:blip r:embed="rId3"/>
          <a:stretch>
            <a:fillRect/>
          </a:stretch>
        </p:blipFill>
        <p:spPr>
          <a:xfrm>
            <a:off x="251520" y="1184379"/>
            <a:ext cx="8669990" cy="5268957"/>
          </a:xfrm>
          <a:prstGeom prst="rect">
            <a:avLst/>
          </a:prstGeom>
        </p:spPr>
      </p:pic>
      <p:sp>
        <p:nvSpPr>
          <p:cNvPr id="9" name="角丸四角形 8"/>
          <p:cNvSpPr/>
          <p:nvPr/>
        </p:nvSpPr>
        <p:spPr>
          <a:xfrm>
            <a:off x="2627784" y="4365104"/>
            <a:ext cx="3600400" cy="79208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978644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8"/>
          <p:cNvSpPr txBox="1">
            <a:spLocks noChangeArrowheads="1"/>
          </p:cNvSpPr>
          <p:nvPr/>
        </p:nvSpPr>
        <p:spPr bwMode="auto">
          <a:xfrm>
            <a:off x="129328" y="1255552"/>
            <a:ext cx="4747802" cy="2029432"/>
          </a:xfrm>
          <a:prstGeom prst="rect">
            <a:avLst/>
          </a:prstGeom>
          <a:noFill/>
          <a:ln>
            <a:noFill/>
          </a:ln>
          <a:effectLst/>
          <a:extLst>
            <a:ext uri="{909E8E84-426E-40DD-AFC4-6F175D3DCCD1}">
              <a14:hiddenFill xmlns:a14="http://schemas.microsoft.com/office/drawing/2010/main">
                <a:solidFill>
                  <a:srgbClr val="9999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7D"/>
                  </a:outerShdw>
                </a:effectLst>
              </a14:hiddenEffects>
            </a:ext>
          </a:extLst>
        </p:spPr>
        <p:txBody>
          <a:bodyPr wrap="square">
            <a:no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l" eaLnBrk="1" hangingPunct="1"/>
            <a:r>
              <a:rPr lang="ja-JP" altLang="en-US" sz="1400" b="1" dirty="0">
                <a:solidFill>
                  <a:srgbClr val="0000FF"/>
                </a:solidFill>
                <a:latin typeface="+mj-lt"/>
                <a:ea typeface="HG丸ｺﾞｼｯｸM-PRO" pitchFamily="50" charset="-128"/>
              </a:rPr>
              <a:t>論文名　　</a:t>
            </a:r>
            <a:r>
              <a:rPr lang="en-US" altLang="ja-JP" sz="1400" b="1" dirty="0">
                <a:solidFill>
                  <a:srgbClr val="0000FF"/>
                </a:solidFill>
                <a:latin typeface="+mj-lt"/>
                <a:ea typeface="HG丸ｺﾞｼｯｸM-PRO" pitchFamily="50" charset="-128"/>
              </a:rPr>
              <a:t>:</a:t>
            </a:r>
            <a:r>
              <a:rPr lang="en-US" altLang="ja-JP" dirty="0">
                <a:latin typeface="+mj-lt"/>
                <a:ea typeface="HG丸ｺﾞｼｯｸM-PRO" pitchFamily="50" charset="-128"/>
              </a:rPr>
              <a:t>Induction of Pluripotent Stem</a:t>
            </a:r>
            <a:r>
              <a:rPr lang="ja-JP" altLang="en-US" dirty="0">
                <a:latin typeface="+mj-lt"/>
                <a:ea typeface="HG丸ｺﾞｼｯｸM-PRO" pitchFamily="50" charset="-128"/>
              </a:rPr>
              <a:t> </a:t>
            </a:r>
            <a:r>
              <a:rPr lang="en-US" altLang="ja-JP" dirty="0">
                <a:latin typeface="+mj-lt"/>
                <a:ea typeface="HG丸ｺﾞｼｯｸM-PRO" pitchFamily="50" charset="-128"/>
              </a:rPr>
              <a:t>Cells…</a:t>
            </a:r>
            <a:endParaRPr lang="ja-JP" altLang="en-US" dirty="0">
              <a:solidFill>
                <a:srgbClr val="000000"/>
              </a:solidFill>
              <a:latin typeface="+mj-lt"/>
              <a:ea typeface="HG丸ｺﾞｼｯｸM-PRO" pitchFamily="50" charset="-128"/>
            </a:endParaRPr>
          </a:p>
          <a:p>
            <a:pPr algn="l" eaLnBrk="1" hangingPunct="1"/>
            <a:r>
              <a:rPr lang="ja-JP" altLang="en-US" sz="1400" b="1" dirty="0">
                <a:solidFill>
                  <a:srgbClr val="0000FF"/>
                </a:solidFill>
                <a:latin typeface="+mj-lt"/>
                <a:ea typeface="HG丸ｺﾞｼｯｸM-PRO" pitchFamily="50" charset="-128"/>
              </a:rPr>
              <a:t>論文著者名</a:t>
            </a:r>
            <a:r>
              <a:rPr lang="en-US" altLang="ja-JP" sz="1400" b="1" dirty="0">
                <a:solidFill>
                  <a:srgbClr val="0000FF"/>
                </a:solidFill>
                <a:latin typeface="+mj-lt"/>
                <a:ea typeface="HG丸ｺﾞｼｯｸM-PRO" pitchFamily="50" charset="-128"/>
              </a:rPr>
              <a:t>:</a:t>
            </a:r>
            <a:r>
              <a:rPr lang="en-US" altLang="ja-JP" dirty="0">
                <a:solidFill>
                  <a:srgbClr val="000000"/>
                </a:solidFill>
                <a:latin typeface="+mj-lt"/>
                <a:ea typeface="HG丸ｺﾞｼｯｸM-PRO" pitchFamily="50" charset="-128"/>
              </a:rPr>
              <a:t>Takahashi, </a:t>
            </a:r>
            <a:r>
              <a:rPr lang="en-US" altLang="ja-JP" dirty="0" err="1">
                <a:solidFill>
                  <a:srgbClr val="000000"/>
                </a:solidFill>
                <a:latin typeface="+mj-lt"/>
                <a:ea typeface="HG丸ｺﾞｼｯｸM-PRO" pitchFamily="50" charset="-128"/>
              </a:rPr>
              <a:t>K.,Yamanaka</a:t>
            </a:r>
            <a:r>
              <a:rPr lang="en-US" altLang="ja-JP" dirty="0">
                <a:solidFill>
                  <a:srgbClr val="000000"/>
                </a:solidFill>
                <a:latin typeface="+mj-lt"/>
                <a:ea typeface="HG丸ｺﾞｼｯｸM-PRO" pitchFamily="50" charset="-128"/>
              </a:rPr>
              <a:t>, S.</a:t>
            </a:r>
          </a:p>
          <a:p>
            <a:pPr algn="l" eaLnBrk="1" hangingPunct="1"/>
            <a:r>
              <a:rPr lang="ja-JP" altLang="en-US" sz="1400" b="1" dirty="0">
                <a:solidFill>
                  <a:srgbClr val="0000FF"/>
                </a:solidFill>
                <a:latin typeface="+mj-lt"/>
                <a:ea typeface="HG丸ｺﾞｼｯｸM-PRO" pitchFamily="50" charset="-128"/>
              </a:rPr>
              <a:t>雑誌名　　</a:t>
            </a:r>
            <a:r>
              <a:rPr lang="en-US" altLang="ja-JP" sz="1400" b="1" dirty="0">
                <a:solidFill>
                  <a:srgbClr val="0000FF"/>
                </a:solidFill>
                <a:latin typeface="+mj-lt"/>
                <a:ea typeface="HG丸ｺﾞｼｯｸM-PRO" pitchFamily="50" charset="-128"/>
              </a:rPr>
              <a:t>:</a:t>
            </a:r>
            <a:r>
              <a:rPr lang="en-US" altLang="ja-JP" sz="1400" dirty="0">
                <a:solidFill>
                  <a:srgbClr val="000000"/>
                </a:solidFill>
                <a:latin typeface="+mj-lt"/>
                <a:ea typeface="HG丸ｺﾞｼｯｸM-PRO" pitchFamily="50" charset="-128"/>
              </a:rPr>
              <a:t> </a:t>
            </a:r>
            <a:r>
              <a:rPr lang="en-US" altLang="ja-JP" dirty="0">
                <a:solidFill>
                  <a:srgbClr val="000000"/>
                </a:solidFill>
                <a:latin typeface="+mj-lt"/>
                <a:ea typeface="HG丸ｺﾞｼｯｸM-PRO" pitchFamily="50" charset="-128"/>
              </a:rPr>
              <a:t>Cell</a:t>
            </a:r>
            <a:endParaRPr lang="ja-JP" altLang="en-US" dirty="0">
              <a:solidFill>
                <a:srgbClr val="000000"/>
              </a:solidFill>
              <a:latin typeface="+mj-lt"/>
              <a:ea typeface="HG丸ｺﾞｼｯｸM-PRO" pitchFamily="50" charset="-128"/>
            </a:endParaRPr>
          </a:p>
          <a:p>
            <a:pPr algn="l" eaLnBrk="1" hangingPunct="1"/>
            <a:r>
              <a:rPr lang="ja-JP" altLang="en-US" sz="1400" b="1" dirty="0">
                <a:solidFill>
                  <a:srgbClr val="0000FF"/>
                </a:solidFill>
                <a:latin typeface="+mj-lt"/>
                <a:ea typeface="HG丸ｺﾞｼｯｸM-PRO" pitchFamily="50" charset="-128"/>
              </a:rPr>
              <a:t>出版者　　</a:t>
            </a:r>
            <a:r>
              <a:rPr lang="en-US" altLang="ja-JP" sz="1400" b="1" dirty="0">
                <a:solidFill>
                  <a:srgbClr val="0000FF"/>
                </a:solidFill>
                <a:latin typeface="+mj-lt"/>
                <a:ea typeface="HG丸ｺﾞｼｯｸM-PRO" pitchFamily="50" charset="-128"/>
              </a:rPr>
              <a:t>:</a:t>
            </a:r>
            <a:r>
              <a:rPr lang="en-US" altLang="ja-JP" dirty="0">
                <a:solidFill>
                  <a:srgbClr val="000000"/>
                </a:solidFill>
                <a:latin typeface="+mj-lt"/>
                <a:ea typeface="HG丸ｺﾞｼｯｸM-PRO" pitchFamily="50" charset="-128"/>
              </a:rPr>
              <a:t>MIT Press</a:t>
            </a:r>
            <a:endParaRPr lang="ja-JP" altLang="en-US" dirty="0">
              <a:solidFill>
                <a:srgbClr val="000000"/>
              </a:solidFill>
              <a:latin typeface="+mj-lt"/>
              <a:ea typeface="HG丸ｺﾞｼｯｸM-PRO" pitchFamily="50" charset="-128"/>
            </a:endParaRPr>
          </a:p>
          <a:p>
            <a:pPr algn="l" eaLnBrk="1" hangingPunct="1"/>
            <a:r>
              <a:rPr lang="ja-JP" altLang="en-US" sz="1400" b="1" dirty="0">
                <a:solidFill>
                  <a:srgbClr val="0000FF"/>
                </a:solidFill>
                <a:latin typeface="+mj-lt"/>
                <a:ea typeface="HG丸ｺﾞｼｯｸM-PRO" pitchFamily="50" charset="-128"/>
              </a:rPr>
              <a:t>巻号　　　</a:t>
            </a:r>
            <a:r>
              <a:rPr lang="en-US" altLang="ja-JP" sz="1400" b="1" dirty="0">
                <a:solidFill>
                  <a:srgbClr val="0000FF"/>
                </a:solidFill>
                <a:latin typeface="+mj-lt"/>
                <a:ea typeface="HG丸ｺﾞｼｯｸM-PRO" pitchFamily="50" charset="-128"/>
              </a:rPr>
              <a:t>:</a:t>
            </a:r>
            <a:r>
              <a:rPr lang="en-US" altLang="ja-JP" dirty="0">
                <a:solidFill>
                  <a:srgbClr val="000000"/>
                </a:solidFill>
                <a:latin typeface="+mj-lt"/>
                <a:ea typeface="HG丸ｺﾞｼｯｸM-PRO" pitchFamily="50" charset="-128"/>
              </a:rPr>
              <a:t>126(4)</a:t>
            </a:r>
            <a:endParaRPr lang="en-US" altLang="ja-JP" sz="1400" dirty="0">
              <a:solidFill>
                <a:srgbClr val="000000"/>
              </a:solidFill>
              <a:latin typeface="+mj-lt"/>
              <a:ea typeface="HG丸ｺﾞｼｯｸM-PRO" pitchFamily="50" charset="-128"/>
            </a:endParaRPr>
          </a:p>
          <a:p>
            <a:pPr algn="l" eaLnBrk="1" hangingPunct="1"/>
            <a:r>
              <a:rPr lang="ja-JP" altLang="en-US" sz="1400" b="1" dirty="0">
                <a:solidFill>
                  <a:srgbClr val="0000FF"/>
                </a:solidFill>
                <a:latin typeface="+mj-lt"/>
                <a:ea typeface="HG丸ｺﾞｼｯｸM-PRO" pitchFamily="50" charset="-128"/>
              </a:rPr>
              <a:t>掲載ページ</a:t>
            </a:r>
            <a:r>
              <a:rPr lang="en-US" altLang="ja-JP" sz="1400" b="1" dirty="0">
                <a:solidFill>
                  <a:srgbClr val="0000FF"/>
                </a:solidFill>
                <a:latin typeface="+mj-lt"/>
                <a:ea typeface="HG丸ｺﾞｼｯｸM-PRO" pitchFamily="50" charset="-128"/>
              </a:rPr>
              <a:t>:</a:t>
            </a:r>
            <a:r>
              <a:rPr lang="en-US" altLang="ja-JP" dirty="0">
                <a:solidFill>
                  <a:srgbClr val="000000"/>
                </a:solidFill>
                <a:latin typeface="+mj-lt"/>
                <a:ea typeface="HG丸ｺﾞｼｯｸM-PRO" pitchFamily="50" charset="-128"/>
              </a:rPr>
              <a:t>663-676</a:t>
            </a:r>
          </a:p>
          <a:p>
            <a:pPr algn="l" eaLnBrk="1" hangingPunct="1"/>
            <a:r>
              <a:rPr lang="ja-JP" altLang="en-US" sz="1400" b="1" dirty="0">
                <a:solidFill>
                  <a:srgbClr val="0000FF"/>
                </a:solidFill>
                <a:latin typeface="+mj-lt"/>
                <a:ea typeface="HG丸ｺﾞｼｯｸM-PRO" pitchFamily="50" charset="-128"/>
              </a:rPr>
              <a:t>出版年月日</a:t>
            </a:r>
            <a:r>
              <a:rPr lang="en-US" altLang="ja-JP" sz="1400" b="1" dirty="0">
                <a:solidFill>
                  <a:srgbClr val="0000FF"/>
                </a:solidFill>
                <a:latin typeface="+mj-lt"/>
                <a:ea typeface="HG丸ｺﾞｼｯｸM-PRO" pitchFamily="50" charset="-128"/>
              </a:rPr>
              <a:t>:</a:t>
            </a:r>
            <a:r>
              <a:rPr lang="en-US" altLang="ja-JP" dirty="0">
                <a:solidFill>
                  <a:srgbClr val="000000"/>
                </a:solidFill>
                <a:latin typeface="+mj-lt"/>
                <a:ea typeface="HG丸ｺﾞｼｯｸM-PRO" pitchFamily="50" charset="-128"/>
              </a:rPr>
              <a:t>25 August 2006  </a:t>
            </a:r>
            <a:endParaRPr lang="en-US" altLang="ja-JP" sz="1600" dirty="0">
              <a:solidFill>
                <a:srgbClr val="000000"/>
              </a:solidFill>
              <a:latin typeface="+mj-lt"/>
              <a:ea typeface="HG丸ｺﾞｼｯｸM-PRO" pitchFamily="50" charset="-128"/>
            </a:endParaRPr>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3888" y="2276872"/>
            <a:ext cx="5421380" cy="4153139"/>
          </a:xfrm>
          <a:prstGeom prst="rect">
            <a:avLst/>
          </a:prstGeom>
          <a:ln>
            <a:solidFill>
              <a:schemeClr val="tx1"/>
            </a:solidFill>
          </a:ln>
        </p:spPr>
      </p:pic>
      <p:sp>
        <p:nvSpPr>
          <p:cNvPr id="22533" name="Rectangle 3"/>
          <p:cNvSpPr txBox="1">
            <a:spLocks noChangeArrowheads="1"/>
          </p:cNvSpPr>
          <p:nvPr/>
        </p:nvSpPr>
        <p:spPr bwMode="auto">
          <a:xfrm>
            <a:off x="5004048" y="1844824"/>
            <a:ext cx="2627313"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20000"/>
              </a:spcBef>
              <a:buClr>
                <a:schemeClr val="bg2"/>
              </a:buClr>
              <a:buSzPct val="75000"/>
              <a:buFont typeface="Wingdings" pitchFamily="2" charset="2"/>
              <a:buNone/>
            </a:pPr>
            <a:r>
              <a:rPr lang="ja-JP" altLang="en-US" sz="2000" dirty="0"/>
              <a:t>＜岐阜大学</a:t>
            </a:r>
            <a:r>
              <a:rPr lang="en-US" altLang="ja-JP" sz="2000" dirty="0"/>
              <a:t>OPAC</a:t>
            </a:r>
            <a:r>
              <a:rPr lang="ja-JP" altLang="en-US" sz="2000" dirty="0"/>
              <a:t>＞</a:t>
            </a:r>
          </a:p>
        </p:txBody>
      </p:sp>
      <p:sp>
        <p:nvSpPr>
          <p:cNvPr id="22534" name="Oval 11"/>
          <p:cNvSpPr>
            <a:spLocks noChangeArrowheads="1"/>
          </p:cNvSpPr>
          <p:nvPr/>
        </p:nvSpPr>
        <p:spPr bwMode="auto">
          <a:xfrm>
            <a:off x="5329063" y="5390454"/>
            <a:ext cx="1549424" cy="910480"/>
          </a:xfrm>
          <a:prstGeom prst="ellipse">
            <a:avLst/>
          </a:prstGeom>
          <a:noFill/>
          <a:ln w="2857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2535" name="Line 30"/>
          <p:cNvSpPr>
            <a:spLocks noChangeShapeType="1"/>
          </p:cNvSpPr>
          <p:nvPr/>
        </p:nvSpPr>
        <p:spPr bwMode="auto">
          <a:xfrm>
            <a:off x="2123728" y="2700756"/>
            <a:ext cx="3456384" cy="2672461"/>
          </a:xfrm>
          <a:prstGeom prst="line">
            <a:avLst/>
          </a:prstGeom>
          <a:noFill/>
          <a:ln w="28575">
            <a:solidFill>
              <a:srgbClr val="FF0000"/>
            </a:solidFill>
            <a:prstDash val="dash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2559" name="Text Box 31"/>
          <p:cNvSpPr txBox="1">
            <a:spLocks noChangeArrowheads="1"/>
          </p:cNvSpPr>
          <p:nvPr/>
        </p:nvSpPr>
        <p:spPr bwMode="auto">
          <a:xfrm>
            <a:off x="179512" y="3933056"/>
            <a:ext cx="3600400"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l" eaLnBrk="1" hangingPunct="1">
              <a:spcBef>
                <a:spcPts val="0"/>
              </a:spcBef>
            </a:pPr>
            <a:r>
              <a:rPr lang="en-US" altLang="ja-JP" sz="2000" dirty="0">
                <a:solidFill>
                  <a:srgbClr val="FF0000"/>
                </a:solidFill>
                <a:latin typeface="+mj-ea"/>
                <a:ea typeface="+mj-ea"/>
              </a:rPr>
              <a:t>OPAC</a:t>
            </a:r>
            <a:r>
              <a:rPr lang="ja-JP" altLang="en-US" sz="2000" dirty="0">
                <a:solidFill>
                  <a:srgbClr val="FF0000"/>
                </a:solidFill>
                <a:latin typeface="+mj-ea"/>
                <a:ea typeface="+mj-ea"/>
              </a:rPr>
              <a:t>を検索した時は、</a:t>
            </a:r>
            <a:endParaRPr lang="en-US" altLang="ja-JP" sz="2000" dirty="0">
              <a:solidFill>
                <a:srgbClr val="FF0000"/>
              </a:solidFill>
              <a:latin typeface="+mj-ea"/>
              <a:ea typeface="+mj-ea"/>
            </a:endParaRPr>
          </a:p>
          <a:p>
            <a:pPr algn="l" eaLnBrk="1" hangingPunct="1">
              <a:spcBef>
                <a:spcPts val="0"/>
              </a:spcBef>
            </a:pPr>
            <a:r>
              <a:rPr lang="ja-JP" altLang="en-US" sz="2000" dirty="0">
                <a:solidFill>
                  <a:srgbClr val="FF0000"/>
                </a:solidFill>
                <a:latin typeface="+mj-ea"/>
                <a:ea typeface="+mj-ea"/>
              </a:rPr>
              <a:t>巻号の欄を忘れずにチェック！</a:t>
            </a:r>
            <a:endParaRPr lang="en-US" altLang="ja-JP" sz="2000" dirty="0">
              <a:solidFill>
                <a:srgbClr val="FF0000"/>
              </a:solidFill>
              <a:latin typeface="+mj-ea"/>
              <a:ea typeface="+mj-ea"/>
            </a:endParaRPr>
          </a:p>
          <a:p>
            <a:pPr algn="l" eaLnBrk="1" hangingPunct="1">
              <a:spcBef>
                <a:spcPts val="0"/>
              </a:spcBef>
            </a:pPr>
            <a:endParaRPr lang="ja-JP" altLang="en-US" sz="2000" dirty="0">
              <a:solidFill>
                <a:srgbClr val="FF0000"/>
              </a:solidFill>
              <a:latin typeface="+mj-ea"/>
              <a:ea typeface="+mj-ea"/>
            </a:endParaRPr>
          </a:p>
          <a:p>
            <a:pPr algn="l" eaLnBrk="1" hangingPunct="1">
              <a:spcBef>
                <a:spcPts val="0"/>
              </a:spcBef>
            </a:pPr>
            <a:r>
              <a:rPr lang="ja-JP" altLang="en-US" sz="2000" dirty="0">
                <a:latin typeface="+mj-ea"/>
                <a:ea typeface="+mj-ea"/>
              </a:rPr>
              <a:t>この場合、</a:t>
            </a:r>
            <a:r>
              <a:rPr lang="en-US" altLang="ja-JP" sz="2000" dirty="0">
                <a:latin typeface="+mj-ea"/>
                <a:ea typeface="+mj-ea"/>
              </a:rPr>
              <a:t>126(4)</a:t>
            </a:r>
            <a:r>
              <a:rPr lang="ja-JP" altLang="en-US" sz="2000" dirty="0">
                <a:latin typeface="+mj-ea"/>
                <a:ea typeface="+mj-ea"/>
              </a:rPr>
              <a:t>は</a:t>
            </a:r>
            <a:endParaRPr lang="en-US" altLang="ja-JP" sz="2000" dirty="0">
              <a:latin typeface="+mj-ea"/>
              <a:ea typeface="+mj-ea"/>
            </a:endParaRPr>
          </a:p>
          <a:p>
            <a:pPr algn="l" eaLnBrk="1" hangingPunct="1">
              <a:spcBef>
                <a:spcPts val="0"/>
              </a:spcBef>
            </a:pPr>
            <a:r>
              <a:rPr lang="ja-JP" altLang="en-US" sz="2000" dirty="0">
                <a:latin typeface="+mj-ea"/>
                <a:ea typeface="+mj-ea"/>
              </a:rPr>
              <a:t>岐阜大学で所蔵している</a:t>
            </a:r>
            <a:endParaRPr lang="en-US" altLang="ja-JP" sz="2000" dirty="0">
              <a:latin typeface="+mj-ea"/>
              <a:ea typeface="+mj-ea"/>
            </a:endParaRPr>
          </a:p>
          <a:p>
            <a:pPr algn="l" eaLnBrk="1" hangingPunct="1">
              <a:spcBef>
                <a:spcPts val="0"/>
              </a:spcBef>
            </a:pPr>
            <a:endParaRPr lang="en-US" altLang="ja-JP" sz="2000" dirty="0">
              <a:latin typeface="+mj-ea"/>
              <a:ea typeface="+mj-ea"/>
            </a:endParaRPr>
          </a:p>
          <a:p>
            <a:pPr algn="l" eaLnBrk="1" hangingPunct="1">
              <a:spcBef>
                <a:spcPts val="0"/>
              </a:spcBef>
            </a:pPr>
            <a:r>
              <a:rPr lang="en-US" altLang="ja-JP" sz="2000" dirty="0">
                <a:latin typeface="+mj-ea"/>
                <a:ea typeface="+mj-ea"/>
              </a:rPr>
              <a:t>※</a:t>
            </a:r>
            <a:r>
              <a:rPr lang="ja-JP" altLang="en-US" sz="2000" dirty="0">
                <a:latin typeface="+mj-ea"/>
                <a:ea typeface="+mj-ea"/>
              </a:rPr>
              <a:t>数字が飛んでいる</a:t>
            </a:r>
            <a:r>
              <a:rPr lang="en-US" altLang="ja-JP" sz="2000" dirty="0">
                <a:latin typeface="+mj-ea"/>
                <a:ea typeface="+mj-ea"/>
              </a:rPr>
              <a:t>44(4)</a:t>
            </a:r>
            <a:r>
              <a:rPr lang="ja-JP" altLang="en-US" sz="2000" dirty="0">
                <a:latin typeface="+mj-ea"/>
                <a:ea typeface="+mj-ea"/>
              </a:rPr>
              <a:t>は</a:t>
            </a:r>
            <a:endParaRPr lang="en-US" altLang="ja-JP" sz="2000" dirty="0">
              <a:latin typeface="+mj-ea"/>
              <a:ea typeface="+mj-ea"/>
            </a:endParaRPr>
          </a:p>
          <a:p>
            <a:pPr algn="l" eaLnBrk="1" hangingPunct="1">
              <a:spcBef>
                <a:spcPts val="0"/>
              </a:spcBef>
            </a:pPr>
            <a:r>
              <a:rPr lang="ja-JP" altLang="en-US" sz="2000" dirty="0">
                <a:latin typeface="+mj-ea"/>
                <a:ea typeface="+mj-ea"/>
              </a:rPr>
              <a:t>   所蔵していない</a:t>
            </a:r>
          </a:p>
        </p:txBody>
      </p:sp>
      <p:sp>
        <p:nvSpPr>
          <p:cNvPr id="3" name="スライド番号プレースホルダー 2"/>
          <p:cNvSpPr>
            <a:spLocks noGrp="1"/>
          </p:cNvSpPr>
          <p:nvPr>
            <p:ph type="sldNum" sz="quarter" idx="12"/>
          </p:nvPr>
        </p:nvSpPr>
        <p:spPr/>
        <p:txBody>
          <a:bodyPr/>
          <a:lstStyle/>
          <a:p>
            <a:pPr>
              <a:defRPr/>
            </a:pPr>
            <a:fld id="{7E4C2F0D-65AB-46FF-9AEF-B0D8A4C6738D}" type="slidenum">
              <a:rPr lang="en-US" altLang="ja-JP" smtClean="0"/>
              <a:pPr>
                <a:defRPr/>
              </a:pPr>
              <a:t>28</a:t>
            </a:fld>
            <a:endParaRPr lang="en-US" altLang="ja-JP"/>
          </a:p>
        </p:txBody>
      </p:sp>
      <p:sp>
        <p:nvSpPr>
          <p:cNvPr id="2" name="角丸四角形 1"/>
          <p:cNvSpPr/>
          <p:nvPr/>
        </p:nvSpPr>
        <p:spPr bwMode="auto">
          <a:xfrm>
            <a:off x="124794" y="2413766"/>
            <a:ext cx="1922392" cy="286990"/>
          </a:xfrm>
          <a:prstGeom prst="roundRect">
            <a:avLst/>
          </a:pr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pitchFamily="34" charset="0"/>
              <a:ea typeface="ＭＳ Ｐゴシック" pitchFamily="50" charset="-128"/>
            </a:endParaRPr>
          </a:p>
        </p:txBody>
      </p:sp>
      <p:sp>
        <p:nvSpPr>
          <p:cNvPr id="12" name="Rectangle 2"/>
          <p:cNvSpPr txBox="1">
            <a:spLocks noChangeArrowheads="1"/>
          </p:cNvSpPr>
          <p:nvPr/>
        </p:nvSpPr>
        <p:spPr bwMode="auto">
          <a:xfrm>
            <a:off x="457200" y="260648"/>
            <a:ext cx="7067128"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3900" b="1">
                <a:solidFill>
                  <a:schemeClr val="tx2"/>
                </a:solidFill>
                <a:latin typeface="+mj-lt"/>
                <a:ea typeface="+mj-ea"/>
                <a:cs typeface="+mj-cs"/>
              </a:defRPr>
            </a:lvl1pPr>
            <a:lvl2pPr algn="l" rtl="0" eaLnBrk="0" fontAlgn="base" hangingPunct="0">
              <a:spcBef>
                <a:spcPct val="0"/>
              </a:spcBef>
              <a:spcAft>
                <a:spcPct val="0"/>
              </a:spcAft>
              <a:defRPr kumimoji="1" sz="3900" b="1">
                <a:solidFill>
                  <a:schemeClr val="tx2"/>
                </a:solidFill>
                <a:latin typeface="Arial" pitchFamily="34" charset="0"/>
                <a:ea typeface="ＭＳ Ｐゴシック" pitchFamily="50" charset="-128"/>
              </a:defRPr>
            </a:lvl2pPr>
            <a:lvl3pPr algn="l" rtl="0" eaLnBrk="0" fontAlgn="base" hangingPunct="0">
              <a:spcBef>
                <a:spcPct val="0"/>
              </a:spcBef>
              <a:spcAft>
                <a:spcPct val="0"/>
              </a:spcAft>
              <a:defRPr kumimoji="1" sz="3900" b="1">
                <a:solidFill>
                  <a:schemeClr val="tx2"/>
                </a:solidFill>
                <a:latin typeface="Arial" pitchFamily="34" charset="0"/>
                <a:ea typeface="ＭＳ Ｐゴシック" pitchFamily="50" charset="-128"/>
              </a:defRPr>
            </a:lvl3pPr>
            <a:lvl4pPr algn="l" rtl="0" eaLnBrk="0" fontAlgn="base" hangingPunct="0">
              <a:spcBef>
                <a:spcPct val="0"/>
              </a:spcBef>
              <a:spcAft>
                <a:spcPct val="0"/>
              </a:spcAft>
              <a:defRPr kumimoji="1" sz="3900" b="1">
                <a:solidFill>
                  <a:schemeClr val="tx2"/>
                </a:solidFill>
                <a:latin typeface="Arial" pitchFamily="34" charset="0"/>
                <a:ea typeface="ＭＳ Ｐゴシック" pitchFamily="50" charset="-128"/>
              </a:defRPr>
            </a:lvl4pPr>
            <a:lvl5pPr algn="l" rtl="0" eaLnBrk="0" fontAlgn="base" hangingPunct="0">
              <a:spcBef>
                <a:spcPct val="0"/>
              </a:spcBef>
              <a:spcAft>
                <a:spcPct val="0"/>
              </a:spcAft>
              <a:defRPr kumimoji="1" sz="3900" b="1">
                <a:solidFill>
                  <a:schemeClr val="tx2"/>
                </a:solidFill>
                <a:latin typeface="Arial" pitchFamily="34" charset="0"/>
                <a:ea typeface="ＭＳ Ｐゴシック" pitchFamily="50" charset="-128"/>
              </a:defRPr>
            </a:lvl5pPr>
            <a:lvl6pPr marL="457200" algn="l" rtl="0" fontAlgn="base">
              <a:spcBef>
                <a:spcPct val="0"/>
              </a:spcBef>
              <a:spcAft>
                <a:spcPct val="0"/>
              </a:spcAft>
              <a:defRPr kumimoji="1" sz="3900" b="1">
                <a:solidFill>
                  <a:schemeClr val="tx2"/>
                </a:solidFill>
                <a:latin typeface="Arial" pitchFamily="34" charset="0"/>
                <a:ea typeface="ＭＳ Ｐゴシック" pitchFamily="50" charset="-128"/>
              </a:defRPr>
            </a:lvl6pPr>
            <a:lvl7pPr marL="914400" algn="l" rtl="0" fontAlgn="base">
              <a:spcBef>
                <a:spcPct val="0"/>
              </a:spcBef>
              <a:spcAft>
                <a:spcPct val="0"/>
              </a:spcAft>
              <a:defRPr kumimoji="1" sz="3900" b="1">
                <a:solidFill>
                  <a:schemeClr val="tx2"/>
                </a:solidFill>
                <a:latin typeface="Arial" pitchFamily="34" charset="0"/>
                <a:ea typeface="ＭＳ Ｐゴシック" pitchFamily="50" charset="-128"/>
              </a:defRPr>
            </a:lvl7pPr>
            <a:lvl8pPr marL="1371600" algn="l" rtl="0" fontAlgn="base">
              <a:spcBef>
                <a:spcPct val="0"/>
              </a:spcBef>
              <a:spcAft>
                <a:spcPct val="0"/>
              </a:spcAft>
              <a:defRPr kumimoji="1" sz="3900" b="1">
                <a:solidFill>
                  <a:schemeClr val="tx2"/>
                </a:solidFill>
                <a:latin typeface="Arial" pitchFamily="34" charset="0"/>
                <a:ea typeface="ＭＳ Ｐゴシック" pitchFamily="50" charset="-128"/>
              </a:defRPr>
            </a:lvl8pPr>
            <a:lvl9pPr marL="1828800" algn="l" rtl="0" fontAlgn="base">
              <a:spcBef>
                <a:spcPct val="0"/>
              </a:spcBef>
              <a:spcAft>
                <a:spcPct val="0"/>
              </a:spcAft>
              <a:defRPr kumimoji="1" sz="3900" b="1">
                <a:solidFill>
                  <a:schemeClr val="tx2"/>
                </a:solidFill>
                <a:latin typeface="Arial" pitchFamily="34" charset="0"/>
                <a:ea typeface="ＭＳ Ｐゴシック" pitchFamily="50" charset="-128"/>
              </a:defRPr>
            </a:lvl9pPr>
          </a:lstStyle>
          <a:p>
            <a:pPr eaLnBrk="1" hangingPunct="1"/>
            <a:r>
              <a:rPr lang="ja-JP" altLang="en-US" kern="0" dirty="0"/>
              <a:t>図書館にある雑誌を探す</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22535"/>
                                        </p:tgtEl>
                                        <p:attrNameLst>
                                          <p:attrName>style.visibility</p:attrName>
                                        </p:attrNameLst>
                                      </p:cBhvr>
                                      <p:to>
                                        <p:strVal val="visible"/>
                                      </p:to>
                                    </p:set>
                                    <p:anim calcmode="lin" valueType="num">
                                      <p:cBhvr additive="base">
                                        <p:cTn id="11" dur="500" fill="hold"/>
                                        <p:tgtEl>
                                          <p:spTgt spid="22535"/>
                                        </p:tgtEl>
                                        <p:attrNameLst>
                                          <p:attrName>ppt_x</p:attrName>
                                        </p:attrNameLst>
                                      </p:cBhvr>
                                      <p:tavLst>
                                        <p:tav tm="0">
                                          <p:val>
                                            <p:strVal val="0-#ppt_w/2"/>
                                          </p:val>
                                        </p:tav>
                                        <p:tav tm="100000">
                                          <p:val>
                                            <p:strVal val="#ppt_x"/>
                                          </p:val>
                                        </p:tav>
                                      </p:tavLst>
                                    </p:anim>
                                    <p:anim calcmode="lin" valueType="num">
                                      <p:cBhvr additive="base">
                                        <p:cTn id="12" dur="500" fill="hold"/>
                                        <p:tgtEl>
                                          <p:spTgt spid="22535"/>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22534"/>
                                        </p:tgtEl>
                                        <p:attrNameLst>
                                          <p:attrName>style.visibility</p:attrName>
                                        </p:attrNameLst>
                                      </p:cBhvr>
                                      <p:to>
                                        <p:strVal val="visible"/>
                                      </p:to>
                                    </p:set>
                                    <p:animEffect transition="in" filter="fade">
                                      <p:cBhvr>
                                        <p:cTn id="16" dur="500"/>
                                        <p:tgtEl>
                                          <p:spTgt spid="225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4" grpId="0" animBg="1"/>
      <p:bldP spid="22535" grpId="0" animBg="1"/>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7E4C2F0D-65AB-46FF-9AEF-B0D8A4C6738D}" type="slidenum">
              <a:rPr lang="en-US" altLang="ja-JP" smtClean="0"/>
              <a:pPr>
                <a:defRPr/>
              </a:pPr>
              <a:t>29</a:t>
            </a:fld>
            <a:endParaRPr lang="en-US" altLang="ja-JP"/>
          </a:p>
        </p:txBody>
      </p:sp>
      <p:pic>
        <p:nvPicPr>
          <p:cNvPr id="3" name="図 2"/>
          <p:cNvPicPr>
            <a:picLocks noChangeAspect="1"/>
          </p:cNvPicPr>
          <p:nvPr/>
        </p:nvPicPr>
        <p:blipFill>
          <a:blip r:embed="rId3"/>
          <a:stretch>
            <a:fillRect/>
          </a:stretch>
        </p:blipFill>
        <p:spPr>
          <a:xfrm>
            <a:off x="529369" y="906979"/>
            <a:ext cx="3841626" cy="3057069"/>
          </a:xfrm>
          <a:prstGeom prst="rect">
            <a:avLst/>
          </a:prstGeom>
        </p:spPr>
      </p:pic>
      <p:pic>
        <p:nvPicPr>
          <p:cNvPr id="5" name="図 4"/>
          <p:cNvPicPr>
            <a:picLocks noChangeAspect="1"/>
          </p:cNvPicPr>
          <p:nvPr/>
        </p:nvPicPr>
        <p:blipFill>
          <a:blip r:embed="rId4"/>
          <a:stretch>
            <a:fillRect/>
          </a:stretch>
        </p:blipFill>
        <p:spPr>
          <a:xfrm>
            <a:off x="228726" y="2906931"/>
            <a:ext cx="4654031" cy="3781400"/>
          </a:xfrm>
          <a:prstGeom prst="rect">
            <a:avLst/>
          </a:prstGeom>
          <a:ln>
            <a:solidFill>
              <a:schemeClr val="tx1"/>
            </a:solidFill>
          </a:ln>
        </p:spPr>
      </p:pic>
      <p:sp>
        <p:nvSpPr>
          <p:cNvPr id="6" name="正方形/長方形 5"/>
          <p:cNvSpPr/>
          <p:nvPr/>
        </p:nvSpPr>
        <p:spPr>
          <a:xfrm>
            <a:off x="251520" y="260648"/>
            <a:ext cx="5742384" cy="646331"/>
          </a:xfrm>
          <a:prstGeom prst="rect">
            <a:avLst/>
          </a:prstGeom>
        </p:spPr>
        <p:txBody>
          <a:bodyPr wrap="square">
            <a:spAutoFit/>
          </a:bodyPr>
          <a:lstStyle/>
          <a:p>
            <a:pPr lvl="0" algn="l"/>
            <a:r>
              <a:rPr lang="ja-JP" altLang="en-US" sz="3600" b="1" dirty="0">
                <a:solidFill>
                  <a:schemeClr val="tx2"/>
                </a:solidFill>
              </a:rPr>
              <a:t>電子ジャーナルを検索する</a:t>
            </a:r>
          </a:p>
        </p:txBody>
      </p:sp>
      <p:sp>
        <p:nvSpPr>
          <p:cNvPr id="7" name="楕円 6"/>
          <p:cNvSpPr/>
          <p:nvPr/>
        </p:nvSpPr>
        <p:spPr>
          <a:xfrm>
            <a:off x="2173035" y="4377157"/>
            <a:ext cx="2376264"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4610468" y="2058236"/>
            <a:ext cx="4415284" cy="707886"/>
          </a:xfrm>
          <a:prstGeom prst="rect">
            <a:avLst/>
          </a:prstGeom>
          <a:noFill/>
        </p:spPr>
        <p:txBody>
          <a:bodyPr wrap="square" rtlCol="0">
            <a:spAutoFit/>
          </a:bodyPr>
          <a:lstStyle/>
          <a:p>
            <a:pPr algn="l"/>
            <a:r>
              <a:rPr kumimoji="1" lang="ja-JP" altLang="en-US" sz="2000" dirty="0"/>
              <a:t>利用可能期間の論文かどうかを確認</a:t>
            </a:r>
            <a:r>
              <a:rPr lang="ja-JP" altLang="en-US" sz="2000" dirty="0"/>
              <a:t>し、年巻号ページをもとに論文を探す</a:t>
            </a:r>
            <a:endParaRPr kumimoji="1" lang="ja-JP" altLang="en-US" sz="2000" dirty="0"/>
          </a:p>
        </p:txBody>
      </p:sp>
      <p:pic>
        <p:nvPicPr>
          <p:cNvPr id="4" name="図 3"/>
          <p:cNvPicPr>
            <a:picLocks noChangeAspect="1"/>
          </p:cNvPicPr>
          <p:nvPr/>
        </p:nvPicPr>
        <p:blipFill rotWithShape="1">
          <a:blip r:embed="rId5"/>
          <a:srcRect l="625" t="8657" r="4522" b="24899"/>
          <a:stretch/>
        </p:blipFill>
        <p:spPr>
          <a:xfrm>
            <a:off x="4684240" y="3245514"/>
            <a:ext cx="4053731" cy="2271718"/>
          </a:xfrm>
          <a:prstGeom prst="rect">
            <a:avLst/>
          </a:prstGeom>
          <a:ln>
            <a:solidFill>
              <a:schemeClr val="tx1"/>
            </a:solidFill>
          </a:ln>
        </p:spPr>
      </p:pic>
      <p:sp>
        <p:nvSpPr>
          <p:cNvPr id="9" name="右矢印 8"/>
          <p:cNvSpPr/>
          <p:nvPr/>
        </p:nvSpPr>
        <p:spPr bwMode="auto">
          <a:xfrm>
            <a:off x="4610468" y="4422505"/>
            <a:ext cx="579053" cy="288032"/>
          </a:xfrm>
          <a:prstGeom prst="rightArrow">
            <a:avLst/>
          </a:prstGeom>
          <a:solidFill>
            <a:srgbClr val="FF0000"/>
          </a:solidFill>
          <a:ln w="254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pitchFamily="34" charset="0"/>
              <a:ea typeface="ＭＳ Ｐゴシック" pitchFamily="50" charset="-128"/>
            </a:endParaRPr>
          </a:p>
        </p:txBody>
      </p:sp>
    </p:spTree>
    <p:extLst>
      <p:ext uri="{BB962C8B-B14F-4D97-AF65-F5344CB8AC3E}">
        <p14:creationId xmlns:p14="http://schemas.microsoft.com/office/powerpoint/2010/main" val="235558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7E4C2F0D-65AB-46FF-9AEF-B0D8A4C6738D}" type="slidenum">
              <a:rPr lang="en-US" altLang="ja-JP" smtClean="0"/>
              <a:pPr>
                <a:defRPr/>
              </a:pPr>
              <a:t>3</a:t>
            </a:fld>
            <a:endParaRPr lang="en-US" altLang="ja-JP"/>
          </a:p>
        </p:txBody>
      </p:sp>
      <p:sp>
        <p:nvSpPr>
          <p:cNvPr id="3" name="正方形/長方形 2"/>
          <p:cNvSpPr/>
          <p:nvPr/>
        </p:nvSpPr>
        <p:spPr>
          <a:xfrm>
            <a:off x="323528" y="1398687"/>
            <a:ext cx="8557151" cy="5078313"/>
          </a:xfrm>
          <a:prstGeom prst="rect">
            <a:avLst/>
          </a:prstGeom>
          <a:noFill/>
        </p:spPr>
        <p:txBody>
          <a:bodyPr wrap="none" lIns="91440" tIns="45720" rIns="91440" bIns="45720">
            <a:spAutoFit/>
          </a:bodyPr>
          <a:lstStyle/>
          <a:p>
            <a:pPr marL="914400" indent="-914400" algn="l">
              <a:buAutoNum type="arabicPeriod"/>
            </a:pPr>
            <a:r>
              <a:rPr lang="ja-JP" altLang="en-US" sz="5400" b="1"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論文</a:t>
            </a:r>
            <a:r>
              <a:rPr lang="ja-JP" altLang="en-US" sz="5400" b="1" cap="none" spc="0"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情報の表記に慣れる</a:t>
            </a:r>
            <a:endParaRPr lang="en-US" altLang="ja-JP" sz="5400" b="1" cap="none" spc="0"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endParaRPr>
          </a:p>
          <a:p>
            <a:pPr marL="0" indent="0" algn="l">
              <a:buNone/>
            </a:pPr>
            <a:endParaRPr lang="en-US" altLang="ja-JP" sz="5400" dirty="0">
              <a:solidFill>
                <a:schemeClr val="bg2">
                  <a:lumMod val="50000"/>
                </a:schemeClr>
              </a:solidFill>
            </a:endParaRPr>
          </a:p>
          <a:p>
            <a:pPr marL="0" indent="0" algn="l">
              <a:buNone/>
            </a:pPr>
            <a:r>
              <a:rPr lang="en-US" altLang="ja-JP" sz="5400" dirty="0">
                <a:solidFill>
                  <a:schemeClr val="bg1">
                    <a:lumMod val="50000"/>
                  </a:schemeClr>
                </a:solidFill>
              </a:rPr>
              <a:t>2.</a:t>
            </a:r>
            <a:r>
              <a:rPr lang="ja-JP" altLang="en-US" sz="5400" dirty="0">
                <a:solidFill>
                  <a:schemeClr val="bg1">
                    <a:lumMod val="50000"/>
                  </a:schemeClr>
                </a:solidFill>
              </a:rPr>
              <a:t> 読みたい論文を特定する</a:t>
            </a:r>
            <a:endParaRPr lang="en-US" altLang="ja-JP" sz="5400" dirty="0">
              <a:solidFill>
                <a:schemeClr val="bg1">
                  <a:lumMod val="50000"/>
                </a:schemeClr>
              </a:solidFill>
            </a:endParaRPr>
          </a:p>
          <a:p>
            <a:pPr algn="l"/>
            <a:endParaRPr lang="en-US" altLang="ja-JP" sz="5400" dirty="0">
              <a:solidFill>
                <a:schemeClr val="bg1">
                  <a:lumMod val="50000"/>
                </a:schemeClr>
              </a:solidFill>
            </a:endParaRPr>
          </a:p>
          <a:p>
            <a:pPr marL="0" indent="0" algn="l">
              <a:buNone/>
            </a:pPr>
            <a:r>
              <a:rPr lang="en-US" altLang="ja-JP" sz="5400" dirty="0">
                <a:solidFill>
                  <a:schemeClr val="bg1">
                    <a:lumMod val="50000"/>
                  </a:schemeClr>
                </a:solidFill>
              </a:rPr>
              <a:t>3.</a:t>
            </a:r>
            <a:r>
              <a:rPr lang="ja-JP" altLang="en-US" sz="5400" dirty="0">
                <a:solidFill>
                  <a:schemeClr val="bg1">
                    <a:lumMod val="50000"/>
                  </a:schemeClr>
                </a:solidFill>
              </a:rPr>
              <a:t> 論文を入手する</a:t>
            </a:r>
          </a:p>
          <a:p>
            <a:pPr algn="l"/>
            <a:endParaRPr lang="ja-JP" altLang="en-US" sz="5400" b="1" cap="none" spc="0"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9784364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053" y="794882"/>
            <a:ext cx="3599245" cy="426012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2579" y="2807408"/>
            <a:ext cx="4697190" cy="35628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右矢印 6"/>
          <p:cNvSpPr/>
          <p:nvPr/>
        </p:nvSpPr>
        <p:spPr bwMode="auto">
          <a:xfrm rot="1310865">
            <a:off x="3811545" y="3316421"/>
            <a:ext cx="611530" cy="288032"/>
          </a:xfrm>
          <a:prstGeom prst="rightArrow">
            <a:avLst/>
          </a:prstGeom>
          <a:solidFill>
            <a:srgbClr val="FF0000"/>
          </a:solidFill>
          <a:ln w="254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pitchFamily="34" charset="0"/>
              <a:ea typeface="ＭＳ Ｐゴシック" pitchFamily="50" charset="-128"/>
            </a:endParaRPr>
          </a:p>
        </p:txBody>
      </p:sp>
      <p:sp>
        <p:nvSpPr>
          <p:cNvPr id="2" name="スライド番号プレースホルダー 1"/>
          <p:cNvSpPr>
            <a:spLocks noGrp="1"/>
          </p:cNvSpPr>
          <p:nvPr>
            <p:ph type="sldNum" sz="quarter" idx="12"/>
          </p:nvPr>
        </p:nvSpPr>
        <p:spPr/>
        <p:txBody>
          <a:bodyPr/>
          <a:lstStyle/>
          <a:p>
            <a:pPr>
              <a:defRPr/>
            </a:pPr>
            <a:fld id="{7E4C2F0D-65AB-46FF-9AEF-B0D8A4C6738D}" type="slidenum">
              <a:rPr lang="en-US" altLang="ja-JP" smtClean="0"/>
              <a:pPr>
                <a:defRPr/>
              </a:pPr>
              <a:t>30</a:t>
            </a:fld>
            <a:endParaRPr lang="en-US" altLang="ja-JP" dirty="0"/>
          </a:p>
        </p:txBody>
      </p:sp>
      <p:sp>
        <p:nvSpPr>
          <p:cNvPr id="3" name="テキスト ボックス 2"/>
          <p:cNvSpPr txBox="1"/>
          <p:nvPr/>
        </p:nvSpPr>
        <p:spPr>
          <a:xfrm>
            <a:off x="179512" y="5085184"/>
            <a:ext cx="3429659" cy="646331"/>
          </a:xfrm>
          <a:prstGeom prst="rect">
            <a:avLst/>
          </a:prstGeom>
          <a:noFill/>
          <a:ln>
            <a:noFill/>
          </a:ln>
        </p:spPr>
        <p:txBody>
          <a:bodyPr wrap="square" rtlCol="0">
            <a:spAutoFit/>
          </a:bodyPr>
          <a:lstStyle/>
          <a:p>
            <a:r>
              <a:rPr kumimoji="1" lang="ja-JP" altLang="en-US" dirty="0"/>
              <a:t>該当する巻号・ページの</a:t>
            </a:r>
            <a:endParaRPr kumimoji="1" lang="en-US" altLang="ja-JP" dirty="0"/>
          </a:p>
          <a:p>
            <a:r>
              <a:rPr lang="ja-JP" altLang="en-US" dirty="0"/>
              <a:t>論文の詳細が表示されます。</a:t>
            </a:r>
            <a:endParaRPr kumimoji="1" lang="ja-JP" altLang="en-US" dirty="0"/>
          </a:p>
        </p:txBody>
      </p:sp>
      <p:sp>
        <p:nvSpPr>
          <p:cNvPr id="9" name="テキスト ボックス 8"/>
          <p:cNvSpPr txBox="1"/>
          <p:nvPr/>
        </p:nvSpPr>
        <p:spPr>
          <a:xfrm>
            <a:off x="5076056" y="2132856"/>
            <a:ext cx="3851891" cy="646331"/>
          </a:xfrm>
          <a:prstGeom prst="rect">
            <a:avLst/>
          </a:prstGeom>
          <a:noFill/>
          <a:ln>
            <a:noFill/>
          </a:ln>
        </p:spPr>
        <p:txBody>
          <a:bodyPr wrap="square" rtlCol="0">
            <a:spAutoFit/>
          </a:bodyPr>
          <a:lstStyle/>
          <a:p>
            <a:r>
              <a:rPr lang="en-US" altLang="ja-JP" dirty="0"/>
              <a:t>FULLTEXT</a:t>
            </a:r>
            <a:r>
              <a:rPr lang="ja-JP" altLang="en-US" dirty="0"/>
              <a:t>（</a:t>
            </a:r>
            <a:r>
              <a:rPr lang="en-US" altLang="ja-JP" dirty="0"/>
              <a:t>PDF</a:t>
            </a:r>
            <a:r>
              <a:rPr lang="ja-JP" altLang="en-US" dirty="0"/>
              <a:t>）をクリックすると</a:t>
            </a:r>
            <a:endParaRPr lang="en-US" altLang="ja-JP" dirty="0"/>
          </a:p>
          <a:p>
            <a:r>
              <a:rPr kumimoji="1" lang="en-US" altLang="ja-JP" dirty="0"/>
              <a:t>PDF</a:t>
            </a:r>
            <a:r>
              <a:rPr kumimoji="1" lang="ja-JP" altLang="en-US" dirty="0"/>
              <a:t>ファイルが閲覧保存印刷できます。</a:t>
            </a:r>
          </a:p>
        </p:txBody>
      </p:sp>
      <p:sp>
        <p:nvSpPr>
          <p:cNvPr id="11" name="角丸四角形 10"/>
          <p:cNvSpPr/>
          <p:nvPr/>
        </p:nvSpPr>
        <p:spPr bwMode="auto">
          <a:xfrm>
            <a:off x="356208" y="980728"/>
            <a:ext cx="792088" cy="360040"/>
          </a:xfrm>
          <a:prstGeom prst="roundRect">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pitchFamily="34" charset="0"/>
              <a:ea typeface="ＭＳ Ｐゴシック" pitchFamily="50" charset="-128"/>
            </a:endParaRPr>
          </a:p>
        </p:txBody>
      </p:sp>
    </p:spTree>
    <p:extLst>
      <p:ext uri="{BB962C8B-B14F-4D97-AF65-F5344CB8AC3E}">
        <p14:creationId xmlns:p14="http://schemas.microsoft.com/office/powerpoint/2010/main" val="24849205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3"/>
          <a:srcRect t="8657" r="25784" b="22333"/>
          <a:stretch/>
        </p:blipFill>
        <p:spPr>
          <a:xfrm>
            <a:off x="501955" y="1057207"/>
            <a:ext cx="7350831" cy="5468137"/>
          </a:xfrm>
          <a:prstGeom prst="rect">
            <a:avLst/>
          </a:prstGeom>
          <a:ln>
            <a:solidFill>
              <a:schemeClr val="tx1"/>
            </a:solidFill>
          </a:ln>
        </p:spPr>
      </p:pic>
      <p:sp>
        <p:nvSpPr>
          <p:cNvPr id="9" name="Rectangle 2"/>
          <p:cNvSpPr>
            <a:spLocks noGrp="1" noChangeArrowheads="1"/>
          </p:cNvSpPr>
          <p:nvPr>
            <p:ph type="title"/>
          </p:nvPr>
        </p:nvSpPr>
        <p:spPr>
          <a:xfrm>
            <a:off x="422677" y="188640"/>
            <a:ext cx="7543800" cy="1003300"/>
          </a:xfrm>
        </p:spPr>
        <p:txBody>
          <a:bodyPr anchor="ctr"/>
          <a:lstStyle/>
          <a:p>
            <a:pPr eaLnBrk="1" hangingPunct="1"/>
            <a:r>
              <a:rPr lang="ja-JP" altLang="en-US" sz="3600" dirty="0">
                <a:solidFill>
                  <a:schemeClr val="tx2"/>
                </a:solidFill>
              </a:rPr>
              <a:t>データベースからのリンク</a:t>
            </a:r>
          </a:p>
        </p:txBody>
      </p:sp>
      <p:sp>
        <p:nvSpPr>
          <p:cNvPr id="4" name="スライド番号プレースホルダー 3"/>
          <p:cNvSpPr>
            <a:spLocks noGrp="1"/>
          </p:cNvSpPr>
          <p:nvPr>
            <p:ph type="sldNum" sz="quarter" idx="12"/>
          </p:nvPr>
        </p:nvSpPr>
        <p:spPr/>
        <p:txBody>
          <a:bodyPr/>
          <a:lstStyle/>
          <a:p>
            <a:pPr>
              <a:defRPr/>
            </a:pPr>
            <a:fld id="{5D6E6A09-49F5-4D9A-B844-CBEB92E368D4}" type="slidenum">
              <a:rPr lang="en-US" altLang="ja-JP" smtClean="0"/>
              <a:pPr>
                <a:defRPr/>
              </a:pPr>
              <a:t>31</a:t>
            </a:fld>
            <a:endParaRPr lang="en-US" altLang="ja-JP"/>
          </a:p>
        </p:txBody>
      </p:sp>
      <p:sp>
        <p:nvSpPr>
          <p:cNvPr id="11" name="角丸四角形 10"/>
          <p:cNvSpPr/>
          <p:nvPr/>
        </p:nvSpPr>
        <p:spPr bwMode="auto">
          <a:xfrm>
            <a:off x="1570293" y="2852936"/>
            <a:ext cx="769459" cy="234612"/>
          </a:xfrm>
          <a:prstGeom prst="roundRect">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pitchFamily="34" charset="0"/>
              <a:ea typeface="ＭＳ Ｐゴシック" pitchFamily="50" charset="-128"/>
            </a:endParaRPr>
          </a:p>
        </p:txBody>
      </p:sp>
      <p:pic>
        <p:nvPicPr>
          <p:cNvPr id="5" name="図 4"/>
          <p:cNvPicPr>
            <a:picLocks noChangeAspect="1"/>
          </p:cNvPicPr>
          <p:nvPr/>
        </p:nvPicPr>
        <p:blipFill rotWithShape="1">
          <a:blip r:embed="rId4"/>
          <a:srcRect t="7919" r="24603" b="30067"/>
          <a:stretch/>
        </p:blipFill>
        <p:spPr>
          <a:xfrm>
            <a:off x="2662607" y="2470584"/>
            <a:ext cx="6305478" cy="4149080"/>
          </a:xfrm>
          <a:prstGeom prst="rect">
            <a:avLst/>
          </a:prstGeom>
          <a:ln>
            <a:solidFill>
              <a:schemeClr val="tx1"/>
            </a:solidFill>
          </a:ln>
        </p:spPr>
      </p:pic>
      <p:sp>
        <p:nvSpPr>
          <p:cNvPr id="2" name="正方形/長方形 1"/>
          <p:cNvSpPr/>
          <p:nvPr/>
        </p:nvSpPr>
        <p:spPr bwMode="auto">
          <a:xfrm>
            <a:off x="507219" y="5487094"/>
            <a:ext cx="7264168" cy="923330"/>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a:ln>
                  <a:noFill/>
                </a:ln>
                <a:solidFill>
                  <a:schemeClr val="tx1"/>
                </a:solidFill>
                <a:effectLst/>
                <a:latin typeface="Arial" pitchFamily="34" charset="0"/>
                <a:ea typeface="ＭＳ Ｐゴシック" pitchFamily="50" charset="-128"/>
              </a:rPr>
              <a:t>Scopus</a:t>
            </a:r>
            <a:r>
              <a:rPr kumimoji="1" lang="ja-JP" altLang="en-US" sz="1800" b="0" i="0" u="none" strike="noStrike" cap="none" normalizeH="0" baseline="0" dirty="0">
                <a:ln>
                  <a:noFill/>
                </a:ln>
                <a:solidFill>
                  <a:schemeClr val="tx1"/>
                </a:solidFill>
                <a:effectLst/>
                <a:latin typeface="Arial" pitchFamily="34" charset="0"/>
                <a:ea typeface="ＭＳ Ｐゴシック" pitchFamily="50" charset="-128"/>
              </a:rPr>
              <a:t>のように、データベースの中には論文本文へのリンクが</a:t>
            </a:r>
            <a:endParaRPr kumimoji="1" lang="en-US" altLang="ja-JP" sz="1800" b="0" i="0" u="none" strike="noStrike" cap="none" normalizeH="0" baseline="0" dirty="0">
              <a:ln>
                <a:noFill/>
              </a:ln>
              <a:solidFill>
                <a:schemeClr val="tx1"/>
              </a:solidFill>
              <a:effectLst/>
              <a:latin typeface="Arial" pitchFamily="34" charset="0"/>
              <a:ea typeface="ＭＳ Ｐゴシック"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r>
              <a:rPr lang="ja-JP" altLang="en-US" dirty="0"/>
              <a:t>用意されているものもあります。</a:t>
            </a:r>
            <a:endParaRPr lang="en-US" altLang="ja-JP" dirty="0"/>
          </a:p>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dirty="0">
                <a:ln>
                  <a:noFill/>
                </a:ln>
                <a:solidFill>
                  <a:schemeClr val="tx1"/>
                </a:solidFill>
                <a:effectLst/>
                <a:latin typeface="Arial" pitchFamily="34" charset="0"/>
                <a:ea typeface="ＭＳ Ｐゴシック" pitchFamily="50" charset="-128"/>
              </a:rPr>
              <a:t>岐阜大学で</a:t>
            </a:r>
            <a:r>
              <a:rPr lang="ja-JP" altLang="en-US" dirty="0"/>
              <a:t>契約している</a:t>
            </a:r>
            <a:r>
              <a:rPr kumimoji="1" lang="ja-JP" altLang="en-US" sz="1800" b="0" i="0" u="none" strike="noStrike" cap="none" normalizeH="0" baseline="0" dirty="0">
                <a:ln>
                  <a:noFill/>
                </a:ln>
                <a:solidFill>
                  <a:schemeClr val="tx1"/>
                </a:solidFill>
                <a:effectLst/>
                <a:latin typeface="Arial" pitchFamily="34" charset="0"/>
                <a:ea typeface="ＭＳ Ｐゴシック" pitchFamily="50" charset="-128"/>
              </a:rPr>
              <a:t>電子ジャーナルであれば本文が利用できます。</a:t>
            </a:r>
          </a:p>
        </p:txBody>
      </p:sp>
      <p:sp>
        <p:nvSpPr>
          <p:cNvPr id="12" name="AutoShape 8"/>
          <p:cNvSpPr>
            <a:spLocks noChangeArrowheads="1"/>
          </p:cNvSpPr>
          <p:nvPr/>
        </p:nvSpPr>
        <p:spPr bwMode="auto">
          <a:xfrm>
            <a:off x="2662607" y="2811909"/>
            <a:ext cx="2106150" cy="36004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solidFill>
          <a:ln w="9525" algn="ctr">
            <a:solidFill>
              <a:srgbClr val="FF0000"/>
            </a:solidFill>
            <a:miter lim="800000"/>
            <a:headEnd/>
            <a:tailEnd/>
          </a:ln>
          <a:effectLst/>
        </p:spPr>
        <p:txBody>
          <a:bodyPr wrap="none" anchor="ctr"/>
          <a:lstStyle/>
          <a:p>
            <a:endParaRPr lang="ja-JP" altLang="en-US"/>
          </a:p>
        </p:txBody>
      </p:sp>
      <p:sp>
        <p:nvSpPr>
          <p:cNvPr id="13" name="角丸四角形 12"/>
          <p:cNvSpPr/>
          <p:nvPr/>
        </p:nvSpPr>
        <p:spPr bwMode="auto">
          <a:xfrm>
            <a:off x="5045887" y="2870293"/>
            <a:ext cx="822257" cy="217255"/>
          </a:xfrm>
          <a:prstGeom prst="roundRect">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pitchFamily="34" charset="0"/>
              <a:ea typeface="ＭＳ Ｐゴシック" pitchFamily="50" charset="-128"/>
            </a:endParaRPr>
          </a:p>
        </p:txBody>
      </p:sp>
    </p:spTree>
    <p:extLst>
      <p:ext uri="{BB962C8B-B14F-4D97-AF65-F5344CB8AC3E}">
        <p14:creationId xmlns:p14="http://schemas.microsoft.com/office/powerpoint/2010/main" val="38259372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コンテンツ プレースホルダー 2"/>
          <p:cNvSpPr>
            <a:spLocks noGrp="1"/>
          </p:cNvSpPr>
          <p:nvPr>
            <p:ph idx="1"/>
          </p:nvPr>
        </p:nvSpPr>
        <p:spPr>
          <a:xfrm>
            <a:off x="457200" y="1844824"/>
            <a:ext cx="8229600" cy="4248472"/>
          </a:xfrm>
        </p:spPr>
        <p:txBody>
          <a:bodyPr>
            <a:normAutofit lnSpcReduction="10000"/>
          </a:bodyPr>
          <a:lstStyle/>
          <a:p>
            <a:pPr marL="0" indent="0">
              <a:buNone/>
            </a:pPr>
            <a:r>
              <a:rPr lang="ja-JP" altLang="en-US" sz="2600" dirty="0">
                <a:latin typeface="ＭＳ ゴシック" pitchFamily="49" charset="-128"/>
                <a:ea typeface="ＭＳ ゴシック" pitchFamily="49" charset="-128"/>
              </a:rPr>
              <a:t>・たくさんの雑誌の電子版が収録されており、</a:t>
            </a:r>
            <a:endParaRPr lang="en-US" altLang="ja-JP" sz="2600" dirty="0">
              <a:latin typeface="ＭＳ ゴシック" pitchFamily="49" charset="-128"/>
              <a:ea typeface="ＭＳ ゴシック" pitchFamily="49" charset="-128"/>
            </a:endParaRPr>
          </a:p>
          <a:p>
            <a:pPr marL="0" indent="0">
              <a:buNone/>
            </a:pPr>
            <a:r>
              <a:rPr lang="ja-JP" altLang="en-US" sz="2600" dirty="0">
                <a:latin typeface="ＭＳ ゴシック" pitchFamily="49" charset="-128"/>
                <a:ea typeface="ＭＳ ゴシック" pitchFamily="49" charset="-128"/>
              </a:rPr>
              <a:t>　論文そのものを利用することができる。</a:t>
            </a:r>
            <a:endParaRPr lang="en-US" altLang="ja-JP" sz="2600" dirty="0">
              <a:latin typeface="ＭＳ ゴシック" pitchFamily="49" charset="-128"/>
              <a:ea typeface="ＭＳ ゴシック" pitchFamily="49" charset="-128"/>
            </a:endParaRPr>
          </a:p>
          <a:p>
            <a:pPr marL="0" indent="0">
              <a:buNone/>
            </a:pPr>
            <a:r>
              <a:rPr lang="ja-JP" altLang="en-US" sz="2600" dirty="0">
                <a:latin typeface="ＭＳ ゴシック" pitchFamily="49" charset="-128"/>
                <a:ea typeface="ＭＳ ゴシック" pitchFamily="49" charset="-128"/>
              </a:rPr>
              <a:t>　</a:t>
            </a:r>
            <a:r>
              <a:rPr lang="en-US" altLang="ja-JP" sz="2000" dirty="0">
                <a:latin typeface="ＭＳ ゴシック" pitchFamily="49" charset="-128"/>
                <a:ea typeface="ＭＳ ゴシック" pitchFamily="49" charset="-128"/>
              </a:rPr>
              <a:t>※</a:t>
            </a:r>
            <a:r>
              <a:rPr lang="ja-JP" altLang="en-US" sz="2000" dirty="0">
                <a:latin typeface="ＭＳ ゴシック" pitchFamily="49" charset="-128"/>
                <a:ea typeface="ＭＳ ゴシック" pitchFamily="49" charset="-128"/>
              </a:rPr>
              <a:t>岐阜大学で契約していないものは</a:t>
            </a:r>
            <a:r>
              <a:rPr lang="en-US" altLang="ja-JP" sz="2000" dirty="0">
                <a:latin typeface="ＭＳ ゴシック" pitchFamily="49" charset="-128"/>
                <a:ea typeface="ＭＳ ゴシック" pitchFamily="49" charset="-128"/>
              </a:rPr>
              <a:t>Abstract</a:t>
            </a:r>
            <a:r>
              <a:rPr lang="ja-JP" altLang="en-US" sz="2000" dirty="0" err="1">
                <a:latin typeface="ＭＳ ゴシック" pitchFamily="49" charset="-128"/>
                <a:ea typeface="ＭＳ ゴシック" pitchFamily="49" charset="-128"/>
              </a:rPr>
              <a:t>まで</a:t>
            </a:r>
            <a:r>
              <a:rPr lang="ja-JP" altLang="en-US" sz="2000" dirty="0">
                <a:latin typeface="ＭＳ ゴシック" pitchFamily="49" charset="-128"/>
                <a:ea typeface="ＭＳ ゴシック" pitchFamily="49" charset="-128"/>
              </a:rPr>
              <a:t>利用可</a:t>
            </a:r>
            <a:endParaRPr lang="en-US" altLang="ja-JP" sz="2000" dirty="0">
              <a:latin typeface="ＭＳ ゴシック" pitchFamily="49" charset="-128"/>
              <a:ea typeface="ＭＳ ゴシック" pitchFamily="49" charset="-128"/>
            </a:endParaRPr>
          </a:p>
          <a:p>
            <a:pPr marL="0" indent="0">
              <a:buNone/>
            </a:pPr>
            <a:endParaRPr lang="en-US" altLang="ja-JP" sz="2600" dirty="0">
              <a:latin typeface="ＭＳ ゴシック" pitchFamily="49" charset="-128"/>
              <a:ea typeface="ＭＳ ゴシック" pitchFamily="49" charset="-128"/>
            </a:endParaRPr>
          </a:p>
          <a:p>
            <a:pPr marL="0" indent="0">
              <a:buNone/>
            </a:pPr>
            <a:r>
              <a:rPr lang="ja-JP" altLang="en-US" sz="2600" dirty="0">
                <a:latin typeface="ＭＳ ゴシック" pitchFamily="49" charset="-128"/>
                <a:ea typeface="ＭＳ ゴシック" pitchFamily="49" charset="-128"/>
              </a:rPr>
              <a:t>・本来は論文全文を閲覧するためのサイトだが、</a:t>
            </a:r>
            <a:endParaRPr lang="en-US" altLang="ja-JP" sz="2600" dirty="0">
              <a:latin typeface="ＭＳ ゴシック" pitchFamily="49" charset="-128"/>
              <a:ea typeface="ＭＳ ゴシック" pitchFamily="49" charset="-128"/>
            </a:endParaRPr>
          </a:p>
          <a:p>
            <a:pPr marL="0" indent="0">
              <a:buNone/>
            </a:pPr>
            <a:r>
              <a:rPr lang="ja-JP" altLang="en-US" sz="2600" dirty="0">
                <a:latin typeface="ＭＳ ゴシック" pitchFamily="49" charset="-128"/>
                <a:ea typeface="ＭＳ ゴシック" pitchFamily="49" charset="-128"/>
              </a:rPr>
              <a:t>　検索機能もあるのでデータベースのようにも使える。</a:t>
            </a:r>
            <a:endParaRPr lang="en-US" altLang="ja-JP" sz="2600" dirty="0">
              <a:latin typeface="ＭＳ ゴシック" pitchFamily="49" charset="-128"/>
              <a:ea typeface="ＭＳ ゴシック" pitchFamily="49" charset="-128"/>
            </a:endParaRPr>
          </a:p>
          <a:p>
            <a:pPr marL="0" indent="0">
              <a:buNone/>
            </a:pPr>
            <a:endParaRPr lang="en-US" altLang="ja-JP" sz="2600" dirty="0">
              <a:latin typeface="ＭＳ ゴシック" pitchFamily="49" charset="-128"/>
              <a:ea typeface="ＭＳ ゴシック" pitchFamily="49" charset="-128"/>
            </a:endParaRPr>
          </a:p>
          <a:p>
            <a:pPr marL="0" indent="0">
              <a:buNone/>
            </a:pPr>
            <a:r>
              <a:rPr lang="ja-JP" altLang="en-US" sz="2600" dirty="0">
                <a:latin typeface="ＭＳ ゴシック" pitchFamily="49" charset="-128"/>
                <a:ea typeface="ＭＳ ゴシック" pitchFamily="49" charset="-128"/>
              </a:rPr>
              <a:t>・そのサイトの中に含まれる雑誌しか検索対象になら　</a:t>
            </a:r>
            <a:endParaRPr lang="en-US" altLang="ja-JP" sz="2600" dirty="0">
              <a:latin typeface="ＭＳ ゴシック" pitchFamily="49" charset="-128"/>
              <a:ea typeface="ＭＳ ゴシック" pitchFamily="49" charset="-128"/>
            </a:endParaRPr>
          </a:p>
          <a:p>
            <a:pPr marL="0" indent="0">
              <a:buNone/>
            </a:pPr>
            <a:r>
              <a:rPr lang="ja-JP" altLang="en-US" sz="2600" dirty="0">
                <a:latin typeface="ＭＳ ゴシック" pitchFamily="49" charset="-128"/>
                <a:ea typeface="ＭＳ ゴシック" pitchFamily="49" charset="-128"/>
              </a:rPr>
              <a:t>　ないので、検索範囲が狭くなる。</a:t>
            </a:r>
          </a:p>
        </p:txBody>
      </p:sp>
      <p:sp>
        <p:nvSpPr>
          <p:cNvPr id="3" name="スライド番号プレースホルダー 2"/>
          <p:cNvSpPr>
            <a:spLocks noGrp="1"/>
          </p:cNvSpPr>
          <p:nvPr>
            <p:ph type="sldNum" sz="quarter" idx="12"/>
          </p:nvPr>
        </p:nvSpPr>
        <p:spPr/>
        <p:txBody>
          <a:bodyPr/>
          <a:lstStyle/>
          <a:p>
            <a:pPr>
              <a:defRPr/>
            </a:pPr>
            <a:fld id="{5D6E6A09-49F5-4D9A-B844-CBEB92E368D4}" type="slidenum">
              <a:rPr lang="en-US" altLang="ja-JP" smtClean="0"/>
              <a:pPr>
                <a:defRPr/>
              </a:pPr>
              <a:t>32</a:t>
            </a:fld>
            <a:endParaRPr lang="en-US" altLang="ja-JP"/>
          </a:p>
        </p:txBody>
      </p:sp>
      <p:sp>
        <p:nvSpPr>
          <p:cNvPr id="5" name="Rectangle 2"/>
          <p:cNvSpPr txBox="1">
            <a:spLocks noChangeArrowheads="1"/>
          </p:cNvSpPr>
          <p:nvPr/>
        </p:nvSpPr>
        <p:spPr bwMode="auto">
          <a:xfrm>
            <a:off x="457200" y="260648"/>
            <a:ext cx="7067128"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3900" b="1">
                <a:solidFill>
                  <a:schemeClr val="tx2"/>
                </a:solidFill>
                <a:latin typeface="+mj-lt"/>
                <a:ea typeface="+mj-ea"/>
                <a:cs typeface="+mj-cs"/>
              </a:defRPr>
            </a:lvl1pPr>
            <a:lvl2pPr algn="l" rtl="0" eaLnBrk="0" fontAlgn="base" hangingPunct="0">
              <a:spcBef>
                <a:spcPct val="0"/>
              </a:spcBef>
              <a:spcAft>
                <a:spcPct val="0"/>
              </a:spcAft>
              <a:defRPr kumimoji="1" sz="3900" b="1">
                <a:solidFill>
                  <a:schemeClr val="tx2"/>
                </a:solidFill>
                <a:latin typeface="Arial" pitchFamily="34" charset="0"/>
                <a:ea typeface="ＭＳ Ｐゴシック" pitchFamily="50" charset="-128"/>
              </a:defRPr>
            </a:lvl2pPr>
            <a:lvl3pPr algn="l" rtl="0" eaLnBrk="0" fontAlgn="base" hangingPunct="0">
              <a:spcBef>
                <a:spcPct val="0"/>
              </a:spcBef>
              <a:spcAft>
                <a:spcPct val="0"/>
              </a:spcAft>
              <a:defRPr kumimoji="1" sz="3900" b="1">
                <a:solidFill>
                  <a:schemeClr val="tx2"/>
                </a:solidFill>
                <a:latin typeface="Arial" pitchFamily="34" charset="0"/>
                <a:ea typeface="ＭＳ Ｐゴシック" pitchFamily="50" charset="-128"/>
              </a:defRPr>
            </a:lvl3pPr>
            <a:lvl4pPr algn="l" rtl="0" eaLnBrk="0" fontAlgn="base" hangingPunct="0">
              <a:spcBef>
                <a:spcPct val="0"/>
              </a:spcBef>
              <a:spcAft>
                <a:spcPct val="0"/>
              </a:spcAft>
              <a:defRPr kumimoji="1" sz="3900" b="1">
                <a:solidFill>
                  <a:schemeClr val="tx2"/>
                </a:solidFill>
                <a:latin typeface="Arial" pitchFamily="34" charset="0"/>
                <a:ea typeface="ＭＳ Ｐゴシック" pitchFamily="50" charset="-128"/>
              </a:defRPr>
            </a:lvl4pPr>
            <a:lvl5pPr algn="l" rtl="0" eaLnBrk="0" fontAlgn="base" hangingPunct="0">
              <a:spcBef>
                <a:spcPct val="0"/>
              </a:spcBef>
              <a:spcAft>
                <a:spcPct val="0"/>
              </a:spcAft>
              <a:defRPr kumimoji="1" sz="3900" b="1">
                <a:solidFill>
                  <a:schemeClr val="tx2"/>
                </a:solidFill>
                <a:latin typeface="Arial" pitchFamily="34" charset="0"/>
                <a:ea typeface="ＭＳ Ｐゴシック" pitchFamily="50" charset="-128"/>
              </a:defRPr>
            </a:lvl5pPr>
            <a:lvl6pPr marL="457200" algn="l" rtl="0" fontAlgn="base">
              <a:spcBef>
                <a:spcPct val="0"/>
              </a:spcBef>
              <a:spcAft>
                <a:spcPct val="0"/>
              </a:spcAft>
              <a:defRPr kumimoji="1" sz="3900" b="1">
                <a:solidFill>
                  <a:schemeClr val="tx2"/>
                </a:solidFill>
                <a:latin typeface="Arial" pitchFamily="34" charset="0"/>
                <a:ea typeface="ＭＳ Ｐゴシック" pitchFamily="50" charset="-128"/>
              </a:defRPr>
            </a:lvl6pPr>
            <a:lvl7pPr marL="914400" algn="l" rtl="0" fontAlgn="base">
              <a:spcBef>
                <a:spcPct val="0"/>
              </a:spcBef>
              <a:spcAft>
                <a:spcPct val="0"/>
              </a:spcAft>
              <a:defRPr kumimoji="1" sz="3900" b="1">
                <a:solidFill>
                  <a:schemeClr val="tx2"/>
                </a:solidFill>
                <a:latin typeface="Arial" pitchFamily="34" charset="0"/>
                <a:ea typeface="ＭＳ Ｐゴシック" pitchFamily="50" charset="-128"/>
              </a:defRPr>
            </a:lvl7pPr>
            <a:lvl8pPr marL="1371600" algn="l" rtl="0" fontAlgn="base">
              <a:spcBef>
                <a:spcPct val="0"/>
              </a:spcBef>
              <a:spcAft>
                <a:spcPct val="0"/>
              </a:spcAft>
              <a:defRPr kumimoji="1" sz="3900" b="1">
                <a:solidFill>
                  <a:schemeClr val="tx2"/>
                </a:solidFill>
                <a:latin typeface="Arial" pitchFamily="34" charset="0"/>
                <a:ea typeface="ＭＳ Ｐゴシック" pitchFamily="50" charset="-128"/>
              </a:defRPr>
            </a:lvl8pPr>
            <a:lvl9pPr marL="1828800" algn="l" rtl="0" fontAlgn="base">
              <a:spcBef>
                <a:spcPct val="0"/>
              </a:spcBef>
              <a:spcAft>
                <a:spcPct val="0"/>
              </a:spcAft>
              <a:defRPr kumimoji="1" sz="3900" b="1">
                <a:solidFill>
                  <a:schemeClr val="tx2"/>
                </a:solidFill>
                <a:latin typeface="Arial" pitchFamily="34" charset="0"/>
                <a:ea typeface="ＭＳ Ｐゴシック" pitchFamily="50" charset="-128"/>
              </a:defRPr>
            </a:lvl9pPr>
          </a:lstStyle>
          <a:p>
            <a:pPr eaLnBrk="1" hangingPunct="1"/>
            <a:r>
              <a:rPr lang="ja-JP" altLang="en-US" kern="0" dirty="0"/>
              <a:t>電子ジャーナルサイトで読む</a:t>
            </a:r>
          </a:p>
        </p:txBody>
      </p:sp>
    </p:spTree>
    <p:extLst>
      <p:ext uri="{BB962C8B-B14F-4D97-AF65-F5344CB8AC3E}">
        <p14:creationId xmlns:p14="http://schemas.microsoft.com/office/powerpoint/2010/main" val="33680046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rotWithShape="1">
          <a:blip r:embed="rId3"/>
          <a:srcRect l="16335" t="7918" r="18107" b="10872"/>
          <a:stretch/>
        </p:blipFill>
        <p:spPr>
          <a:xfrm>
            <a:off x="457200" y="1124744"/>
            <a:ext cx="5314782" cy="5266901"/>
          </a:xfrm>
          <a:prstGeom prst="rect">
            <a:avLst/>
          </a:prstGeom>
          <a:ln>
            <a:solidFill>
              <a:schemeClr val="tx1"/>
            </a:solidFill>
          </a:ln>
        </p:spPr>
      </p:pic>
      <p:sp>
        <p:nvSpPr>
          <p:cNvPr id="4" name="スライド番号プレースホルダー 3"/>
          <p:cNvSpPr>
            <a:spLocks noGrp="1"/>
          </p:cNvSpPr>
          <p:nvPr>
            <p:ph type="sldNum" sz="quarter" idx="12"/>
          </p:nvPr>
        </p:nvSpPr>
        <p:spPr/>
        <p:txBody>
          <a:bodyPr/>
          <a:lstStyle/>
          <a:p>
            <a:pPr>
              <a:defRPr/>
            </a:pPr>
            <a:fld id="{5D6E6A09-49F5-4D9A-B844-CBEB92E368D4}" type="slidenum">
              <a:rPr lang="en-US" altLang="ja-JP" smtClean="0"/>
              <a:pPr>
                <a:defRPr/>
              </a:pPr>
              <a:t>33</a:t>
            </a:fld>
            <a:endParaRPr lang="en-US" altLang="ja-JP"/>
          </a:p>
        </p:txBody>
      </p:sp>
      <p:sp>
        <p:nvSpPr>
          <p:cNvPr id="7" name="Rectangle 2"/>
          <p:cNvSpPr txBox="1">
            <a:spLocks noChangeArrowheads="1"/>
          </p:cNvSpPr>
          <p:nvPr/>
        </p:nvSpPr>
        <p:spPr bwMode="auto">
          <a:xfrm>
            <a:off x="457200" y="260648"/>
            <a:ext cx="7067128"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3900" b="1">
                <a:solidFill>
                  <a:schemeClr val="tx2"/>
                </a:solidFill>
                <a:latin typeface="+mj-lt"/>
                <a:ea typeface="+mj-ea"/>
                <a:cs typeface="+mj-cs"/>
              </a:defRPr>
            </a:lvl1pPr>
            <a:lvl2pPr algn="l" rtl="0" eaLnBrk="0" fontAlgn="base" hangingPunct="0">
              <a:spcBef>
                <a:spcPct val="0"/>
              </a:spcBef>
              <a:spcAft>
                <a:spcPct val="0"/>
              </a:spcAft>
              <a:defRPr kumimoji="1" sz="3900" b="1">
                <a:solidFill>
                  <a:schemeClr val="tx2"/>
                </a:solidFill>
                <a:latin typeface="Arial" pitchFamily="34" charset="0"/>
                <a:ea typeface="ＭＳ Ｐゴシック" pitchFamily="50" charset="-128"/>
              </a:defRPr>
            </a:lvl2pPr>
            <a:lvl3pPr algn="l" rtl="0" eaLnBrk="0" fontAlgn="base" hangingPunct="0">
              <a:spcBef>
                <a:spcPct val="0"/>
              </a:spcBef>
              <a:spcAft>
                <a:spcPct val="0"/>
              </a:spcAft>
              <a:defRPr kumimoji="1" sz="3900" b="1">
                <a:solidFill>
                  <a:schemeClr val="tx2"/>
                </a:solidFill>
                <a:latin typeface="Arial" pitchFamily="34" charset="0"/>
                <a:ea typeface="ＭＳ Ｐゴシック" pitchFamily="50" charset="-128"/>
              </a:defRPr>
            </a:lvl3pPr>
            <a:lvl4pPr algn="l" rtl="0" eaLnBrk="0" fontAlgn="base" hangingPunct="0">
              <a:spcBef>
                <a:spcPct val="0"/>
              </a:spcBef>
              <a:spcAft>
                <a:spcPct val="0"/>
              </a:spcAft>
              <a:defRPr kumimoji="1" sz="3900" b="1">
                <a:solidFill>
                  <a:schemeClr val="tx2"/>
                </a:solidFill>
                <a:latin typeface="Arial" pitchFamily="34" charset="0"/>
                <a:ea typeface="ＭＳ Ｐゴシック" pitchFamily="50" charset="-128"/>
              </a:defRPr>
            </a:lvl4pPr>
            <a:lvl5pPr algn="l" rtl="0" eaLnBrk="0" fontAlgn="base" hangingPunct="0">
              <a:spcBef>
                <a:spcPct val="0"/>
              </a:spcBef>
              <a:spcAft>
                <a:spcPct val="0"/>
              </a:spcAft>
              <a:defRPr kumimoji="1" sz="3900" b="1">
                <a:solidFill>
                  <a:schemeClr val="tx2"/>
                </a:solidFill>
                <a:latin typeface="Arial" pitchFamily="34" charset="0"/>
                <a:ea typeface="ＭＳ Ｐゴシック" pitchFamily="50" charset="-128"/>
              </a:defRPr>
            </a:lvl5pPr>
            <a:lvl6pPr marL="457200" algn="l" rtl="0" fontAlgn="base">
              <a:spcBef>
                <a:spcPct val="0"/>
              </a:spcBef>
              <a:spcAft>
                <a:spcPct val="0"/>
              </a:spcAft>
              <a:defRPr kumimoji="1" sz="3900" b="1">
                <a:solidFill>
                  <a:schemeClr val="tx2"/>
                </a:solidFill>
                <a:latin typeface="Arial" pitchFamily="34" charset="0"/>
                <a:ea typeface="ＭＳ Ｐゴシック" pitchFamily="50" charset="-128"/>
              </a:defRPr>
            </a:lvl6pPr>
            <a:lvl7pPr marL="914400" algn="l" rtl="0" fontAlgn="base">
              <a:spcBef>
                <a:spcPct val="0"/>
              </a:spcBef>
              <a:spcAft>
                <a:spcPct val="0"/>
              </a:spcAft>
              <a:defRPr kumimoji="1" sz="3900" b="1">
                <a:solidFill>
                  <a:schemeClr val="tx2"/>
                </a:solidFill>
                <a:latin typeface="Arial" pitchFamily="34" charset="0"/>
                <a:ea typeface="ＭＳ Ｐゴシック" pitchFamily="50" charset="-128"/>
              </a:defRPr>
            </a:lvl7pPr>
            <a:lvl8pPr marL="1371600" algn="l" rtl="0" fontAlgn="base">
              <a:spcBef>
                <a:spcPct val="0"/>
              </a:spcBef>
              <a:spcAft>
                <a:spcPct val="0"/>
              </a:spcAft>
              <a:defRPr kumimoji="1" sz="3900" b="1">
                <a:solidFill>
                  <a:schemeClr val="tx2"/>
                </a:solidFill>
                <a:latin typeface="Arial" pitchFamily="34" charset="0"/>
                <a:ea typeface="ＭＳ Ｐゴシック" pitchFamily="50" charset="-128"/>
              </a:defRPr>
            </a:lvl8pPr>
            <a:lvl9pPr marL="1828800" algn="l" rtl="0" fontAlgn="base">
              <a:spcBef>
                <a:spcPct val="0"/>
              </a:spcBef>
              <a:spcAft>
                <a:spcPct val="0"/>
              </a:spcAft>
              <a:defRPr kumimoji="1" sz="3900" b="1">
                <a:solidFill>
                  <a:schemeClr val="tx2"/>
                </a:solidFill>
                <a:latin typeface="Arial" pitchFamily="34" charset="0"/>
                <a:ea typeface="ＭＳ Ｐゴシック" pitchFamily="50" charset="-128"/>
              </a:defRPr>
            </a:lvl9pPr>
          </a:lstStyle>
          <a:p>
            <a:pPr eaLnBrk="1" hangingPunct="1"/>
            <a:r>
              <a:rPr lang="ja-JP" altLang="en-US" kern="0" dirty="0"/>
              <a:t>電子ジャーナルサイトで読む</a:t>
            </a:r>
          </a:p>
        </p:txBody>
      </p:sp>
      <p:sp>
        <p:nvSpPr>
          <p:cNvPr id="10" name="円/楕円 9"/>
          <p:cNvSpPr/>
          <p:nvPr/>
        </p:nvSpPr>
        <p:spPr>
          <a:xfrm>
            <a:off x="1263234" y="4481429"/>
            <a:ext cx="864096" cy="232650"/>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3" name="右矢印 12"/>
          <p:cNvSpPr/>
          <p:nvPr/>
        </p:nvSpPr>
        <p:spPr>
          <a:xfrm>
            <a:off x="2411760" y="4481429"/>
            <a:ext cx="1944216" cy="21602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p:cNvPicPr>
            <a:picLocks noChangeAspect="1"/>
          </p:cNvPicPr>
          <p:nvPr/>
        </p:nvPicPr>
        <p:blipFill>
          <a:blip r:embed="rId4"/>
          <a:stretch>
            <a:fillRect/>
          </a:stretch>
        </p:blipFill>
        <p:spPr>
          <a:xfrm>
            <a:off x="4815538" y="2054225"/>
            <a:ext cx="4076700" cy="4667250"/>
          </a:xfrm>
          <a:prstGeom prst="rect">
            <a:avLst/>
          </a:prstGeom>
          <a:ln>
            <a:solidFill>
              <a:schemeClr val="tx1"/>
            </a:solidFill>
          </a:ln>
        </p:spPr>
      </p:pic>
    </p:spTree>
    <p:extLst>
      <p:ext uri="{BB962C8B-B14F-4D97-AF65-F5344CB8AC3E}">
        <p14:creationId xmlns:p14="http://schemas.microsoft.com/office/powerpoint/2010/main" val="6372656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rotWithShape="1">
          <a:blip r:embed="rId3"/>
          <a:srcRect l="6198" t="7438" r="14660" b="20862"/>
          <a:stretch/>
        </p:blipFill>
        <p:spPr>
          <a:xfrm>
            <a:off x="2445605" y="994835"/>
            <a:ext cx="6140412" cy="4450389"/>
          </a:xfrm>
          <a:prstGeom prst="rect">
            <a:avLst/>
          </a:prstGeom>
          <a:ln>
            <a:solidFill>
              <a:schemeClr val="tx1"/>
            </a:solidFill>
          </a:ln>
        </p:spPr>
      </p:pic>
      <p:sp>
        <p:nvSpPr>
          <p:cNvPr id="2" name="タイトル 1"/>
          <p:cNvSpPr>
            <a:spLocks noGrp="1"/>
          </p:cNvSpPr>
          <p:nvPr>
            <p:ph type="title"/>
          </p:nvPr>
        </p:nvSpPr>
        <p:spPr>
          <a:xfrm>
            <a:off x="467544" y="332656"/>
            <a:ext cx="7543800" cy="642466"/>
          </a:xfrm>
        </p:spPr>
        <p:txBody>
          <a:bodyPr>
            <a:normAutofit fontScale="90000"/>
          </a:bodyPr>
          <a:lstStyle/>
          <a:p>
            <a:r>
              <a:rPr lang="ja-JP" altLang="en-US" dirty="0">
                <a:solidFill>
                  <a:schemeClr val="tx2"/>
                </a:solidFill>
              </a:rPr>
              <a:t>電</a:t>
            </a:r>
            <a:r>
              <a:rPr kumimoji="1" lang="ja-JP" altLang="en-US" dirty="0">
                <a:solidFill>
                  <a:schemeClr val="tx2"/>
                </a:solidFill>
              </a:rPr>
              <a:t>子ジャーナルサイト</a:t>
            </a:r>
            <a:r>
              <a:rPr lang="ja-JP" altLang="en-US" dirty="0">
                <a:solidFill>
                  <a:schemeClr val="tx2"/>
                </a:solidFill>
              </a:rPr>
              <a:t>で読む</a:t>
            </a:r>
            <a:endParaRPr kumimoji="1" lang="ja-JP" altLang="en-US" dirty="0">
              <a:solidFill>
                <a:schemeClr val="tx2"/>
              </a:solidFill>
            </a:endParaRPr>
          </a:p>
        </p:txBody>
      </p:sp>
      <p:sp>
        <p:nvSpPr>
          <p:cNvPr id="4" name="スライド番号プレースホルダー 3"/>
          <p:cNvSpPr>
            <a:spLocks noGrp="1"/>
          </p:cNvSpPr>
          <p:nvPr>
            <p:ph type="sldNum" sz="quarter" idx="12"/>
          </p:nvPr>
        </p:nvSpPr>
        <p:spPr/>
        <p:txBody>
          <a:bodyPr/>
          <a:lstStyle/>
          <a:p>
            <a:pPr>
              <a:defRPr/>
            </a:pPr>
            <a:fld id="{5D6E6A09-49F5-4D9A-B844-CBEB92E368D4}" type="slidenum">
              <a:rPr lang="en-US" altLang="ja-JP" smtClean="0"/>
              <a:pPr>
                <a:defRPr/>
              </a:pPr>
              <a:t>34</a:t>
            </a:fld>
            <a:endParaRPr lang="en-US" altLang="ja-JP"/>
          </a:p>
        </p:txBody>
      </p:sp>
      <p:sp>
        <p:nvSpPr>
          <p:cNvPr id="5" name="角丸四角形 4"/>
          <p:cNvSpPr/>
          <p:nvPr/>
        </p:nvSpPr>
        <p:spPr bwMode="auto">
          <a:xfrm>
            <a:off x="5301982" y="4714307"/>
            <a:ext cx="657375" cy="288032"/>
          </a:xfrm>
          <a:prstGeom prst="roundRect">
            <a:avLst/>
          </a:pr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pitchFamily="34" charset="0"/>
              <a:ea typeface="ＭＳ Ｐゴシック" pitchFamily="50" charset="-128"/>
            </a:endParaRPr>
          </a:p>
        </p:txBody>
      </p:sp>
      <p:sp>
        <p:nvSpPr>
          <p:cNvPr id="7" name="テキスト ボックス 6"/>
          <p:cNvSpPr txBox="1"/>
          <p:nvPr/>
        </p:nvSpPr>
        <p:spPr>
          <a:xfrm>
            <a:off x="180979" y="5661248"/>
            <a:ext cx="8496944" cy="830997"/>
          </a:xfrm>
          <a:prstGeom prst="rect">
            <a:avLst/>
          </a:prstGeom>
          <a:noFill/>
        </p:spPr>
        <p:txBody>
          <a:bodyPr wrap="square" rtlCol="0">
            <a:spAutoFit/>
          </a:bodyPr>
          <a:lstStyle/>
          <a:p>
            <a:pPr algn="l"/>
            <a:r>
              <a:rPr kumimoji="1" lang="ja-JP" altLang="en-US" sz="2400" dirty="0"/>
              <a:t>電子ジャーナルサイトで論文を探した場合は、</a:t>
            </a:r>
            <a:endParaRPr kumimoji="1" lang="en-US" altLang="ja-JP" sz="2400" dirty="0"/>
          </a:p>
          <a:p>
            <a:pPr algn="l"/>
            <a:r>
              <a:rPr kumimoji="1" lang="ja-JP" altLang="en-US" sz="2400" dirty="0"/>
              <a:t>岐阜大学で契約しているタイトルであれば本文が利用できます。</a:t>
            </a:r>
          </a:p>
        </p:txBody>
      </p:sp>
      <p:pic>
        <p:nvPicPr>
          <p:cNvPr id="9" name="図 8"/>
          <p:cNvPicPr>
            <a:picLocks noChangeAspect="1"/>
          </p:cNvPicPr>
          <p:nvPr/>
        </p:nvPicPr>
        <p:blipFill rotWithShape="1">
          <a:blip r:embed="rId4"/>
          <a:srcRect l="13381" t="7181" r="15745" b="24899"/>
          <a:stretch/>
        </p:blipFill>
        <p:spPr>
          <a:xfrm>
            <a:off x="304702" y="2883631"/>
            <a:ext cx="3569092" cy="2736304"/>
          </a:xfrm>
          <a:prstGeom prst="rect">
            <a:avLst/>
          </a:prstGeom>
          <a:ln>
            <a:solidFill>
              <a:schemeClr val="tx1"/>
            </a:solidFill>
          </a:ln>
        </p:spPr>
      </p:pic>
      <p:sp>
        <p:nvSpPr>
          <p:cNvPr id="6" name="下矢印 5"/>
          <p:cNvSpPr/>
          <p:nvPr/>
        </p:nvSpPr>
        <p:spPr bwMode="auto">
          <a:xfrm rot="5400000">
            <a:off x="4304833" y="4117377"/>
            <a:ext cx="432048" cy="1481891"/>
          </a:xfrm>
          <a:prstGeom prst="downArrow">
            <a:avLst/>
          </a:prstGeom>
          <a:solidFill>
            <a:srgbClr val="FF4B4B"/>
          </a:solidFill>
          <a:ln w="254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pitchFamily="34" charset="0"/>
              <a:ea typeface="ＭＳ Ｐゴシック" pitchFamily="50" charset="-128"/>
            </a:endParaRPr>
          </a:p>
        </p:txBody>
      </p:sp>
    </p:spTree>
    <p:extLst>
      <p:ext uri="{BB962C8B-B14F-4D97-AF65-F5344CB8AC3E}">
        <p14:creationId xmlns:p14="http://schemas.microsoft.com/office/powerpoint/2010/main" val="9307582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a:defRPr/>
            </a:pPr>
            <a:fld id="{5D6E6A09-49F5-4D9A-B844-CBEB92E368D4}" type="slidenum">
              <a:rPr lang="en-US" altLang="ja-JP" smtClean="0"/>
              <a:pPr>
                <a:defRPr/>
              </a:pPr>
              <a:t>35</a:t>
            </a:fld>
            <a:endParaRPr lang="en-US" altLang="ja-JP"/>
          </a:p>
        </p:txBody>
      </p:sp>
      <p:sp>
        <p:nvSpPr>
          <p:cNvPr id="7" name="Rectangle 2"/>
          <p:cNvSpPr txBox="1">
            <a:spLocks noChangeArrowheads="1"/>
          </p:cNvSpPr>
          <p:nvPr/>
        </p:nvSpPr>
        <p:spPr bwMode="auto">
          <a:xfrm>
            <a:off x="323528" y="65658"/>
            <a:ext cx="7067128"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3900" b="1">
                <a:solidFill>
                  <a:schemeClr val="tx2"/>
                </a:solidFill>
                <a:latin typeface="+mj-lt"/>
                <a:ea typeface="+mj-ea"/>
                <a:cs typeface="+mj-cs"/>
              </a:defRPr>
            </a:lvl1pPr>
            <a:lvl2pPr algn="l" rtl="0" eaLnBrk="0" fontAlgn="base" hangingPunct="0">
              <a:spcBef>
                <a:spcPct val="0"/>
              </a:spcBef>
              <a:spcAft>
                <a:spcPct val="0"/>
              </a:spcAft>
              <a:defRPr kumimoji="1" sz="3900" b="1">
                <a:solidFill>
                  <a:schemeClr val="tx2"/>
                </a:solidFill>
                <a:latin typeface="Arial" pitchFamily="34" charset="0"/>
                <a:ea typeface="ＭＳ Ｐゴシック" pitchFamily="50" charset="-128"/>
              </a:defRPr>
            </a:lvl2pPr>
            <a:lvl3pPr algn="l" rtl="0" eaLnBrk="0" fontAlgn="base" hangingPunct="0">
              <a:spcBef>
                <a:spcPct val="0"/>
              </a:spcBef>
              <a:spcAft>
                <a:spcPct val="0"/>
              </a:spcAft>
              <a:defRPr kumimoji="1" sz="3900" b="1">
                <a:solidFill>
                  <a:schemeClr val="tx2"/>
                </a:solidFill>
                <a:latin typeface="Arial" pitchFamily="34" charset="0"/>
                <a:ea typeface="ＭＳ Ｐゴシック" pitchFamily="50" charset="-128"/>
              </a:defRPr>
            </a:lvl3pPr>
            <a:lvl4pPr algn="l" rtl="0" eaLnBrk="0" fontAlgn="base" hangingPunct="0">
              <a:spcBef>
                <a:spcPct val="0"/>
              </a:spcBef>
              <a:spcAft>
                <a:spcPct val="0"/>
              </a:spcAft>
              <a:defRPr kumimoji="1" sz="3900" b="1">
                <a:solidFill>
                  <a:schemeClr val="tx2"/>
                </a:solidFill>
                <a:latin typeface="Arial" pitchFamily="34" charset="0"/>
                <a:ea typeface="ＭＳ Ｐゴシック" pitchFamily="50" charset="-128"/>
              </a:defRPr>
            </a:lvl4pPr>
            <a:lvl5pPr algn="l" rtl="0" eaLnBrk="0" fontAlgn="base" hangingPunct="0">
              <a:spcBef>
                <a:spcPct val="0"/>
              </a:spcBef>
              <a:spcAft>
                <a:spcPct val="0"/>
              </a:spcAft>
              <a:defRPr kumimoji="1" sz="3900" b="1">
                <a:solidFill>
                  <a:schemeClr val="tx2"/>
                </a:solidFill>
                <a:latin typeface="Arial" pitchFamily="34" charset="0"/>
                <a:ea typeface="ＭＳ Ｐゴシック" pitchFamily="50" charset="-128"/>
              </a:defRPr>
            </a:lvl5pPr>
            <a:lvl6pPr marL="457200" algn="l" rtl="0" fontAlgn="base">
              <a:spcBef>
                <a:spcPct val="0"/>
              </a:spcBef>
              <a:spcAft>
                <a:spcPct val="0"/>
              </a:spcAft>
              <a:defRPr kumimoji="1" sz="3900" b="1">
                <a:solidFill>
                  <a:schemeClr val="tx2"/>
                </a:solidFill>
                <a:latin typeface="Arial" pitchFamily="34" charset="0"/>
                <a:ea typeface="ＭＳ Ｐゴシック" pitchFamily="50" charset="-128"/>
              </a:defRPr>
            </a:lvl6pPr>
            <a:lvl7pPr marL="914400" algn="l" rtl="0" fontAlgn="base">
              <a:spcBef>
                <a:spcPct val="0"/>
              </a:spcBef>
              <a:spcAft>
                <a:spcPct val="0"/>
              </a:spcAft>
              <a:defRPr kumimoji="1" sz="3900" b="1">
                <a:solidFill>
                  <a:schemeClr val="tx2"/>
                </a:solidFill>
                <a:latin typeface="Arial" pitchFamily="34" charset="0"/>
                <a:ea typeface="ＭＳ Ｐゴシック" pitchFamily="50" charset="-128"/>
              </a:defRPr>
            </a:lvl7pPr>
            <a:lvl8pPr marL="1371600" algn="l" rtl="0" fontAlgn="base">
              <a:spcBef>
                <a:spcPct val="0"/>
              </a:spcBef>
              <a:spcAft>
                <a:spcPct val="0"/>
              </a:spcAft>
              <a:defRPr kumimoji="1" sz="3900" b="1">
                <a:solidFill>
                  <a:schemeClr val="tx2"/>
                </a:solidFill>
                <a:latin typeface="Arial" pitchFamily="34" charset="0"/>
                <a:ea typeface="ＭＳ Ｐゴシック" pitchFamily="50" charset="-128"/>
              </a:defRPr>
            </a:lvl8pPr>
            <a:lvl9pPr marL="1828800" algn="l" rtl="0" fontAlgn="base">
              <a:spcBef>
                <a:spcPct val="0"/>
              </a:spcBef>
              <a:spcAft>
                <a:spcPct val="0"/>
              </a:spcAft>
              <a:defRPr kumimoji="1" sz="3900" b="1">
                <a:solidFill>
                  <a:schemeClr val="tx2"/>
                </a:solidFill>
                <a:latin typeface="Arial" pitchFamily="34" charset="0"/>
                <a:ea typeface="ＭＳ Ｐゴシック" pitchFamily="50" charset="-128"/>
              </a:defRPr>
            </a:lvl9pPr>
          </a:lstStyle>
          <a:p>
            <a:pPr eaLnBrk="1" hangingPunct="1"/>
            <a:r>
              <a:rPr lang="ja-JP" altLang="en-US" kern="0" dirty="0"/>
              <a:t>電子ジャーナル利用上の注意</a:t>
            </a:r>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275" y="1169182"/>
            <a:ext cx="5769196" cy="5155108"/>
          </a:xfrm>
          <a:prstGeom prst="rect">
            <a:avLst/>
          </a:prstGeom>
          <a:ln>
            <a:solidFill>
              <a:schemeClr val="tx1"/>
            </a:solidFill>
          </a:ln>
        </p:spPr>
      </p:pic>
      <p:pic>
        <p:nvPicPr>
          <p:cNvPr id="1030" name="Picture 6" descr="C:\Users\gjai01033\AppData\Local\Microsoft\Windows\Temporary Internet Files\Content.IE5\CB3IMW8A\no[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24128" y="2636911"/>
            <a:ext cx="1937313" cy="1937313"/>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p:cNvSpPr txBox="1"/>
          <p:nvPr/>
        </p:nvSpPr>
        <p:spPr>
          <a:xfrm>
            <a:off x="4932040" y="5301208"/>
            <a:ext cx="3744416" cy="923330"/>
          </a:xfrm>
          <a:prstGeom prst="rect">
            <a:avLst/>
          </a:prstGeom>
          <a:solidFill>
            <a:srgbClr val="FFCCCC"/>
          </a:solidFill>
          <a:ln w="25400">
            <a:solidFill>
              <a:srgbClr val="FF0000"/>
            </a:solidFill>
          </a:ln>
        </p:spPr>
        <p:txBody>
          <a:bodyPr wrap="square" rtlCol="0">
            <a:spAutoFit/>
          </a:bodyPr>
          <a:lstStyle/>
          <a:p>
            <a:pPr algn="l"/>
            <a:r>
              <a:rPr lang="ja-JP" altLang="en-US" dirty="0"/>
              <a:t>注意：</a:t>
            </a:r>
            <a:endParaRPr lang="en-US" altLang="ja-JP" dirty="0"/>
          </a:p>
          <a:p>
            <a:pPr algn="l"/>
            <a:r>
              <a:rPr lang="ja-JP" altLang="en-US" dirty="0"/>
              <a:t>ダウンロード≠ＰＤＦを保存すること</a:t>
            </a:r>
            <a:endParaRPr lang="en-US" altLang="ja-JP" dirty="0"/>
          </a:p>
          <a:p>
            <a:pPr algn="l"/>
            <a:r>
              <a:rPr kumimoji="1" lang="ja-JP" altLang="en-US" dirty="0"/>
              <a:t>ダウンロード＝ＰＤＦを開くこと</a:t>
            </a:r>
          </a:p>
        </p:txBody>
      </p:sp>
      <p:grpSp>
        <p:nvGrpSpPr>
          <p:cNvPr id="8" name="グループ化 7"/>
          <p:cNvGrpSpPr/>
          <p:nvPr/>
        </p:nvGrpSpPr>
        <p:grpSpPr>
          <a:xfrm>
            <a:off x="6084168" y="1340768"/>
            <a:ext cx="2808312" cy="864096"/>
            <a:chOff x="5868144" y="1916832"/>
            <a:chExt cx="2808312" cy="864096"/>
          </a:xfrm>
        </p:grpSpPr>
        <p:sp>
          <p:nvSpPr>
            <p:cNvPr id="2" name="角丸四角形吹き出し 1"/>
            <p:cNvSpPr/>
            <p:nvPr/>
          </p:nvSpPr>
          <p:spPr>
            <a:xfrm>
              <a:off x="5868144" y="1916832"/>
              <a:ext cx="2808312" cy="864096"/>
            </a:xfrm>
            <a:prstGeom prst="wedgeRoundRectCallout">
              <a:avLst>
                <a:gd name="adj1" fmla="val -79019"/>
                <a:gd name="adj2" fmla="val 75434"/>
                <a:gd name="adj3" fmla="val 1666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5940152" y="1916832"/>
              <a:ext cx="2664296" cy="830997"/>
            </a:xfrm>
            <a:prstGeom prst="rect">
              <a:avLst/>
            </a:prstGeom>
            <a:noFill/>
          </p:spPr>
          <p:txBody>
            <a:bodyPr wrap="square" rtlCol="0">
              <a:spAutoFit/>
            </a:bodyPr>
            <a:lstStyle/>
            <a:p>
              <a:pPr algn="l"/>
              <a:r>
                <a:rPr kumimoji="1" lang="ja-JP" altLang="en-US" sz="1600" dirty="0">
                  <a:solidFill>
                    <a:schemeClr val="bg1"/>
                  </a:solidFill>
                </a:rPr>
                <a:t>大学全体が利用停止になるので、ルールを守ってご利用ください！</a:t>
              </a:r>
            </a:p>
          </p:txBody>
        </p:sp>
      </p:grpSp>
      <p:sp>
        <p:nvSpPr>
          <p:cNvPr id="9" name="テキスト ボックス 8">
            <a:extLst>
              <a:ext uri="{FF2B5EF4-FFF2-40B4-BE49-F238E27FC236}">
                <a16:creationId xmlns:a16="http://schemas.microsoft.com/office/drawing/2014/main" id="{A100A356-A291-4828-852E-87BF6D99090D}"/>
              </a:ext>
            </a:extLst>
          </p:cNvPr>
          <p:cNvSpPr txBox="1"/>
          <p:nvPr/>
        </p:nvSpPr>
        <p:spPr>
          <a:xfrm>
            <a:off x="2879812" y="762380"/>
            <a:ext cx="6408712" cy="369332"/>
          </a:xfrm>
          <a:prstGeom prst="rect">
            <a:avLst/>
          </a:prstGeom>
          <a:noFill/>
        </p:spPr>
        <p:txBody>
          <a:bodyPr wrap="square" rtlCol="0">
            <a:spAutoFit/>
          </a:bodyPr>
          <a:lstStyle/>
          <a:p>
            <a:r>
              <a:rPr lang="en-US" altLang="ja-JP" dirty="0"/>
              <a:t>https://www.lib.gifu-u.ac.jp/academic/caution.html</a:t>
            </a:r>
            <a:endParaRPr kumimoji="1" lang="ja-JP" altLang="en-US" dirty="0"/>
          </a:p>
        </p:txBody>
      </p:sp>
    </p:spTree>
    <p:extLst>
      <p:ext uri="{BB962C8B-B14F-4D97-AF65-F5344CB8AC3E}">
        <p14:creationId xmlns:p14="http://schemas.microsoft.com/office/powerpoint/2010/main" val="30940909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Google</a:t>
            </a:r>
            <a:r>
              <a:rPr kumimoji="1" lang="ja-JP" altLang="en-US" dirty="0"/>
              <a:t> </a:t>
            </a:r>
            <a:r>
              <a:rPr kumimoji="1" lang="en-US" altLang="ja-JP" dirty="0"/>
              <a:t>Scholar</a:t>
            </a:r>
            <a:r>
              <a:rPr kumimoji="1" lang="ja-JP" altLang="en-US" dirty="0"/>
              <a:t>を利用する</a:t>
            </a:r>
            <a:r>
              <a:rPr kumimoji="1" lang="en-US" altLang="ja-JP" dirty="0"/>
              <a:t>(1)</a:t>
            </a:r>
            <a:endParaRPr kumimoji="1" lang="ja-JP" altLang="en-US" dirty="0"/>
          </a:p>
        </p:txBody>
      </p:sp>
      <p:sp>
        <p:nvSpPr>
          <p:cNvPr id="5" name="コンテンツ プレースホルダー 4"/>
          <p:cNvSpPr>
            <a:spLocks noGrp="1"/>
          </p:cNvSpPr>
          <p:nvPr>
            <p:ph idx="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5D6E6A09-49F5-4D9A-B844-CBEB92E368D4}" type="slidenum">
              <a:rPr lang="en-US" altLang="ja-JP" smtClean="0"/>
              <a:pPr>
                <a:defRPr/>
              </a:pPr>
              <a:t>36</a:t>
            </a:fld>
            <a:endParaRPr lang="en-US" altLang="ja-JP"/>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229" y="1569743"/>
            <a:ext cx="6950059" cy="439248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4008" y="3812375"/>
            <a:ext cx="3985553" cy="287082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下カーブ矢印 5"/>
          <p:cNvSpPr/>
          <p:nvPr/>
        </p:nvSpPr>
        <p:spPr bwMode="auto">
          <a:xfrm rot="2121278">
            <a:off x="5527624" y="2252830"/>
            <a:ext cx="1308493" cy="1477086"/>
          </a:xfrm>
          <a:prstGeom prst="curvedDownArrow">
            <a:avLst/>
          </a:prstGeom>
          <a:solidFill>
            <a:srgbClr val="FF0000">
              <a:alpha val="70000"/>
            </a:srgbClr>
          </a:solidFill>
          <a:ln w="254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pitchFamily="34" charset="0"/>
              <a:ea typeface="ＭＳ Ｐゴシック" pitchFamily="50" charset="-128"/>
            </a:endParaRPr>
          </a:p>
        </p:txBody>
      </p:sp>
      <p:sp>
        <p:nvSpPr>
          <p:cNvPr id="3" name="テキスト ボックス 2"/>
          <p:cNvSpPr txBox="1"/>
          <p:nvPr/>
        </p:nvSpPr>
        <p:spPr>
          <a:xfrm>
            <a:off x="1547664" y="4737918"/>
            <a:ext cx="3024336" cy="1477328"/>
          </a:xfrm>
          <a:prstGeom prst="rect">
            <a:avLst/>
          </a:prstGeom>
          <a:solidFill>
            <a:schemeClr val="bg1"/>
          </a:solidFill>
          <a:ln>
            <a:solidFill>
              <a:schemeClr val="tx1"/>
            </a:solidFill>
          </a:ln>
        </p:spPr>
        <p:txBody>
          <a:bodyPr wrap="square" rtlCol="0">
            <a:spAutoFit/>
          </a:bodyPr>
          <a:lstStyle/>
          <a:p>
            <a:pPr algn="l"/>
            <a:r>
              <a:rPr lang="en-US" altLang="ja-JP" dirty="0"/>
              <a:t>https://scholar.google.co.jp/</a:t>
            </a:r>
          </a:p>
          <a:p>
            <a:pPr algn="l"/>
            <a:endParaRPr kumimoji="1" lang="en-US" altLang="ja-JP" dirty="0"/>
          </a:p>
          <a:p>
            <a:pPr algn="l"/>
            <a:r>
              <a:rPr kumimoji="1" lang="ja-JP" altLang="en-US" dirty="0"/>
              <a:t>詳細検索をしたい時は、フォーム右端の</a:t>
            </a:r>
            <a:r>
              <a:rPr kumimoji="1" lang="en-US" altLang="ja-JP" dirty="0"/>
              <a:t>Scholar</a:t>
            </a:r>
            <a:r>
              <a:rPr kumimoji="1" lang="ja-JP" altLang="en-US" dirty="0"/>
              <a:t>検索オプションをクリック</a:t>
            </a:r>
          </a:p>
        </p:txBody>
      </p:sp>
    </p:spTree>
    <p:extLst>
      <p:ext uri="{BB962C8B-B14F-4D97-AF65-F5344CB8AC3E}">
        <p14:creationId xmlns:p14="http://schemas.microsoft.com/office/powerpoint/2010/main" val="15001626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Google</a:t>
            </a:r>
            <a:r>
              <a:rPr lang="ja-JP" altLang="en-US" dirty="0"/>
              <a:t> </a:t>
            </a:r>
            <a:r>
              <a:rPr lang="en-US" altLang="ja-JP" dirty="0"/>
              <a:t>Scholar</a:t>
            </a:r>
            <a:r>
              <a:rPr lang="ja-JP" altLang="en-US" dirty="0"/>
              <a:t>を利用する</a:t>
            </a:r>
            <a:r>
              <a:rPr lang="en-US" altLang="ja-JP" dirty="0"/>
              <a:t>(2)</a:t>
            </a:r>
            <a:endParaRPr kumimoji="1" lang="ja-JP" altLang="en-US"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910699" y="1600200"/>
            <a:ext cx="7322602" cy="452596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スライド番号プレースホルダー 3"/>
          <p:cNvSpPr>
            <a:spLocks noGrp="1"/>
          </p:cNvSpPr>
          <p:nvPr>
            <p:ph type="sldNum" sz="quarter" idx="12"/>
          </p:nvPr>
        </p:nvSpPr>
        <p:spPr/>
        <p:txBody>
          <a:bodyPr/>
          <a:lstStyle/>
          <a:p>
            <a:pPr>
              <a:defRPr/>
            </a:pPr>
            <a:fld id="{5D6E6A09-49F5-4D9A-B844-CBEB92E368D4}" type="slidenum">
              <a:rPr lang="en-US" altLang="ja-JP" smtClean="0"/>
              <a:pPr>
                <a:defRPr/>
              </a:pPr>
              <a:t>37</a:t>
            </a:fld>
            <a:endParaRPr lang="en-US" altLang="ja-JP"/>
          </a:p>
        </p:txBody>
      </p:sp>
      <p:sp>
        <p:nvSpPr>
          <p:cNvPr id="3" name="角丸四角形 2"/>
          <p:cNvSpPr/>
          <p:nvPr/>
        </p:nvSpPr>
        <p:spPr bwMode="auto">
          <a:xfrm>
            <a:off x="6660232" y="5229200"/>
            <a:ext cx="1008112" cy="504056"/>
          </a:xfrm>
          <a:prstGeom prst="roundRect">
            <a:avLst/>
          </a:pr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pitchFamily="34" charset="0"/>
              <a:ea typeface="ＭＳ Ｐゴシック" pitchFamily="50" charset="-128"/>
            </a:endParaRPr>
          </a:p>
        </p:txBody>
      </p:sp>
      <p:sp>
        <p:nvSpPr>
          <p:cNvPr id="5" name="テキスト ボックス 4"/>
          <p:cNvSpPr txBox="1"/>
          <p:nvPr/>
        </p:nvSpPr>
        <p:spPr>
          <a:xfrm>
            <a:off x="2340503" y="4856093"/>
            <a:ext cx="3709392" cy="1754326"/>
          </a:xfrm>
          <a:prstGeom prst="rect">
            <a:avLst/>
          </a:prstGeom>
          <a:solidFill>
            <a:schemeClr val="bg1"/>
          </a:solidFill>
          <a:ln>
            <a:solidFill>
              <a:schemeClr val="tx1"/>
            </a:solidFill>
          </a:ln>
        </p:spPr>
        <p:txBody>
          <a:bodyPr wrap="square" rtlCol="0">
            <a:spAutoFit/>
          </a:bodyPr>
          <a:lstStyle/>
          <a:p>
            <a:pPr algn="l"/>
            <a:r>
              <a:rPr kumimoji="1" lang="ja-JP" altLang="en-US" dirty="0"/>
              <a:t>・・・の</a:t>
            </a:r>
            <a:r>
              <a:rPr kumimoji="1" lang="en-US" altLang="ja-JP" dirty="0"/>
              <a:t>[PDF]</a:t>
            </a:r>
            <a:r>
              <a:rPr kumimoji="1" lang="ja-JP" altLang="en-US" dirty="0"/>
              <a:t>と書かれている場合、論文の</a:t>
            </a:r>
            <a:r>
              <a:rPr kumimoji="1" lang="en-US" altLang="ja-JP" dirty="0"/>
              <a:t>PDF</a:t>
            </a:r>
            <a:r>
              <a:rPr kumimoji="1" lang="ja-JP" altLang="en-US" dirty="0"/>
              <a:t>が読める場合もある</a:t>
            </a:r>
            <a:endParaRPr kumimoji="1" lang="en-US" altLang="ja-JP" dirty="0"/>
          </a:p>
          <a:p>
            <a:pPr algn="l"/>
            <a:endParaRPr lang="en-US" altLang="ja-JP" dirty="0"/>
          </a:p>
          <a:p>
            <a:pPr algn="l"/>
            <a:r>
              <a:rPr kumimoji="1" lang="ja-JP" altLang="en-US" dirty="0"/>
              <a:t>しかし、出版社版であるとは限らないため、論文に引用する際は出版社版を取り寄せる必要がある</a:t>
            </a:r>
          </a:p>
        </p:txBody>
      </p:sp>
      <p:cxnSp>
        <p:nvCxnSpPr>
          <p:cNvPr id="7" name="直線矢印コネクタ 6"/>
          <p:cNvCxnSpPr/>
          <p:nvPr/>
        </p:nvCxnSpPr>
        <p:spPr bwMode="auto">
          <a:xfrm flipV="1">
            <a:off x="6080707" y="5481228"/>
            <a:ext cx="579525" cy="396044"/>
          </a:xfrm>
          <a:prstGeom prst="straightConnector1">
            <a:avLst/>
          </a:prstGeom>
          <a:noFill/>
          <a:ln w="9525" cap="flat" cmpd="sng" algn="ctr">
            <a:solidFill>
              <a:srgbClr val="FF0000"/>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2580750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pPr>
              <a:defRPr/>
            </a:pPr>
            <a:fld id="{7E4C2F0D-65AB-46FF-9AEF-B0D8A4C6738D}" type="slidenum">
              <a:rPr lang="en-US" altLang="ja-JP" smtClean="0"/>
              <a:pPr>
                <a:defRPr/>
              </a:pPr>
              <a:t>38</a:t>
            </a:fld>
            <a:endParaRPr lang="en-US" altLang="ja-JP"/>
          </a:p>
        </p:txBody>
      </p:sp>
      <p:sp>
        <p:nvSpPr>
          <p:cNvPr id="29698" name="Rectangle 2"/>
          <p:cNvSpPr>
            <a:spLocks noGrp="1" noChangeArrowheads="1"/>
          </p:cNvSpPr>
          <p:nvPr>
            <p:ph type="title" idx="4294967295"/>
          </p:nvPr>
        </p:nvSpPr>
        <p:spPr>
          <a:xfrm>
            <a:off x="0" y="122238"/>
            <a:ext cx="7543800" cy="1295400"/>
          </a:xfrm>
        </p:spPr>
        <p:txBody>
          <a:bodyPr anchor="ctr"/>
          <a:lstStyle/>
          <a:p>
            <a:pPr eaLnBrk="1" hangingPunct="1"/>
            <a:r>
              <a:rPr lang="ja-JP" altLang="en-US" dirty="0">
                <a:solidFill>
                  <a:schemeClr val="tx2"/>
                </a:solidFill>
              </a:rPr>
              <a:t>学外からの取り寄せ</a:t>
            </a:r>
          </a:p>
        </p:txBody>
      </p:sp>
      <p:sp>
        <p:nvSpPr>
          <p:cNvPr id="29699" name="Rectangle 3"/>
          <p:cNvSpPr>
            <a:spLocks noGrp="1" noChangeArrowheads="1"/>
          </p:cNvSpPr>
          <p:nvPr>
            <p:ph type="body" idx="4294967295"/>
          </p:nvPr>
        </p:nvSpPr>
        <p:spPr>
          <a:xfrm>
            <a:off x="636588" y="1700213"/>
            <a:ext cx="8507412" cy="1873250"/>
          </a:xfrm>
        </p:spPr>
        <p:txBody>
          <a:bodyPr/>
          <a:lstStyle/>
          <a:p>
            <a:pPr marL="0" indent="0" eaLnBrk="1" hangingPunct="1">
              <a:lnSpc>
                <a:spcPct val="90000"/>
              </a:lnSpc>
              <a:buNone/>
            </a:pPr>
            <a:r>
              <a:rPr lang="ja-JP" altLang="en-US" sz="2800" dirty="0"/>
              <a:t>図書館にない資料でも他大学図書館から取り寄せることができます。</a:t>
            </a:r>
          </a:p>
          <a:p>
            <a:pPr lvl="1" eaLnBrk="1" hangingPunct="1">
              <a:lnSpc>
                <a:spcPct val="90000"/>
              </a:lnSpc>
            </a:pPr>
            <a:r>
              <a:rPr lang="ja-JP" altLang="en-US" sz="2400" dirty="0"/>
              <a:t>図書⇒現物貸借・半分までのコピーが可能</a:t>
            </a:r>
          </a:p>
          <a:p>
            <a:pPr lvl="1" eaLnBrk="1" hangingPunct="1">
              <a:lnSpc>
                <a:spcPct val="90000"/>
              </a:lnSpc>
            </a:pPr>
            <a:r>
              <a:rPr lang="ja-JP" altLang="en-US" sz="2400" dirty="0"/>
              <a:t>雑誌⇒</a:t>
            </a:r>
            <a:r>
              <a:rPr lang="en-US" altLang="ja-JP" sz="2400" dirty="0"/>
              <a:t>1</a:t>
            </a:r>
            <a:r>
              <a:rPr lang="ja-JP" altLang="en-US" sz="2400" dirty="0"/>
              <a:t>論文（最新号は半分まで）のコピーが可能</a:t>
            </a:r>
          </a:p>
        </p:txBody>
      </p:sp>
      <p:sp>
        <p:nvSpPr>
          <p:cNvPr id="11" name="Rectangle 3"/>
          <p:cNvSpPr txBox="1">
            <a:spLocks noChangeArrowheads="1"/>
          </p:cNvSpPr>
          <p:nvPr/>
        </p:nvSpPr>
        <p:spPr bwMode="auto">
          <a:xfrm>
            <a:off x="323528" y="3573016"/>
            <a:ext cx="8507413"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pitchFamily="2" charset="2"/>
              <a:buChar char="l"/>
              <a:defRPr kumimoji="1"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kumimoji="1" sz="2600">
                <a:solidFill>
                  <a:schemeClr val="tx1"/>
                </a:solidFill>
                <a:latin typeface="+mn-lt"/>
                <a:ea typeface="+mn-ea"/>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kumimoji="1" sz="2300">
                <a:solidFill>
                  <a:schemeClr val="tx1"/>
                </a:solidFill>
                <a:latin typeface="+mn-lt"/>
                <a:ea typeface="+mn-ea"/>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kumimoji="1" sz="2000">
                <a:solidFill>
                  <a:schemeClr val="tx1"/>
                </a:solidFill>
                <a:latin typeface="+mn-lt"/>
                <a:ea typeface="+mn-ea"/>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5pPr>
            <a:lvl6pPr marL="20558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6pPr>
            <a:lvl7pPr marL="25130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7pPr>
            <a:lvl8pPr marL="29702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8pPr>
            <a:lvl9pPr marL="34274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9pPr>
          </a:lstStyle>
          <a:p>
            <a:pPr marL="0" indent="0" eaLnBrk="1" hangingPunct="1">
              <a:lnSpc>
                <a:spcPct val="90000"/>
              </a:lnSpc>
              <a:buFont typeface="Wingdings" pitchFamily="2" charset="2"/>
              <a:buNone/>
            </a:pPr>
            <a:r>
              <a:rPr lang="ja-JP" altLang="en-US" sz="2400" kern="0" dirty="0"/>
              <a:t>申込方法⇒カウンター　または　ＷＥＢページで申請</a:t>
            </a:r>
            <a:endParaRPr lang="en-US" altLang="ja-JP" sz="2400" kern="0" dirty="0"/>
          </a:p>
          <a:p>
            <a:pPr marL="0" indent="0" eaLnBrk="1" hangingPunct="1">
              <a:lnSpc>
                <a:spcPct val="90000"/>
              </a:lnSpc>
              <a:buFont typeface="Wingdings" pitchFamily="2" charset="2"/>
              <a:buNone/>
            </a:pPr>
            <a:r>
              <a:rPr lang="ja-JP" altLang="en-US" sz="2400" kern="0" dirty="0"/>
              <a:t>料　　　金⇒複写料（モノクロ１枚３５～５０円）と郵送料</a:t>
            </a:r>
            <a:endParaRPr lang="en-US" altLang="ja-JP" sz="2400" kern="0" dirty="0"/>
          </a:p>
          <a:p>
            <a:pPr marL="0" indent="0" eaLnBrk="1" hangingPunct="1">
              <a:lnSpc>
                <a:spcPct val="90000"/>
              </a:lnSpc>
              <a:buFont typeface="Wingdings" pitchFamily="2" charset="2"/>
              <a:buNone/>
            </a:pPr>
            <a:r>
              <a:rPr lang="ja-JP" altLang="en-US" sz="2400" kern="0" dirty="0"/>
              <a:t>日　　　数⇒１週間程度</a:t>
            </a:r>
          </a:p>
        </p:txBody>
      </p:sp>
      <p:pic>
        <p:nvPicPr>
          <p:cNvPr id="1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9032" y="4621792"/>
            <a:ext cx="2490787" cy="17716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4" name="Text Box 7"/>
          <p:cNvSpPr txBox="1">
            <a:spLocks noChangeArrowheads="1"/>
          </p:cNvSpPr>
          <p:nvPr/>
        </p:nvSpPr>
        <p:spPr bwMode="auto">
          <a:xfrm>
            <a:off x="2771800" y="6014615"/>
            <a:ext cx="22320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l" eaLnBrk="1" hangingPunct="1">
              <a:spcBef>
                <a:spcPct val="50000"/>
              </a:spcBef>
            </a:pPr>
            <a:r>
              <a:rPr lang="ja-JP" altLang="en-US" dirty="0"/>
              <a:t>文献複写申込書</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rotWithShape="1">
          <a:blip r:embed="rId3"/>
          <a:srcRect l="5907" t="34016" r="7821" b="18977"/>
          <a:stretch/>
        </p:blipFill>
        <p:spPr>
          <a:xfrm>
            <a:off x="254166" y="3824896"/>
            <a:ext cx="3631332" cy="1582888"/>
          </a:xfrm>
          <a:prstGeom prst="rect">
            <a:avLst/>
          </a:prstGeom>
          <a:ln>
            <a:solidFill>
              <a:schemeClr val="tx1"/>
            </a:solidFill>
          </a:ln>
        </p:spPr>
      </p:pic>
      <p:sp>
        <p:nvSpPr>
          <p:cNvPr id="2" name="テキスト ボックス 1"/>
          <p:cNvSpPr txBox="1"/>
          <p:nvPr/>
        </p:nvSpPr>
        <p:spPr>
          <a:xfrm>
            <a:off x="395536" y="632882"/>
            <a:ext cx="7488832" cy="707886"/>
          </a:xfrm>
          <a:prstGeom prst="rect">
            <a:avLst/>
          </a:prstGeom>
          <a:noFill/>
        </p:spPr>
        <p:txBody>
          <a:bodyPr wrap="square" rtlCol="0">
            <a:spAutoFit/>
          </a:bodyPr>
          <a:lstStyle/>
          <a:p>
            <a:r>
              <a:rPr lang="en-US" altLang="ja-JP" sz="4000" dirty="0">
                <a:solidFill>
                  <a:schemeClr val="tx2"/>
                </a:solidFill>
                <a:latin typeface="+mj-ea"/>
                <a:ea typeface="+mj-ea"/>
                <a:cs typeface="+mj-cs"/>
              </a:rPr>
              <a:t>Web</a:t>
            </a:r>
            <a:r>
              <a:rPr lang="ja-JP" altLang="en-US" sz="4000" dirty="0">
                <a:solidFill>
                  <a:schemeClr val="tx2"/>
                </a:solidFill>
                <a:latin typeface="+mj-ea"/>
                <a:ea typeface="+mj-ea"/>
                <a:cs typeface="+mj-cs"/>
              </a:rPr>
              <a:t>からの申し込み方法</a:t>
            </a:r>
          </a:p>
        </p:txBody>
      </p:sp>
      <p:sp>
        <p:nvSpPr>
          <p:cNvPr id="6" name="スライド番号プレースホルダー 5"/>
          <p:cNvSpPr>
            <a:spLocks noGrp="1"/>
          </p:cNvSpPr>
          <p:nvPr>
            <p:ph type="sldNum" sz="quarter" idx="12"/>
          </p:nvPr>
        </p:nvSpPr>
        <p:spPr/>
        <p:txBody>
          <a:bodyPr/>
          <a:lstStyle/>
          <a:p>
            <a:pPr>
              <a:defRPr/>
            </a:pPr>
            <a:fld id="{7E4C2F0D-65AB-46FF-9AEF-B0D8A4C6738D}" type="slidenum">
              <a:rPr lang="en-US" altLang="ja-JP" smtClean="0"/>
              <a:pPr>
                <a:defRPr/>
              </a:pPr>
              <a:t>39</a:t>
            </a:fld>
            <a:endParaRPr lang="en-US" altLang="ja-JP"/>
          </a:p>
        </p:txBody>
      </p:sp>
      <p:sp>
        <p:nvSpPr>
          <p:cNvPr id="12" name="ストライプ矢印 11"/>
          <p:cNvSpPr/>
          <p:nvPr/>
        </p:nvSpPr>
        <p:spPr bwMode="auto">
          <a:xfrm>
            <a:off x="3923749" y="3285034"/>
            <a:ext cx="504235" cy="1008062"/>
          </a:xfrm>
          <a:prstGeom prst="stripedRightArrow">
            <a:avLst/>
          </a:prstGeom>
          <a:solidFill>
            <a:srgbClr val="FF0000">
              <a:alpha val="50000"/>
            </a:srgbClr>
          </a:solidFill>
          <a:ln w="9525" cap="flat" cmpd="sng" algn="ctr">
            <a:solidFill>
              <a:srgbClr val="FF0000"/>
            </a:solidFill>
            <a:prstDash val="solid"/>
            <a:round/>
            <a:headEnd type="none" w="med" len="med"/>
            <a:tailEnd type="none" w="med" len="med"/>
          </a:ln>
          <a:effectLst/>
        </p:spPr>
        <p:txBody>
          <a:bodyPr wrap="none" anchor="ctr"/>
          <a:lstStyle/>
          <a:p>
            <a:pPr>
              <a:defRPr/>
            </a:pPr>
            <a:endParaRPr lang="ja-JP" altLang="en-US"/>
          </a:p>
        </p:txBody>
      </p:sp>
      <p:grpSp>
        <p:nvGrpSpPr>
          <p:cNvPr id="5" name="グループ化 4"/>
          <p:cNvGrpSpPr/>
          <p:nvPr/>
        </p:nvGrpSpPr>
        <p:grpSpPr>
          <a:xfrm>
            <a:off x="4554926" y="1889084"/>
            <a:ext cx="4049522" cy="3338620"/>
            <a:chOff x="4554926" y="1889084"/>
            <a:chExt cx="4049522" cy="3338620"/>
          </a:xfrm>
        </p:grpSpPr>
        <p:grpSp>
          <p:nvGrpSpPr>
            <p:cNvPr id="4" name="グループ化 3"/>
            <p:cNvGrpSpPr/>
            <p:nvPr/>
          </p:nvGrpSpPr>
          <p:grpSpPr>
            <a:xfrm>
              <a:off x="4554926" y="1889084"/>
              <a:ext cx="4049522" cy="3338620"/>
              <a:chOff x="4554926" y="1889084"/>
              <a:chExt cx="4049522" cy="3338620"/>
            </a:xfrm>
          </p:grpSpPr>
          <p:pic>
            <p:nvPicPr>
              <p:cNvPr id="25" name="図 24"/>
              <p:cNvPicPr>
                <a:picLocks noChangeAspect="1"/>
              </p:cNvPicPr>
              <p:nvPr/>
            </p:nvPicPr>
            <p:blipFill rotWithShape="1">
              <a:blip r:embed="rId4"/>
              <a:srcRect t="18512" r="70507" b="34443"/>
              <a:stretch/>
            </p:blipFill>
            <p:spPr>
              <a:xfrm>
                <a:off x="4565556" y="1889084"/>
                <a:ext cx="2517415" cy="3118345"/>
              </a:xfrm>
              <a:prstGeom prst="rect">
                <a:avLst/>
              </a:prstGeom>
              <a:ln>
                <a:solidFill>
                  <a:schemeClr val="accent1"/>
                </a:solidFill>
              </a:ln>
            </p:spPr>
          </p:pic>
          <p:pic>
            <p:nvPicPr>
              <p:cNvPr id="11"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0152" y="2207509"/>
                <a:ext cx="2664296" cy="302019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正方形/長方形 12"/>
              <p:cNvSpPr/>
              <p:nvPr/>
            </p:nvSpPr>
            <p:spPr bwMode="auto">
              <a:xfrm>
                <a:off x="4554926" y="3429000"/>
                <a:ext cx="923130" cy="284707"/>
              </a:xfrm>
              <a:prstGeom prst="rect">
                <a:avLst/>
              </a:prstGeom>
              <a:noFill/>
              <a:ln w="508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pitchFamily="34" charset="0"/>
                  <a:ea typeface="ＭＳ Ｐゴシック" pitchFamily="50" charset="-128"/>
                </a:endParaRPr>
              </a:p>
            </p:txBody>
          </p:sp>
        </p:grpSp>
        <p:sp>
          <p:nvSpPr>
            <p:cNvPr id="15" name="正方形/長方形 14"/>
            <p:cNvSpPr/>
            <p:nvPr/>
          </p:nvSpPr>
          <p:spPr bwMode="auto">
            <a:xfrm>
              <a:off x="8088600" y="3015841"/>
              <a:ext cx="443840" cy="269193"/>
            </a:xfrm>
            <a:prstGeom prst="rect">
              <a:avLst/>
            </a:prstGeom>
            <a:noFill/>
            <a:ln w="508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pitchFamily="34" charset="0"/>
                <a:ea typeface="ＭＳ Ｐゴシック" pitchFamily="50" charset="-128"/>
              </a:endParaRPr>
            </a:p>
          </p:txBody>
        </p:sp>
        <p:sp>
          <p:nvSpPr>
            <p:cNvPr id="16" name="ストライプ矢印 15"/>
            <p:cNvSpPr/>
            <p:nvPr/>
          </p:nvSpPr>
          <p:spPr bwMode="auto">
            <a:xfrm rot="20877660">
              <a:off x="5676187" y="3259063"/>
              <a:ext cx="1580170" cy="293073"/>
            </a:xfrm>
            <a:prstGeom prst="stripedRightArrow">
              <a:avLst/>
            </a:prstGeom>
            <a:solidFill>
              <a:srgbClr val="FF0000">
                <a:alpha val="50000"/>
              </a:srgbClr>
            </a:solidFill>
            <a:ln w="9525" cap="flat" cmpd="sng" algn="ctr">
              <a:solidFill>
                <a:srgbClr val="FF0000"/>
              </a:solidFill>
              <a:prstDash val="solid"/>
              <a:round/>
              <a:headEnd type="none" w="med" len="med"/>
              <a:tailEnd type="none" w="med" len="med"/>
            </a:ln>
            <a:effectLst/>
          </p:spPr>
          <p:txBody>
            <a:bodyPr wrap="none" anchor="ctr"/>
            <a:lstStyle/>
            <a:p>
              <a:pPr>
                <a:defRPr/>
              </a:pPr>
              <a:endParaRPr lang="ja-JP" altLang="en-US"/>
            </a:p>
          </p:txBody>
        </p:sp>
      </p:grpSp>
      <p:sp>
        <p:nvSpPr>
          <p:cNvPr id="17" name="テキスト ボックス 16"/>
          <p:cNvSpPr txBox="1"/>
          <p:nvPr/>
        </p:nvSpPr>
        <p:spPr>
          <a:xfrm>
            <a:off x="3854616" y="5518973"/>
            <a:ext cx="4749832" cy="646331"/>
          </a:xfrm>
          <a:prstGeom prst="rect">
            <a:avLst/>
          </a:prstGeom>
          <a:noFill/>
        </p:spPr>
        <p:txBody>
          <a:bodyPr wrap="square" rtlCol="0">
            <a:spAutoFit/>
          </a:bodyPr>
          <a:lstStyle/>
          <a:p>
            <a:pPr algn="l"/>
            <a:r>
              <a:rPr lang="ja-JP" altLang="en-US" dirty="0"/>
              <a:t>「</a:t>
            </a:r>
            <a:r>
              <a:rPr kumimoji="1" lang="en-US" altLang="ja-JP" dirty="0"/>
              <a:t>My Library</a:t>
            </a:r>
            <a:r>
              <a:rPr kumimoji="1" lang="ja-JP" altLang="en-US" dirty="0"/>
              <a:t>」にログインします。</a:t>
            </a:r>
            <a:endParaRPr kumimoji="1" lang="en-US" altLang="ja-JP" dirty="0"/>
          </a:p>
          <a:p>
            <a:pPr algn="l"/>
            <a:r>
              <a:rPr kumimoji="1" lang="ja-JP" altLang="en-US" dirty="0"/>
              <a:t>「文献複写・図書貸借依頼」から申し込めます。</a:t>
            </a:r>
          </a:p>
        </p:txBody>
      </p:sp>
      <p:sp>
        <p:nvSpPr>
          <p:cNvPr id="24" name="正方形/長方形 23"/>
          <p:cNvSpPr/>
          <p:nvPr/>
        </p:nvSpPr>
        <p:spPr bwMode="auto">
          <a:xfrm>
            <a:off x="279674" y="4941168"/>
            <a:ext cx="1412006" cy="360040"/>
          </a:xfrm>
          <a:prstGeom prst="rect">
            <a:avLst/>
          </a:prstGeom>
          <a:noFill/>
          <a:ln w="508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pitchFamily="34" charset="0"/>
              <a:ea typeface="ＭＳ Ｐゴシック" pitchFamily="50" charset="-128"/>
            </a:endParaRPr>
          </a:p>
        </p:txBody>
      </p:sp>
      <p:grpSp>
        <p:nvGrpSpPr>
          <p:cNvPr id="10" name="グループ化 9"/>
          <p:cNvGrpSpPr/>
          <p:nvPr/>
        </p:nvGrpSpPr>
        <p:grpSpPr>
          <a:xfrm>
            <a:off x="237629" y="2011421"/>
            <a:ext cx="3635875" cy="1436835"/>
            <a:chOff x="237629" y="2011421"/>
            <a:chExt cx="3635875" cy="1436835"/>
          </a:xfrm>
        </p:grpSpPr>
        <p:pic>
          <p:nvPicPr>
            <p:cNvPr id="7" name="図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7629" y="2011421"/>
              <a:ext cx="3625245" cy="1436835"/>
            </a:xfrm>
            <a:prstGeom prst="rect">
              <a:avLst/>
            </a:prstGeom>
            <a:ln>
              <a:solidFill>
                <a:schemeClr val="tx1"/>
              </a:solidFill>
            </a:ln>
          </p:spPr>
        </p:pic>
        <p:pic>
          <p:nvPicPr>
            <p:cNvPr id="9" name="図 8"/>
            <p:cNvPicPr>
              <a:picLocks noChangeAspect="1"/>
            </p:cNvPicPr>
            <p:nvPr/>
          </p:nvPicPr>
          <p:blipFill>
            <a:blip r:embed="rId7"/>
            <a:stretch>
              <a:fillRect/>
            </a:stretch>
          </p:blipFill>
          <p:spPr>
            <a:xfrm>
              <a:off x="3341767" y="2034867"/>
              <a:ext cx="531737" cy="172642"/>
            </a:xfrm>
            <a:prstGeom prst="rect">
              <a:avLst/>
            </a:prstGeom>
            <a:ln w="25400" cmpd="sng">
              <a:solidFill>
                <a:srgbClr val="FF0000"/>
              </a:solidFill>
            </a:ln>
          </p:spPr>
        </p:pic>
      </p:grpSp>
    </p:spTree>
    <p:extLst>
      <p:ext uri="{BB962C8B-B14F-4D97-AF65-F5344CB8AC3E}">
        <p14:creationId xmlns:p14="http://schemas.microsoft.com/office/powerpoint/2010/main" val="1248854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pPr>
              <a:defRPr/>
            </a:pPr>
            <a:fld id="{7E4C2F0D-65AB-46FF-9AEF-B0D8A4C6738D}" type="slidenum">
              <a:rPr lang="en-US" altLang="ja-JP" smtClean="0"/>
              <a:pPr>
                <a:defRPr/>
              </a:pPr>
              <a:t>4</a:t>
            </a:fld>
            <a:endParaRPr lang="en-US" altLang="ja-JP"/>
          </a:p>
        </p:txBody>
      </p:sp>
      <p:sp>
        <p:nvSpPr>
          <p:cNvPr id="6146" name="タイトル 1"/>
          <p:cNvSpPr>
            <a:spLocks noGrp="1"/>
          </p:cNvSpPr>
          <p:nvPr>
            <p:ph type="title" idx="4294967295"/>
          </p:nvPr>
        </p:nvSpPr>
        <p:spPr>
          <a:xfrm>
            <a:off x="0" y="122238"/>
            <a:ext cx="7543800" cy="1295400"/>
          </a:xfrm>
        </p:spPr>
        <p:txBody>
          <a:bodyPr anchor="ctr"/>
          <a:lstStyle/>
          <a:p>
            <a:pPr eaLnBrk="1" hangingPunct="1"/>
            <a:r>
              <a:rPr lang="ja-JP" altLang="en-US" dirty="0">
                <a:solidFill>
                  <a:schemeClr val="tx2"/>
                </a:solidFill>
              </a:rPr>
              <a:t>論文情報の表記</a:t>
            </a:r>
          </a:p>
        </p:txBody>
      </p:sp>
      <p:sp>
        <p:nvSpPr>
          <p:cNvPr id="6147" name="コンテンツ プレースホルダー 2"/>
          <p:cNvSpPr>
            <a:spLocks noGrp="1"/>
          </p:cNvSpPr>
          <p:nvPr>
            <p:ph idx="4294967295"/>
          </p:nvPr>
        </p:nvSpPr>
        <p:spPr>
          <a:xfrm>
            <a:off x="539552" y="1989138"/>
            <a:ext cx="8351837" cy="3311525"/>
          </a:xfrm>
        </p:spPr>
        <p:txBody>
          <a:bodyPr>
            <a:normAutofit/>
          </a:bodyPr>
          <a:lstStyle/>
          <a:p>
            <a:r>
              <a:rPr lang="en-US" altLang="ja-JP" sz="1400" dirty="0" err="1">
                <a:solidFill>
                  <a:srgbClr val="000000"/>
                </a:solidFill>
                <a:latin typeface="Century" pitchFamily="18" charset="0"/>
                <a:ea typeface="ＭＳ 明朝" pitchFamily="17" charset="-128"/>
              </a:rPr>
              <a:t>Asselin</a:t>
            </a:r>
            <a:r>
              <a:rPr lang="en-US" altLang="ja-JP" sz="1400" dirty="0">
                <a:solidFill>
                  <a:srgbClr val="000000"/>
                </a:solidFill>
                <a:latin typeface="Century" pitchFamily="18" charset="0"/>
                <a:ea typeface="ＭＳ 明朝" pitchFamily="17" charset="-128"/>
              </a:rPr>
              <a:t> BL, Ryan D, Frantz CN, et al. In vitro and in vivo killing of acute</a:t>
            </a:r>
            <a:r>
              <a:rPr lang="ja-JP" altLang="en-US" sz="1400" dirty="0">
                <a:solidFill>
                  <a:srgbClr val="000000"/>
                </a:solidFill>
                <a:latin typeface="Century" pitchFamily="18" charset="0"/>
                <a:ea typeface="ＭＳ 明朝" pitchFamily="17" charset="-128"/>
              </a:rPr>
              <a:t> </a:t>
            </a:r>
            <a:r>
              <a:rPr lang="en-US" altLang="ja-JP" sz="1400" dirty="0">
                <a:solidFill>
                  <a:srgbClr val="000000"/>
                </a:solidFill>
                <a:latin typeface="Century" pitchFamily="18" charset="0"/>
                <a:ea typeface="ＭＳ 明朝" pitchFamily="17" charset="-128"/>
              </a:rPr>
              <a:t>lymphoblastic leukemia cells by L-</a:t>
            </a:r>
            <a:r>
              <a:rPr lang="en-US" altLang="ja-JP" sz="1400" dirty="0" err="1">
                <a:solidFill>
                  <a:srgbClr val="000000"/>
                </a:solidFill>
                <a:latin typeface="Century" pitchFamily="18" charset="0"/>
                <a:ea typeface="ＭＳ 明朝" pitchFamily="17" charset="-128"/>
              </a:rPr>
              <a:t>asparaginase</a:t>
            </a:r>
            <a:r>
              <a:rPr lang="en-US" altLang="ja-JP" sz="1400" dirty="0">
                <a:solidFill>
                  <a:srgbClr val="000000"/>
                </a:solidFill>
                <a:latin typeface="Century" pitchFamily="18" charset="0"/>
                <a:ea typeface="ＭＳ 明朝" pitchFamily="17" charset="-128"/>
              </a:rPr>
              <a:t>. </a:t>
            </a:r>
            <a:r>
              <a:rPr lang="en-US" altLang="ja-JP" sz="1400" i="1" dirty="0">
                <a:solidFill>
                  <a:srgbClr val="000000"/>
                </a:solidFill>
                <a:latin typeface="Century" pitchFamily="18" charset="0"/>
                <a:ea typeface="ＭＳ 明朝" pitchFamily="17" charset="-128"/>
              </a:rPr>
              <a:t>Cancer Res</a:t>
            </a:r>
            <a:r>
              <a:rPr lang="en-US" altLang="ja-JP" sz="1400" dirty="0">
                <a:solidFill>
                  <a:srgbClr val="000000"/>
                </a:solidFill>
                <a:latin typeface="Century" pitchFamily="18" charset="0"/>
                <a:ea typeface="ＭＳ 明朝" pitchFamily="17" charset="-128"/>
              </a:rPr>
              <a:t>. 1989;49:4363-4368.</a:t>
            </a:r>
          </a:p>
          <a:p>
            <a:pPr marL="0" indent="0">
              <a:buNone/>
            </a:pPr>
            <a:r>
              <a:rPr lang="ja-JP" altLang="en-US" sz="1400" dirty="0">
                <a:solidFill>
                  <a:srgbClr val="000000"/>
                </a:solidFill>
                <a:latin typeface="Century" pitchFamily="18" charset="0"/>
                <a:ea typeface="ＭＳ 明朝" pitchFamily="17" charset="-128"/>
              </a:rPr>
              <a:t>　　</a:t>
            </a:r>
            <a:r>
              <a:rPr lang="ja-JP" altLang="en-US" sz="1400" dirty="0">
                <a:solidFill>
                  <a:srgbClr val="363636"/>
                </a:solidFill>
                <a:latin typeface="Verdana" pitchFamily="34" charset="0"/>
                <a:cs typeface="Times New Roman" pitchFamily="18" charset="0"/>
              </a:rPr>
              <a:t>⇒著者名・論文名・</a:t>
            </a:r>
            <a:r>
              <a:rPr lang="ja-JP" altLang="en-US" sz="1400" i="1" dirty="0">
                <a:solidFill>
                  <a:srgbClr val="363636"/>
                </a:solidFill>
                <a:latin typeface="Verdana" pitchFamily="34" charset="0"/>
                <a:cs typeface="Times New Roman" pitchFamily="18" charset="0"/>
              </a:rPr>
              <a:t>雑誌名</a:t>
            </a:r>
            <a:r>
              <a:rPr lang="ja-JP" altLang="en-US" sz="1400" dirty="0">
                <a:solidFill>
                  <a:srgbClr val="363636"/>
                </a:solidFill>
                <a:latin typeface="Verdana" pitchFamily="34" charset="0"/>
                <a:cs typeface="Times New Roman" pitchFamily="18" charset="0"/>
              </a:rPr>
              <a:t>・出版年・巻号・ページ</a:t>
            </a:r>
            <a:endParaRPr lang="en-US" altLang="ja-JP" sz="1400" dirty="0"/>
          </a:p>
          <a:p>
            <a:pPr eaLnBrk="1" hangingPunct="1">
              <a:buFont typeface="Wingdings" pitchFamily="2" charset="2"/>
              <a:buNone/>
            </a:pPr>
            <a:endParaRPr lang="ja-JP" altLang="en-US" sz="1400" dirty="0">
              <a:solidFill>
                <a:srgbClr val="363636"/>
              </a:solidFill>
              <a:latin typeface="Verdana" pitchFamily="34" charset="0"/>
              <a:ea typeface="ＭＳ 明朝" pitchFamily="17" charset="-128"/>
            </a:endParaRPr>
          </a:p>
          <a:p>
            <a:pPr eaLnBrk="1" hangingPunct="1"/>
            <a:r>
              <a:rPr lang="en-US" altLang="ja-JP" sz="1400" dirty="0" err="1">
                <a:solidFill>
                  <a:srgbClr val="000000"/>
                </a:solidFill>
                <a:latin typeface="Century" pitchFamily="18" charset="0"/>
                <a:ea typeface="ＭＳ 明朝" pitchFamily="17" charset="-128"/>
              </a:rPr>
              <a:t>Glodowski</a:t>
            </a:r>
            <a:r>
              <a:rPr lang="en-US" altLang="ja-JP" sz="1400" dirty="0">
                <a:solidFill>
                  <a:srgbClr val="000000"/>
                </a:solidFill>
                <a:latin typeface="Century" pitchFamily="18" charset="0"/>
                <a:ea typeface="ＭＳ 明朝" pitchFamily="17" charset="-128"/>
              </a:rPr>
              <a:t>, D.R., Chen, C.C., Schaefer, H., Grant, B.D., and </a:t>
            </a:r>
            <a:r>
              <a:rPr lang="en-US" altLang="ja-JP" sz="1400" dirty="0" err="1">
                <a:solidFill>
                  <a:srgbClr val="000000"/>
                </a:solidFill>
                <a:latin typeface="Century" pitchFamily="18" charset="0"/>
                <a:ea typeface="ＭＳ 明朝" pitchFamily="17" charset="-128"/>
              </a:rPr>
              <a:t>Rongo</a:t>
            </a:r>
            <a:r>
              <a:rPr lang="en-US" altLang="ja-JP" sz="1400" dirty="0">
                <a:solidFill>
                  <a:srgbClr val="000000"/>
                </a:solidFill>
                <a:latin typeface="Century" pitchFamily="18" charset="0"/>
                <a:ea typeface="ＭＳ 明朝" pitchFamily="17" charset="-128"/>
              </a:rPr>
              <a:t>, C. (2007).RAB-10 regulates glutamate receptor recycling in a cholesterol-dependent endocytosis pathway. Mol. Biol. Cell 18, 4387</a:t>
            </a:r>
            <a:r>
              <a:rPr lang="en-US" altLang="ja-JP" sz="1400" dirty="0">
                <a:solidFill>
                  <a:srgbClr val="000000"/>
                </a:solidFill>
                <a:ea typeface="ＭＳ 明朝" pitchFamily="17" charset="-128"/>
              </a:rPr>
              <a:t>–</a:t>
            </a:r>
            <a:r>
              <a:rPr lang="en-US" altLang="ja-JP" sz="1400" dirty="0">
                <a:solidFill>
                  <a:srgbClr val="000000"/>
                </a:solidFill>
                <a:latin typeface="Century" pitchFamily="18" charset="0"/>
                <a:ea typeface="ＭＳ 明朝" pitchFamily="17" charset="-128"/>
              </a:rPr>
              <a:t>4396.</a:t>
            </a:r>
          </a:p>
          <a:p>
            <a:pPr eaLnBrk="1" hangingPunct="1">
              <a:buFont typeface="Wingdings" pitchFamily="2" charset="2"/>
              <a:buNone/>
            </a:pPr>
            <a:r>
              <a:rPr lang="ja-JP" altLang="en-US" sz="1400" dirty="0">
                <a:solidFill>
                  <a:srgbClr val="000000"/>
                </a:solidFill>
                <a:latin typeface="Century" pitchFamily="18" charset="0"/>
                <a:ea typeface="ＭＳ 明朝" pitchFamily="17" charset="-128"/>
              </a:rPr>
              <a:t>　　　</a:t>
            </a:r>
            <a:r>
              <a:rPr lang="ja-JP" altLang="en-US" sz="1400" dirty="0">
                <a:solidFill>
                  <a:srgbClr val="363636"/>
                </a:solidFill>
                <a:latin typeface="Verdana" pitchFamily="34" charset="0"/>
                <a:cs typeface="Times New Roman" pitchFamily="18" charset="0"/>
              </a:rPr>
              <a:t>⇒著者名・出版年・論文名・雑誌名・巻号・ページ</a:t>
            </a:r>
            <a:endParaRPr lang="en-US" altLang="ja-JP" sz="1400" dirty="0">
              <a:solidFill>
                <a:srgbClr val="363636"/>
              </a:solidFill>
              <a:latin typeface="Verdana" pitchFamily="34" charset="0"/>
              <a:cs typeface="Times New Roman" pitchFamily="18" charset="0"/>
            </a:endParaRPr>
          </a:p>
          <a:p>
            <a:pPr eaLnBrk="1" hangingPunct="1">
              <a:buFont typeface="Wingdings" pitchFamily="2" charset="2"/>
              <a:buNone/>
            </a:pPr>
            <a:endParaRPr lang="en-US" altLang="ja-JP" sz="1400" dirty="0">
              <a:solidFill>
                <a:srgbClr val="363636"/>
              </a:solidFill>
              <a:latin typeface="Verdana" pitchFamily="34" charset="0"/>
              <a:cs typeface="Times New Roman" pitchFamily="18" charset="0"/>
            </a:endParaRPr>
          </a:p>
          <a:p>
            <a:r>
              <a:rPr lang="ja-JP" altLang="en-US" sz="1400" dirty="0"/>
              <a:t> </a:t>
            </a:r>
            <a:r>
              <a:rPr lang="en-US" altLang="ja-JP" sz="1400" dirty="0">
                <a:solidFill>
                  <a:srgbClr val="000000"/>
                </a:solidFill>
                <a:latin typeface="Century" pitchFamily="18" charset="0"/>
                <a:ea typeface="ＭＳ 明朝" pitchFamily="17" charset="-128"/>
                <a:cs typeface="Times-Roman"/>
              </a:rPr>
              <a:t>Mas-Torrent, M.; </a:t>
            </a:r>
            <a:r>
              <a:rPr lang="en-US" altLang="ja-JP" sz="1400" dirty="0" err="1">
                <a:solidFill>
                  <a:srgbClr val="000000"/>
                </a:solidFill>
                <a:latin typeface="Century" pitchFamily="18" charset="0"/>
                <a:ea typeface="ＭＳ 明朝" pitchFamily="17" charset="-128"/>
                <a:cs typeface="Times-Roman"/>
              </a:rPr>
              <a:t>Durkut</a:t>
            </a:r>
            <a:r>
              <a:rPr lang="en-US" altLang="ja-JP" sz="1400" dirty="0">
                <a:solidFill>
                  <a:srgbClr val="000000"/>
                </a:solidFill>
                <a:latin typeface="Century" pitchFamily="18" charset="0"/>
                <a:ea typeface="ＭＳ 明朝" pitchFamily="17" charset="-128"/>
                <a:cs typeface="Times-Roman"/>
              </a:rPr>
              <a:t>, M.; Hadley, P.; </a:t>
            </a:r>
            <a:r>
              <a:rPr lang="en-US" altLang="ja-JP" sz="1400" dirty="0" err="1">
                <a:solidFill>
                  <a:srgbClr val="000000"/>
                </a:solidFill>
                <a:latin typeface="Century" pitchFamily="18" charset="0"/>
                <a:ea typeface="ＭＳ 明朝" pitchFamily="17" charset="-128"/>
                <a:cs typeface="Times-Roman"/>
              </a:rPr>
              <a:t>Ribas</a:t>
            </a:r>
            <a:r>
              <a:rPr lang="en-US" altLang="ja-JP" sz="1400" dirty="0">
                <a:solidFill>
                  <a:srgbClr val="000000"/>
                </a:solidFill>
                <a:latin typeface="Century" pitchFamily="18" charset="0"/>
                <a:ea typeface="ＭＳ 明朝" pitchFamily="17" charset="-128"/>
                <a:cs typeface="Times-Roman"/>
              </a:rPr>
              <a:t>, X.; </a:t>
            </a:r>
            <a:r>
              <a:rPr lang="en-US" altLang="ja-JP" sz="1400" dirty="0" err="1">
                <a:solidFill>
                  <a:srgbClr val="000000"/>
                </a:solidFill>
                <a:latin typeface="Century" pitchFamily="18" charset="0"/>
                <a:ea typeface="ＭＳ 明朝" pitchFamily="17" charset="-128"/>
                <a:cs typeface="Times-Roman"/>
              </a:rPr>
              <a:t>Rovira</a:t>
            </a:r>
            <a:r>
              <a:rPr lang="en-US" altLang="ja-JP" sz="1400" dirty="0">
                <a:solidFill>
                  <a:srgbClr val="000000"/>
                </a:solidFill>
                <a:latin typeface="Century" pitchFamily="18" charset="0"/>
                <a:ea typeface="ＭＳ 明朝" pitchFamily="17" charset="-128"/>
                <a:cs typeface="Times-Roman"/>
              </a:rPr>
              <a:t>, C. </a:t>
            </a:r>
            <a:r>
              <a:rPr lang="en-US" altLang="ja-JP" sz="1400" i="1" dirty="0">
                <a:solidFill>
                  <a:srgbClr val="000000"/>
                </a:solidFill>
                <a:latin typeface="Century" pitchFamily="18" charset="0"/>
                <a:ea typeface="ＭＳ 明朝" pitchFamily="17" charset="-128"/>
                <a:cs typeface="Times-Italic"/>
              </a:rPr>
              <a:t>J. Am. Chem. Soc. </a:t>
            </a:r>
            <a:r>
              <a:rPr lang="en-US" altLang="ja-JP" sz="1400" b="1" dirty="0">
                <a:solidFill>
                  <a:srgbClr val="000000"/>
                </a:solidFill>
                <a:latin typeface="Century" pitchFamily="18" charset="0"/>
                <a:ea typeface="ＭＳ 明朝" pitchFamily="17" charset="-128"/>
                <a:cs typeface="Times-Bold"/>
              </a:rPr>
              <a:t>2004</a:t>
            </a:r>
            <a:r>
              <a:rPr lang="en-US" altLang="ja-JP" sz="1400" dirty="0">
                <a:solidFill>
                  <a:srgbClr val="000000"/>
                </a:solidFill>
                <a:latin typeface="Century" pitchFamily="18" charset="0"/>
                <a:ea typeface="ＭＳ 明朝" pitchFamily="17" charset="-128"/>
                <a:cs typeface="Times-Roman"/>
              </a:rPr>
              <a:t>, </a:t>
            </a:r>
            <a:r>
              <a:rPr lang="en-US" altLang="ja-JP" sz="1400" i="1" dirty="0">
                <a:solidFill>
                  <a:srgbClr val="000000"/>
                </a:solidFill>
                <a:latin typeface="Century" pitchFamily="18" charset="0"/>
                <a:ea typeface="ＭＳ 明朝" pitchFamily="17" charset="-128"/>
                <a:cs typeface="Times-Italic"/>
              </a:rPr>
              <a:t>126</a:t>
            </a:r>
            <a:r>
              <a:rPr lang="en-US" altLang="ja-JP" sz="1400" dirty="0">
                <a:solidFill>
                  <a:srgbClr val="000000"/>
                </a:solidFill>
                <a:latin typeface="Century" pitchFamily="18" charset="0"/>
                <a:ea typeface="ＭＳ 明朝" pitchFamily="17" charset="-128"/>
                <a:cs typeface="Times-Roman"/>
              </a:rPr>
              <a:t>, 984</a:t>
            </a:r>
            <a:r>
              <a:rPr lang="en-US" altLang="ja-JP" sz="1400" dirty="0">
                <a:solidFill>
                  <a:srgbClr val="000000"/>
                </a:solidFill>
                <a:ea typeface="ＭＳ 明朝" pitchFamily="17" charset="-128"/>
                <a:cs typeface="Times-Roman"/>
              </a:rPr>
              <a:t>–</a:t>
            </a:r>
            <a:r>
              <a:rPr lang="en-US" altLang="ja-JP" sz="1400" dirty="0">
                <a:solidFill>
                  <a:srgbClr val="000000"/>
                </a:solidFill>
                <a:latin typeface="Century" pitchFamily="18" charset="0"/>
                <a:ea typeface="ＭＳ 明朝" pitchFamily="17" charset="-128"/>
                <a:cs typeface="Times-Roman"/>
              </a:rPr>
              <a:t>985.</a:t>
            </a:r>
            <a:endParaRPr lang="ja-JP" altLang="ja-JP" sz="1400" dirty="0">
              <a:solidFill>
                <a:srgbClr val="363636"/>
              </a:solidFill>
              <a:latin typeface="Verdana" pitchFamily="34" charset="0"/>
              <a:ea typeface="ＭＳ 明朝" pitchFamily="17" charset="-128"/>
              <a:cs typeface="Times New Roman" pitchFamily="18" charset="0"/>
            </a:endParaRPr>
          </a:p>
          <a:p>
            <a:pPr>
              <a:buNone/>
            </a:pPr>
            <a:r>
              <a:rPr lang="ja-JP" altLang="en-US" sz="1400" dirty="0">
                <a:solidFill>
                  <a:srgbClr val="363636"/>
                </a:solidFill>
                <a:latin typeface="Verdana" pitchFamily="34" charset="0"/>
                <a:ea typeface="ＭＳ 明朝" pitchFamily="17" charset="-128"/>
                <a:cs typeface="Times New Roman" pitchFamily="18" charset="0"/>
              </a:rPr>
              <a:t>　　</a:t>
            </a:r>
            <a:r>
              <a:rPr lang="ja-JP" altLang="en-US" sz="1400" dirty="0">
                <a:solidFill>
                  <a:srgbClr val="363636"/>
                </a:solidFill>
                <a:latin typeface="Verdana" pitchFamily="34" charset="0"/>
                <a:cs typeface="Times New Roman" pitchFamily="18" charset="0"/>
              </a:rPr>
              <a:t>⇒著者名・</a:t>
            </a:r>
            <a:r>
              <a:rPr lang="ja-JP" altLang="en-US" sz="1400" i="1" dirty="0">
                <a:solidFill>
                  <a:srgbClr val="363636"/>
                </a:solidFill>
                <a:latin typeface="Verdana" pitchFamily="34" charset="0"/>
                <a:cs typeface="Times New Roman" pitchFamily="18" charset="0"/>
              </a:rPr>
              <a:t>雑誌名</a:t>
            </a:r>
            <a:r>
              <a:rPr lang="ja-JP" altLang="en-US" sz="1400" dirty="0">
                <a:solidFill>
                  <a:srgbClr val="363636"/>
                </a:solidFill>
                <a:latin typeface="Verdana" pitchFamily="34" charset="0"/>
                <a:cs typeface="Times New Roman" pitchFamily="18" charset="0"/>
              </a:rPr>
              <a:t>・</a:t>
            </a:r>
            <a:r>
              <a:rPr lang="ja-JP" altLang="en-US" sz="1400" b="1" dirty="0">
                <a:solidFill>
                  <a:srgbClr val="363636"/>
                </a:solidFill>
                <a:latin typeface="Verdana" pitchFamily="34" charset="0"/>
                <a:cs typeface="Times New Roman" pitchFamily="18" charset="0"/>
              </a:rPr>
              <a:t>出版年</a:t>
            </a:r>
            <a:r>
              <a:rPr lang="ja-JP" altLang="en-US" sz="1400" dirty="0">
                <a:solidFill>
                  <a:srgbClr val="363636"/>
                </a:solidFill>
                <a:latin typeface="Verdana" pitchFamily="34" charset="0"/>
                <a:cs typeface="Times New Roman" pitchFamily="18" charset="0"/>
              </a:rPr>
              <a:t>・</a:t>
            </a:r>
            <a:r>
              <a:rPr lang="ja-JP" altLang="en-US" sz="1400" i="1" dirty="0">
                <a:solidFill>
                  <a:srgbClr val="363636"/>
                </a:solidFill>
                <a:latin typeface="Verdana" pitchFamily="34" charset="0"/>
                <a:cs typeface="Times New Roman" pitchFamily="18" charset="0"/>
              </a:rPr>
              <a:t>巻号</a:t>
            </a:r>
            <a:r>
              <a:rPr lang="ja-JP" altLang="en-US" sz="1400" dirty="0">
                <a:solidFill>
                  <a:srgbClr val="363636"/>
                </a:solidFill>
                <a:latin typeface="Verdana" pitchFamily="34" charset="0"/>
                <a:cs typeface="Times New Roman" pitchFamily="18" charset="0"/>
              </a:rPr>
              <a:t>・ページ</a:t>
            </a:r>
          </a:p>
          <a:p>
            <a:pPr eaLnBrk="1" hangingPunct="1">
              <a:buFont typeface="Wingdings" pitchFamily="2" charset="2"/>
              <a:buNone/>
            </a:pPr>
            <a:endParaRPr lang="en-US" altLang="ja-JP" sz="1400" dirty="0">
              <a:solidFill>
                <a:srgbClr val="363636"/>
              </a:solidFill>
              <a:latin typeface="Verdana" pitchFamily="34" charset="0"/>
              <a:cs typeface="Times New Roman" pitchFamily="18" charset="0"/>
            </a:endParaRPr>
          </a:p>
          <a:p>
            <a:pPr eaLnBrk="1" hangingPunct="1">
              <a:buFont typeface="Wingdings" pitchFamily="2" charset="2"/>
              <a:buNone/>
            </a:pPr>
            <a:endParaRPr lang="en-US" altLang="ja-JP" sz="1400" dirty="0">
              <a:solidFill>
                <a:srgbClr val="363636"/>
              </a:solidFill>
              <a:latin typeface="Verdana" pitchFamily="34" charset="0"/>
              <a:cs typeface="Times New Roman" pitchFamily="18" charset="0"/>
            </a:endParaRPr>
          </a:p>
        </p:txBody>
      </p:sp>
      <p:sp>
        <p:nvSpPr>
          <p:cNvPr id="4" name="テキスト ボックス 3"/>
          <p:cNvSpPr txBox="1"/>
          <p:nvPr/>
        </p:nvSpPr>
        <p:spPr>
          <a:xfrm>
            <a:off x="612526" y="5157192"/>
            <a:ext cx="8135938" cy="1200150"/>
          </a:xfrm>
          <a:prstGeom prst="rect">
            <a:avLst/>
          </a:prstGeom>
          <a:solidFill>
            <a:schemeClr val="accent6">
              <a:lumMod val="20000"/>
              <a:lumOff val="80000"/>
            </a:schemeClr>
          </a:solidFill>
          <a:ln>
            <a:solidFill>
              <a:schemeClr val="tx1"/>
            </a:solidFill>
          </a:ln>
          <a:effectLst>
            <a:outerShdw blurRad="50800" dist="38100" dir="2700000" algn="tl" rotWithShape="0">
              <a:prstClr val="black">
                <a:alpha val="40000"/>
              </a:prstClr>
            </a:outerShdw>
          </a:effec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l" eaLnBrk="1" hangingPunct="1">
              <a:buFontTx/>
              <a:buChar char="•"/>
              <a:defRPr/>
            </a:pPr>
            <a:r>
              <a:rPr lang="ja-JP" altLang="en-US" dirty="0"/>
              <a:t>著者名が先頭に来る。 </a:t>
            </a:r>
            <a:r>
              <a:rPr lang="en-US" altLang="ja-JP" dirty="0"/>
              <a:t>et al.</a:t>
            </a:r>
            <a:r>
              <a:rPr lang="ja-JP" altLang="en-US" dirty="0"/>
              <a:t>は他にも著者がいて、省略されている。</a:t>
            </a:r>
          </a:p>
          <a:p>
            <a:pPr algn="l" eaLnBrk="1" hangingPunct="1">
              <a:buFontTx/>
              <a:buChar char="•"/>
              <a:defRPr/>
            </a:pPr>
            <a:r>
              <a:rPr lang="ja-JP" altLang="en-US" dirty="0"/>
              <a:t>論文名は、表記されないこともある。</a:t>
            </a:r>
          </a:p>
          <a:p>
            <a:pPr algn="l" eaLnBrk="1" hangingPunct="1">
              <a:buFontTx/>
              <a:buChar char="•"/>
              <a:defRPr/>
            </a:pPr>
            <a:r>
              <a:rPr lang="ja-JP" altLang="en-US" dirty="0"/>
              <a:t>雑誌名は、各単語の頭文字が「大文字」になっていて、略誌名になっている</a:t>
            </a:r>
          </a:p>
          <a:p>
            <a:pPr algn="l" eaLnBrk="1" hangingPunct="1">
              <a:defRPr/>
            </a:pPr>
            <a:r>
              <a:rPr lang="ja-JP" altLang="en-US" dirty="0"/>
              <a:t> ことが多い。 また、斜体などフォントが変わっていることも多い。</a:t>
            </a:r>
          </a:p>
        </p:txBody>
      </p:sp>
      <p:sp>
        <p:nvSpPr>
          <p:cNvPr id="6149" name="テキスト ボックス 4"/>
          <p:cNvSpPr txBox="1">
            <a:spLocks noChangeArrowheads="1"/>
          </p:cNvSpPr>
          <p:nvPr/>
        </p:nvSpPr>
        <p:spPr bwMode="auto">
          <a:xfrm>
            <a:off x="395288" y="1557338"/>
            <a:ext cx="2808287" cy="37623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ja-JP" altLang="en-US"/>
              <a:t>＜参考文献の表記の例＞</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54742" y="404664"/>
            <a:ext cx="7488832" cy="692497"/>
          </a:xfrm>
          <a:prstGeom prst="rect">
            <a:avLst/>
          </a:prstGeom>
          <a:noFill/>
        </p:spPr>
        <p:txBody>
          <a:bodyPr wrap="square" rtlCol="0">
            <a:spAutoFit/>
          </a:bodyPr>
          <a:lstStyle/>
          <a:p>
            <a:r>
              <a:rPr lang="en-US" altLang="ja-JP" sz="3900" b="1" dirty="0">
                <a:solidFill>
                  <a:schemeClr val="tx2"/>
                </a:solidFill>
                <a:latin typeface="+mj-lt"/>
                <a:ea typeface="+mj-ea"/>
                <a:cs typeface="+mj-cs"/>
              </a:rPr>
              <a:t>Web</a:t>
            </a:r>
            <a:r>
              <a:rPr lang="ja-JP" altLang="en-US" sz="3900" b="1" dirty="0">
                <a:solidFill>
                  <a:schemeClr val="tx2"/>
                </a:solidFill>
                <a:latin typeface="+mj-lt"/>
                <a:ea typeface="+mj-ea"/>
                <a:cs typeface="+mj-cs"/>
              </a:rPr>
              <a:t>からの申し込み方法</a:t>
            </a:r>
          </a:p>
        </p:txBody>
      </p:sp>
      <p:sp>
        <p:nvSpPr>
          <p:cNvPr id="2" name="テキスト ボックス 1"/>
          <p:cNvSpPr txBox="1"/>
          <p:nvPr/>
        </p:nvSpPr>
        <p:spPr>
          <a:xfrm>
            <a:off x="1802914" y="1226942"/>
            <a:ext cx="4392488" cy="369332"/>
          </a:xfrm>
          <a:prstGeom prst="rect">
            <a:avLst/>
          </a:prstGeom>
          <a:noFill/>
        </p:spPr>
        <p:txBody>
          <a:bodyPr wrap="square" rtlCol="0">
            <a:spAutoFit/>
          </a:bodyPr>
          <a:lstStyle/>
          <a:p>
            <a:r>
              <a:rPr kumimoji="1" lang="ja-JP" altLang="en-US" dirty="0"/>
              <a:t>申し込み画面</a:t>
            </a:r>
          </a:p>
        </p:txBody>
      </p:sp>
      <p:sp>
        <p:nvSpPr>
          <p:cNvPr id="5" name="スライド番号プレースホルダー 4"/>
          <p:cNvSpPr>
            <a:spLocks noGrp="1"/>
          </p:cNvSpPr>
          <p:nvPr>
            <p:ph type="sldNum" sz="quarter" idx="12"/>
          </p:nvPr>
        </p:nvSpPr>
        <p:spPr/>
        <p:txBody>
          <a:bodyPr/>
          <a:lstStyle/>
          <a:p>
            <a:pPr>
              <a:defRPr/>
            </a:pPr>
            <a:fld id="{7E4C2F0D-65AB-46FF-9AEF-B0D8A4C6738D}" type="slidenum">
              <a:rPr lang="en-US" altLang="ja-JP" smtClean="0"/>
              <a:pPr>
                <a:defRPr/>
              </a:pPr>
              <a:t>40</a:t>
            </a:fld>
            <a:endParaRPr lang="en-US" altLang="ja-JP"/>
          </a:p>
        </p:txBody>
      </p:sp>
      <p:grpSp>
        <p:nvGrpSpPr>
          <p:cNvPr id="7" name="グループ化 6"/>
          <p:cNvGrpSpPr/>
          <p:nvPr/>
        </p:nvGrpSpPr>
        <p:grpSpPr>
          <a:xfrm>
            <a:off x="1403648" y="1681152"/>
            <a:ext cx="7632848" cy="5060216"/>
            <a:chOff x="1403648" y="1681152"/>
            <a:chExt cx="7632848" cy="5060216"/>
          </a:xfrm>
        </p:grpSpPr>
        <p:pic>
          <p:nvPicPr>
            <p:cNvPr id="11" name="図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3648" y="1681152"/>
              <a:ext cx="6048672" cy="5060216"/>
            </a:xfrm>
            <a:prstGeom prst="rect">
              <a:avLst/>
            </a:prstGeom>
            <a:ln>
              <a:solidFill>
                <a:schemeClr val="tx1"/>
              </a:solidFill>
            </a:ln>
          </p:spPr>
        </p:pic>
        <p:sp>
          <p:nvSpPr>
            <p:cNvPr id="12" name="右中かっこ 11"/>
            <p:cNvSpPr/>
            <p:nvPr/>
          </p:nvSpPr>
          <p:spPr bwMode="auto">
            <a:xfrm>
              <a:off x="5639201" y="3754341"/>
              <a:ext cx="360040" cy="2159370"/>
            </a:xfrm>
            <a:prstGeom prst="rightBrace">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pitchFamily="34" charset="0"/>
                <a:ea typeface="ＭＳ Ｐゴシック" pitchFamily="50" charset="-128"/>
              </a:endParaRPr>
            </a:p>
          </p:txBody>
        </p:sp>
        <p:sp>
          <p:nvSpPr>
            <p:cNvPr id="13" name="テキスト ボックス 12"/>
            <p:cNvSpPr txBox="1"/>
            <p:nvPr/>
          </p:nvSpPr>
          <p:spPr>
            <a:xfrm>
              <a:off x="6084168" y="4510861"/>
              <a:ext cx="2952328" cy="646331"/>
            </a:xfrm>
            <a:prstGeom prst="rect">
              <a:avLst/>
            </a:prstGeom>
            <a:solidFill>
              <a:srgbClr val="FFC000"/>
            </a:solidFill>
            <a:ln>
              <a:solidFill>
                <a:schemeClr val="tx1"/>
              </a:solidFill>
            </a:ln>
          </p:spPr>
          <p:txBody>
            <a:bodyPr wrap="square" rtlCol="0">
              <a:spAutoFit/>
            </a:bodyPr>
            <a:lstStyle/>
            <a:p>
              <a:pPr algn="l"/>
              <a:r>
                <a:rPr lang="ja-JP" altLang="en-US" dirty="0"/>
                <a:t>データベースなどで入手した論文情報を入力する欄です。</a:t>
              </a:r>
              <a:endParaRPr kumimoji="1" lang="ja-JP" altLang="en-US" dirty="0"/>
            </a:p>
          </p:txBody>
        </p:sp>
        <p:sp>
          <p:nvSpPr>
            <p:cNvPr id="14" name="楕円 13"/>
            <p:cNvSpPr/>
            <p:nvPr/>
          </p:nvSpPr>
          <p:spPr>
            <a:xfrm>
              <a:off x="1952199" y="3899664"/>
              <a:ext cx="720080"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楕円 14"/>
            <p:cNvSpPr/>
            <p:nvPr/>
          </p:nvSpPr>
          <p:spPr>
            <a:xfrm>
              <a:off x="1866838" y="5085184"/>
              <a:ext cx="837390" cy="2371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楕円 15"/>
            <p:cNvSpPr/>
            <p:nvPr/>
          </p:nvSpPr>
          <p:spPr>
            <a:xfrm>
              <a:off x="2285533" y="4490665"/>
              <a:ext cx="432048" cy="57432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29683906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54742" y="404664"/>
            <a:ext cx="7488832" cy="692497"/>
          </a:xfrm>
          <a:prstGeom prst="rect">
            <a:avLst/>
          </a:prstGeom>
          <a:noFill/>
        </p:spPr>
        <p:txBody>
          <a:bodyPr wrap="square" rtlCol="0">
            <a:spAutoFit/>
          </a:bodyPr>
          <a:lstStyle/>
          <a:p>
            <a:r>
              <a:rPr lang="en-US" altLang="ja-JP" sz="3900" b="1" dirty="0">
                <a:solidFill>
                  <a:schemeClr val="tx2"/>
                </a:solidFill>
                <a:latin typeface="+mj-lt"/>
                <a:ea typeface="+mj-ea"/>
                <a:cs typeface="+mj-cs"/>
              </a:rPr>
              <a:t>Web</a:t>
            </a:r>
            <a:r>
              <a:rPr lang="ja-JP" altLang="en-US" sz="3900" b="1" dirty="0">
                <a:solidFill>
                  <a:schemeClr val="tx2"/>
                </a:solidFill>
                <a:latin typeface="+mj-lt"/>
                <a:ea typeface="+mj-ea"/>
                <a:cs typeface="+mj-cs"/>
              </a:rPr>
              <a:t>からの申し込み方法</a:t>
            </a:r>
          </a:p>
        </p:txBody>
      </p:sp>
      <p:sp>
        <p:nvSpPr>
          <p:cNvPr id="2" name="テキスト ボックス 1"/>
          <p:cNvSpPr txBox="1"/>
          <p:nvPr/>
        </p:nvSpPr>
        <p:spPr>
          <a:xfrm>
            <a:off x="1342428" y="980728"/>
            <a:ext cx="5220438" cy="461665"/>
          </a:xfrm>
          <a:prstGeom prst="rect">
            <a:avLst/>
          </a:prstGeom>
          <a:noFill/>
        </p:spPr>
        <p:txBody>
          <a:bodyPr wrap="square" rtlCol="0">
            <a:spAutoFit/>
          </a:bodyPr>
          <a:lstStyle/>
          <a:p>
            <a:r>
              <a:rPr kumimoji="1" lang="ja-JP" altLang="en-US" sz="2400" dirty="0"/>
              <a:t>依頼状況確認の画面</a:t>
            </a:r>
          </a:p>
        </p:txBody>
      </p:sp>
      <p:sp>
        <p:nvSpPr>
          <p:cNvPr id="5" name="スライド番号プレースホルダー 4"/>
          <p:cNvSpPr>
            <a:spLocks noGrp="1"/>
          </p:cNvSpPr>
          <p:nvPr>
            <p:ph type="sldNum" sz="quarter" idx="12"/>
          </p:nvPr>
        </p:nvSpPr>
        <p:spPr/>
        <p:txBody>
          <a:bodyPr/>
          <a:lstStyle/>
          <a:p>
            <a:pPr>
              <a:defRPr/>
            </a:pPr>
            <a:fld id="{7E4C2F0D-65AB-46FF-9AEF-B0D8A4C6738D}" type="slidenum">
              <a:rPr lang="en-US" altLang="ja-JP" smtClean="0"/>
              <a:pPr>
                <a:defRPr/>
              </a:pPr>
              <a:t>41</a:t>
            </a:fld>
            <a:endParaRPr lang="en-US" altLang="ja-JP"/>
          </a:p>
        </p:txBody>
      </p:sp>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624" y="1371116"/>
            <a:ext cx="6123051" cy="5298244"/>
          </a:xfrm>
          <a:prstGeom prst="rect">
            <a:avLst/>
          </a:prstGeom>
          <a:ln>
            <a:solidFill>
              <a:schemeClr val="tx1"/>
            </a:solidFill>
          </a:ln>
        </p:spPr>
      </p:pic>
      <p:sp>
        <p:nvSpPr>
          <p:cNvPr id="14" name="左大かっこ 13"/>
          <p:cNvSpPr/>
          <p:nvPr/>
        </p:nvSpPr>
        <p:spPr bwMode="auto">
          <a:xfrm>
            <a:off x="1007966" y="3121075"/>
            <a:ext cx="203581" cy="3600400"/>
          </a:xfrm>
          <a:prstGeom prst="leftBracket">
            <a:avLst/>
          </a:prstGeom>
          <a:noFill/>
          <a:ln w="635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pitchFamily="34" charset="0"/>
              <a:ea typeface="ＭＳ Ｐゴシック" pitchFamily="50" charset="-128"/>
            </a:endParaRPr>
          </a:p>
        </p:txBody>
      </p:sp>
    </p:spTree>
    <p:extLst>
      <p:ext uri="{BB962C8B-B14F-4D97-AF65-F5344CB8AC3E}">
        <p14:creationId xmlns:p14="http://schemas.microsoft.com/office/powerpoint/2010/main" val="22373281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実習タイム</a:t>
            </a:r>
          </a:p>
        </p:txBody>
      </p:sp>
      <p:sp>
        <p:nvSpPr>
          <p:cNvPr id="3" name="コンテンツ プレースホルダー 2"/>
          <p:cNvSpPr>
            <a:spLocks noGrp="1"/>
          </p:cNvSpPr>
          <p:nvPr>
            <p:ph idx="1"/>
          </p:nvPr>
        </p:nvSpPr>
        <p:spPr/>
        <p:txBody>
          <a:bodyPr>
            <a:normAutofit fontScale="85000" lnSpcReduction="20000"/>
          </a:bodyPr>
          <a:lstStyle/>
          <a:p>
            <a:pPr marL="0" indent="0">
              <a:buNone/>
            </a:pPr>
            <a:r>
              <a:rPr lang="ja-JP" altLang="ja-JP" dirty="0"/>
              <a:t>以下の文献を入手するにはどうすれば良いでしょうか？</a:t>
            </a:r>
          </a:p>
          <a:p>
            <a:pPr marL="0" indent="0">
              <a:buNone/>
            </a:pPr>
            <a:r>
              <a:rPr lang="ja-JP" altLang="ja-JP" dirty="0"/>
              <a:t>（紙媒体、電子媒体は問いません）</a:t>
            </a:r>
          </a:p>
          <a:p>
            <a:pPr marL="0" indent="0">
              <a:buNone/>
            </a:pPr>
            <a:r>
              <a:rPr lang="en-US" altLang="ja-JP" dirty="0"/>
              <a:t> </a:t>
            </a:r>
            <a:endParaRPr lang="ja-JP" altLang="ja-JP" dirty="0"/>
          </a:p>
          <a:p>
            <a:pPr marL="0" indent="0">
              <a:buNone/>
            </a:pPr>
            <a:r>
              <a:rPr lang="ja-JP" altLang="ja-JP" dirty="0"/>
              <a:t>①</a:t>
            </a:r>
            <a:r>
              <a:rPr lang="en-US" altLang="ja-JP" dirty="0" err="1"/>
              <a:t>Ruotolo</a:t>
            </a:r>
            <a:r>
              <a:rPr lang="en-US" altLang="ja-JP" dirty="0"/>
              <a:t> BT, Giles K, </a:t>
            </a:r>
            <a:r>
              <a:rPr lang="en-US" altLang="ja-JP" dirty="0" err="1"/>
              <a:t>Campuzano</a:t>
            </a:r>
            <a:r>
              <a:rPr lang="en-US" altLang="ja-JP" dirty="0"/>
              <a:t> I, </a:t>
            </a:r>
            <a:r>
              <a:rPr lang="en-US" altLang="ja-JP" dirty="0" err="1"/>
              <a:t>Sandercock</a:t>
            </a:r>
            <a:r>
              <a:rPr lang="en-US" altLang="ja-JP" dirty="0"/>
              <a:t> AM, Bateman RH, Robinson CV. </a:t>
            </a:r>
            <a:r>
              <a:rPr lang="en-US" altLang="ja-JP" i="1" dirty="0"/>
              <a:t>Science  </a:t>
            </a:r>
            <a:r>
              <a:rPr lang="en-US" altLang="ja-JP" b="1" dirty="0"/>
              <a:t>2005</a:t>
            </a:r>
            <a:r>
              <a:rPr lang="en-US" altLang="ja-JP" dirty="0"/>
              <a:t>, </a:t>
            </a:r>
            <a:r>
              <a:rPr lang="en-US" altLang="ja-JP" i="1" dirty="0"/>
              <a:t>310,</a:t>
            </a:r>
            <a:r>
              <a:rPr lang="en-US" altLang="ja-JP" dirty="0"/>
              <a:t> 1658</a:t>
            </a:r>
            <a:endParaRPr lang="ja-JP" altLang="ja-JP" dirty="0"/>
          </a:p>
          <a:p>
            <a:pPr marL="0" indent="0">
              <a:buNone/>
            </a:pPr>
            <a:r>
              <a:rPr lang="en-US" altLang="ja-JP" dirty="0"/>
              <a:t> </a:t>
            </a:r>
            <a:endParaRPr lang="ja-JP" altLang="ja-JP" dirty="0"/>
          </a:p>
          <a:p>
            <a:pPr marL="0" indent="0">
              <a:buNone/>
            </a:pPr>
            <a:r>
              <a:rPr lang="en-US" altLang="ja-JP" dirty="0"/>
              <a:t> </a:t>
            </a:r>
            <a:endParaRPr lang="ja-JP" altLang="ja-JP" dirty="0"/>
          </a:p>
          <a:p>
            <a:pPr marL="0" indent="0">
              <a:buNone/>
            </a:pPr>
            <a:r>
              <a:rPr lang="en-US" altLang="ja-JP" dirty="0"/>
              <a:t> </a:t>
            </a:r>
            <a:endParaRPr lang="ja-JP" altLang="ja-JP" dirty="0"/>
          </a:p>
          <a:p>
            <a:pPr marL="0" indent="0">
              <a:buNone/>
            </a:pPr>
            <a:r>
              <a:rPr lang="ja-JP" altLang="ja-JP" dirty="0"/>
              <a:t>②</a:t>
            </a:r>
            <a:r>
              <a:rPr lang="en-US" altLang="ja-JP" dirty="0"/>
              <a:t>Davidson, R.J. (1993). The neuropsychology of emotion and affective style. In M. Lewis &amp; J.M. </a:t>
            </a:r>
            <a:r>
              <a:rPr lang="en-US" altLang="ja-JP" dirty="0" err="1"/>
              <a:t>Haviland</a:t>
            </a:r>
            <a:r>
              <a:rPr lang="en-US" altLang="ja-JP" dirty="0"/>
              <a:t> (Eds.), Handbook of emotions (pp.143-154). New York: Guilford</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5D6E6A09-49F5-4D9A-B844-CBEB92E368D4}" type="slidenum">
              <a:rPr lang="en-US" altLang="ja-JP" smtClean="0"/>
              <a:pPr>
                <a:defRPr/>
              </a:pPr>
              <a:t>42</a:t>
            </a:fld>
            <a:endParaRPr lang="en-US" altLang="ja-JP"/>
          </a:p>
        </p:txBody>
      </p:sp>
    </p:spTree>
    <p:extLst>
      <p:ext uri="{BB962C8B-B14F-4D97-AF65-F5344CB8AC3E}">
        <p14:creationId xmlns:p14="http://schemas.microsoft.com/office/powerpoint/2010/main" val="41185174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pPr>
              <a:defRPr/>
            </a:pPr>
            <a:fld id="{7E4C2F0D-65AB-46FF-9AEF-B0D8A4C6738D}" type="slidenum">
              <a:rPr lang="en-US" altLang="ja-JP" smtClean="0"/>
              <a:pPr>
                <a:defRPr/>
              </a:pPr>
              <a:t>43</a:t>
            </a:fld>
            <a:endParaRPr lang="en-US" altLang="ja-JP"/>
          </a:p>
        </p:txBody>
      </p:sp>
      <p:sp>
        <p:nvSpPr>
          <p:cNvPr id="32770" name="Rectangle 2"/>
          <p:cNvSpPr>
            <a:spLocks noGrp="1" noChangeArrowheads="1"/>
          </p:cNvSpPr>
          <p:nvPr>
            <p:ph type="title" idx="4294967295"/>
          </p:nvPr>
        </p:nvSpPr>
        <p:spPr>
          <a:xfrm>
            <a:off x="0" y="122238"/>
            <a:ext cx="7543800" cy="1295400"/>
          </a:xfrm>
        </p:spPr>
        <p:txBody>
          <a:bodyPr anchor="ctr"/>
          <a:lstStyle/>
          <a:p>
            <a:pPr eaLnBrk="1" hangingPunct="1"/>
            <a:r>
              <a:rPr lang="ja-JP" altLang="en-US" dirty="0">
                <a:solidFill>
                  <a:schemeClr val="tx2"/>
                </a:solidFill>
              </a:rPr>
              <a:t>最後に</a:t>
            </a:r>
            <a:endParaRPr lang="ja-JP" altLang="ja-JP" dirty="0">
              <a:solidFill>
                <a:schemeClr val="tx2"/>
              </a:solidFill>
            </a:endParaRPr>
          </a:p>
        </p:txBody>
      </p:sp>
      <p:sp>
        <p:nvSpPr>
          <p:cNvPr id="32771" name="AutoShape 4"/>
          <p:cNvSpPr>
            <a:spLocks noGrp="1" noChangeAspect="1" noChangeArrowheads="1"/>
          </p:cNvSpPr>
          <p:nvPr>
            <p:ph type="body" idx="4294967295"/>
          </p:nvPr>
        </p:nvSpPr>
        <p:spPr>
          <a:xfrm>
            <a:off x="469900" y="1412776"/>
            <a:ext cx="8350250" cy="4752528"/>
          </a:xfrm>
          <a:noFill/>
        </p:spPr>
        <p:txBody>
          <a:bodyPr lIns="90000" tIns="46800" rIns="90000" bIns="46800"/>
          <a:lstStyle/>
          <a:p>
            <a:pPr eaLnBrk="1" hangingPunct="1">
              <a:lnSpc>
                <a:spcPct val="90000"/>
              </a:lnSpc>
              <a:buFont typeface="Wingdings" pitchFamily="2" charset="2"/>
              <a:buNone/>
            </a:pPr>
            <a:r>
              <a:rPr lang="ja-JP" altLang="en-US" dirty="0"/>
              <a:t>図書館の使い方、資料の探し方で</a:t>
            </a:r>
          </a:p>
          <a:p>
            <a:pPr eaLnBrk="1" hangingPunct="1">
              <a:lnSpc>
                <a:spcPct val="90000"/>
              </a:lnSpc>
              <a:buFont typeface="Wingdings" pitchFamily="2" charset="2"/>
              <a:buNone/>
            </a:pPr>
            <a:r>
              <a:rPr lang="ja-JP" altLang="en-US" dirty="0"/>
              <a:t>わからないことがありましたら、</a:t>
            </a:r>
          </a:p>
          <a:p>
            <a:pPr eaLnBrk="1" hangingPunct="1">
              <a:lnSpc>
                <a:spcPct val="90000"/>
              </a:lnSpc>
              <a:buFont typeface="Wingdings" pitchFamily="2" charset="2"/>
              <a:buNone/>
            </a:pPr>
            <a:r>
              <a:rPr lang="ja-JP" altLang="en-US" dirty="0"/>
              <a:t>お気軽にお尋ねください！</a:t>
            </a:r>
          </a:p>
          <a:p>
            <a:pPr eaLnBrk="1" hangingPunct="1">
              <a:lnSpc>
                <a:spcPct val="90000"/>
              </a:lnSpc>
            </a:pPr>
            <a:endParaRPr lang="ja-JP" altLang="en-US" dirty="0"/>
          </a:p>
          <a:p>
            <a:pPr eaLnBrk="1" hangingPunct="1">
              <a:lnSpc>
                <a:spcPct val="90000"/>
              </a:lnSpc>
            </a:pPr>
            <a:endParaRPr lang="ja-JP" altLang="en-US" dirty="0"/>
          </a:p>
          <a:p>
            <a:pPr eaLnBrk="1" hangingPunct="1">
              <a:lnSpc>
                <a:spcPct val="90000"/>
              </a:lnSpc>
            </a:pPr>
            <a:endParaRPr lang="ja-JP" altLang="en-US" dirty="0"/>
          </a:p>
          <a:p>
            <a:pPr eaLnBrk="1" hangingPunct="1">
              <a:lnSpc>
                <a:spcPct val="90000"/>
              </a:lnSpc>
              <a:buFont typeface="Wingdings" pitchFamily="2" charset="2"/>
              <a:buNone/>
            </a:pPr>
            <a:endParaRPr lang="en-US" altLang="ja-JP" sz="1900" dirty="0"/>
          </a:p>
          <a:p>
            <a:pPr eaLnBrk="1" hangingPunct="1">
              <a:lnSpc>
                <a:spcPct val="90000"/>
              </a:lnSpc>
              <a:buFont typeface="Wingdings" pitchFamily="2" charset="2"/>
              <a:buNone/>
            </a:pPr>
            <a:r>
              <a:rPr lang="ja-JP" altLang="en-US" sz="1900" dirty="0"/>
              <a:t>カウンター ：月～金　</a:t>
            </a:r>
            <a:r>
              <a:rPr lang="en-US" altLang="ja-JP" sz="1900" dirty="0"/>
              <a:t>9:00</a:t>
            </a:r>
            <a:r>
              <a:rPr lang="ja-JP" altLang="en-US" sz="1900" dirty="0"/>
              <a:t>～</a:t>
            </a:r>
            <a:r>
              <a:rPr lang="en-US" altLang="ja-JP" sz="1900" dirty="0"/>
              <a:t>17:00</a:t>
            </a:r>
            <a:r>
              <a:rPr lang="ja-JP" altLang="en-US" sz="1900" dirty="0"/>
              <a:t>（職員常駐）</a:t>
            </a:r>
          </a:p>
          <a:p>
            <a:pPr eaLnBrk="1" hangingPunct="1">
              <a:lnSpc>
                <a:spcPct val="90000"/>
              </a:lnSpc>
              <a:buFont typeface="Wingdings" pitchFamily="2" charset="2"/>
              <a:buNone/>
            </a:pPr>
            <a:r>
              <a:rPr lang="ja-JP" altLang="en-US" sz="1900" dirty="0"/>
              <a:t>電話　　　　：</a:t>
            </a:r>
            <a:r>
              <a:rPr lang="en-US" altLang="ja-JP" sz="1900" dirty="0"/>
              <a:t>058-293-2191</a:t>
            </a:r>
            <a:r>
              <a:rPr lang="ja-JP" altLang="en-US" sz="1900" dirty="0"/>
              <a:t>　（時間は同上）</a:t>
            </a:r>
          </a:p>
          <a:p>
            <a:pPr eaLnBrk="1" hangingPunct="1">
              <a:lnSpc>
                <a:spcPct val="90000"/>
              </a:lnSpc>
              <a:buFont typeface="Wingdings" pitchFamily="2" charset="2"/>
              <a:buNone/>
            </a:pPr>
            <a:r>
              <a:rPr lang="ja-JP" altLang="en-US" sz="1900" dirty="0"/>
              <a:t>メール         ：</a:t>
            </a:r>
            <a:r>
              <a:rPr lang="en-US" altLang="ja-JP" sz="1900" dirty="0"/>
              <a:t>tosyo-ill@gifu-u.ac.jp</a:t>
            </a:r>
          </a:p>
        </p:txBody>
      </p:sp>
      <p:pic>
        <p:nvPicPr>
          <p:cNvPr id="22533" name="Picture 5" descr="MC900079066[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6094" y="3933056"/>
            <a:ext cx="2494056" cy="2077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7E4C2F0D-65AB-46FF-9AEF-B0D8A4C6738D}" type="slidenum">
              <a:rPr lang="en-US" altLang="ja-JP" smtClean="0"/>
              <a:pPr>
                <a:defRPr/>
              </a:pPr>
              <a:t>5</a:t>
            </a:fld>
            <a:endParaRPr lang="en-US" altLang="ja-JP"/>
          </a:p>
        </p:txBody>
      </p:sp>
      <p:sp>
        <p:nvSpPr>
          <p:cNvPr id="3" name="タイトル 1"/>
          <p:cNvSpPr txBox="1">
            <a:spLocks/>
          </p:cNvSpPr>
          <p:nvPr/>
        </p:nvSpPr>
        <p:spPr bwMode="auto">
          <a:xfrm>
            <a:off x="457200" y="122238"/>
            <a:ext cx="75438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3900" b="1">
                <a:solidFill>
                  <a:schemeClr val="tx2"/>
                </a:solidFill>
                <a:latin typeface="+mj-lt"/>
                <a:ea typeface="+mj-ea"/>
                <a:cs typeface="+mj-cs"/>
              </a:defRPr>
            </a:lvl1pPr>
            <a:lvl2pPr algn="l" rtl="0" eaLnBrk="0" fontAlgn="base" hangingPunct="0">
              <a:spcBef>
                <a:spcPct val="0"/>
              </a:spcBef>
              <a:spcAft>
                <a:spcPct val="0"/>
              </a:spcAft>
              <a:defRPr kumimoji="1" sz="3900" b="1">
                <a:solidFill>
                  <a:schemeClr val="tx2"/>
                </a:solidFill>
                <a:latin typeface="Arial" pitchFamily="34" charset="0"/>
                <a:ea typeface="ＭＳ Ｐゴシック" pitchFamily="50" charset="-128"/>
              </a:defRPr>
            </a:lvl2pPr>
            <a:lvl3pPr algn="l" rtl="0" eaLnBrk="0" fontAlgn="base" hangingPunct="0">
              <a:spcBef>
                <a:spcPct val="0"/>
              </a:spcBef>
              <a:spcAft>
                <a:spcPct val="0"/>
              </a:spcAft>
              <a:defRPr kumimoji="1" sz="3900" b="1">
                <a:solidFill>
                  <a:schemeClr val="tx2"/>
                </a:solidFill>
                <a:latin typeface="Arial" pitchFamily="34" charset="0"/>
                <a:ea typeface="ＭＳ Ｐゴシック" pitchFamily="50" charset="-128"/>
              </a:defRPr>
            </a:lvl3pPr>
            <a:lvl4pPr algn="l" rtl="0" eaLnBrk="0" fontAlgn="base" hangingPunct="0">
              <a:spcBef>
                <a:spcPct val="0"/>
              </a:spcBef>
              <a:spcAft>
                <a:spcPct val="0"/>
              </a:spcAft>
              <a:defRPr kumimoji="1" sz="3900" b="1">
                <a:solidFill>
                  <a:schemeClr val="tx2"/>
                </a:solidFill>
                <a:latin typeface="Arial" pitchFamily="34" charset="0"/>
                <a:ea typeface="ＭＳ Ｐゴシック" pitchFamily="50" charset="-128"/>
              </a:defRPr>
            </a:lvl4pPr>
            <a:lvl5pPr algn="l" rtl="0" eaLnBrk="0" fontAlgn="base" hangingPunct="0">
              <a:spcBef>
                <a:spcPct val="0"/>
              </a:spcBef>
              <a:spcAft>
                <a:spcPct val="0"/>
              </a:spcAft>
              <a:defRPr kumimoji="1" sz="3900" b="1">
                <a:solidFill>
                  <a:schemeClr val="tx2"/>
                </a:solidFill>
                <a:latin typeface="Arial" pitchFamily="34" charset="0"/>
                <a:ea typeface="ＭＳ Ｐゴシック" pitchFamily="50" charset="-128"/>
              </a:defRPr>
            </a:lvl5pPr>
            <a:lvl6pPr marL="457200" algn="l" rtl="0" fontAlgn="base">
              <a:spcBef>
                <a:spcPct val="0"/>
              </a:spcBef>
              <a:spcAft>
                <a:spcPct val="0"/>
              </a:spcAft>
              <a:defRPr kumimoji="1" sz="3900" b="1">
                <a:solidFill>
                  <a:schemeClr val="tx2"/>
                </a:solidFill>
                <a:latin typeface="Arial" pitchFamily="34" charset="0"/>
                <a:ea typeface="ＭＳ Ｐゴシック" pitchFamily="50" charset="-128"/>
              </a:defRPr>
            </a:lvl6pPr>
            <a:lvl7pPr marL="914400" algn="l" rtl="0" fontAlgn="base">
              <a:spcBef>
                <a:spcPct val="0"/>
              </a:spcBef>
              <a:spcAft>
                <a:spcPct val="0"/>
              </a:spcAft>
              <a:defRPr kumimoji="1" sz="3900" b="1">
                <a:solidFill>
                  <a:schemeClr val="tx2"/>
                </a:solidFill>
                <a:latin typeface="Arial" pitchFamily="34" charset="0"/>
                <a:ea typeface="ＭＳ Ｐゴシック" pitchFamily="50" charset="-128"/>
              </a:defRPr>
            </a:lvl7pPr>
            <a:lvl8pPr marL="1371600" algn="l" rtl="0" fontAlgn="base">
              <a:spcBef>
                <a:spcPct val="0"/>
              </a:spcBef>
              <a:spcAft>
                <a:spcPct val="0"/>
              </a:spcAft>
              <a:defRPr kumimoji="1" sz="3900" b="1">
                <a:solidFill>
                  <a:schemeClr val="tx2"/>
                </a:solidFill>
                <a:latin typeface="Arial" pitchFamily="34" charset="0"/>
                <a:ea typeface="ＭＳ Ｐゴシック" pitchFamily="50" charset="-128"/>
              </a:defRPr>
            </a:lvl8pPr>
            <a:lvl9pPr marL="1828800" algn="l" rtl="0" fontAlgn="base">
              <a:spcBef>
                <a:spcPct val="0"/>
              </a:spcBef>
              <a:spcAft>
                <a:spcPct val="0"/>
              </a:spcAft>
              <a:defRPr kumimoji="1" sz="3900" b="1">
                <a:solidFill>
                  <a:schemeClr val="tx2"/>
                </a:solidFill>
                <a:latin typeface="Arial" pitchFamily="34" charset="0"/>
                <a:ea typeface="ＭＳ Ｐゴシック" pitchFamily="50" charset="-128"/>
              </a:defRPr>
            </a:lvl9pPr>
          </a:lstStyle>
          <a:p>
            <a:pPr eaLnBrk="1" hangingPunct="1"/>
            <a:r>
              <a:rPr lang="ja-JP" altLang="en-US" dirty="0"/>
              <a:t>論文情報の表記</a:t>
            </a:r>
          </a:p>
        </p:txBody>
      </p:sp>
      <p:sp>
        <p:nvSpPr>
          <p:cNvPr id="5" name="テキスト ボックス 4"/>
          <p:cNvSpPr txBox="1"/>
          <p:nvPr/>
        </p:nvSpPr>
        <p:spPr>
          <a:xfrm>
            <a:off x="313184" y="1700808"/>
            <a:ext cx="4546848" cy="461665"/>
          </a:xfrm>
          <a:prstGeom prst="rect">
            <a:avLst/>
          </a:prstGeom>
          <a:noFill/>
        </p:spPr>
        <p:txBody>
          <a:bodyPr wrap="square" rtlCol="0">
            <a:spAutoFit/>
          </a:bodyPr>
          <a:lstStyle/>
          <a:p>
            <a:pPr algn="l"/>
            <a:r>
              <a:rPr kumimoji="1" lang="ja-JP" altLang="en-US" sz="2400" dirty="0"/>
              <a:t>図書館で論文本文を探すには・・・</a:t>
            </a:r>
          </a:p>
        </p:txBody>
      </p:sp>
      <p:sp>
        <p:nvSpPr>
          <p:cNvPr id="6" name="テキスト ボックス 5"/>
          <p:cNvSpPr txBox="1"/>
          <p:nvPr/>
        </p:nvSpPr>
        <p:spPr>
          <a:xfrm>
            <a:off x="457200" y="2420888"/>
            <a:ext cx="7859216" cy="1631216"/>
          </a:xfrm>
          <a:prstGeom prst="rect">
            <a:avLst/>
          </a:prstGeom>
          <a:noFill/>
        </p:spPr>
        <p:txBody>
          <a:bodyPr wrap="square" rtlCol="0">
            <a:spAutoFit/>
          </a:bodyPr>
          <a:lstStyle/>
          <a:p>
            <a:pPr algn="l"/>
            <a:r>
              <a:rPr lang="ja-JP" altLang="en-US" sz="2000" dirty="0"/>
              <a:t>①</a:t>
            </a:r>
            <a:r>
              <a:rPr kumimoji="1" lang="ja-JP" altLang="en-US" sz="2000" dirty="0"/>
              <a:t>蔵書検索で雑誌のタイトル（ＩＳＳＮも分かると探しやすい）を検索する</a:t>
            </a:r>
            <a:endParaRPr kumimoji="1" lang="en-US" altLang="ja-JP" sz="2000" dirty="0"/>
          </a:p>
          <a:p>
            <a:pPr algn="l"/>
            <a:endParaRPr lang="en-US" altLang="ja-JP" sz="2000" dirty="0"/>
          </a:p>
          <a:p>
            <a:pPr algn="l"/>
            <a:r>
              <a:rPr lang="ja-JP" altLang="en-US" sz="2000" dirty="0"/>
              <a:t>②論文が掲載されている巻号を所蔵しているかを確認する。</a:t>
            </a:r>
            <a:endParaRPr lang="en-US" altLang="ja-JP" sz="2000" dirty="0"/>
          </a:p>
          <a:p>
            <a:pPr algn="l"/>
            <a:endParaRPr lang="en-US" altLang="ja-JP" sz="2000" dirty="0"/>
          </a:p>
          <a:p>
            <a:pPr algn="l"/>
            <a:r>
              <a:rPr lang="ja-JP" altLang="en-US" sz="2000" dirty="0"/>
              <a:t>③最後に、雑誌を手に取って</a:t>
            </a:r>
            <a:r>
              <a:rPr kumimoji="1" lang="ja-JP" altLang="en-US" sz="2000" dirty="0"/>
              <a:t>該当ページを見る</a:t>
            </a:r>
            <a:endParaRPr kumimoji="1" lang="en-US" altLang="ja-JP" sz="2000" dirty="0"/>
          </a:p>
        </p:txBody>
      </p:sp>
      <p:sp>
        <p:nvSpPr>
          <p:cNvPr id="8" name="テキスト ボックス 7"/>
          <p:cNvSpPr txBox="1"/>
          <p:nvPr/>
        </p:nvSpPr>
        <p:spPr>
          <a:xfrm>
            <a:off x="5494506" y="1700808"/>
            <a:ext cx="3312815" cy="646331"/>
          </a:xfrm>
          <a:prstGeom prst="rect">
            <a:avLst/>
          </a:prstGeom>
          <a:solidFill>
            <a:schemeClr val="bg1"/>
          </a:solidFill>
          <a:ln>
            <a:solidFill>
              <a:schemeClr val="tx1"/>
            </a:solidFill>
            <a:prstDash val="sysDot"/>
          </a:ln>
        </p:spPr>
        <p:txBody>
          <a:bodyPr wrap="square" rtlCol="0">
            <a:spAutoFit/>
          </a:bodyPr>
          <a:lstStyle/>
          <a:p>
            <a:pPr algn="l"/>
            <a:r>
              <a:rPr lang="en-US" altLang="ja-JP" sz="1200" dirty="0"/>
              <a:t>ISSN</a:t>
            </a:r>
            <a:r>
              <a:rPr lang="ja-JP" altLang="en-US" sz="1200" dirty="0"/>
              <a:t>：</a:t>
            </a:r>
            <a:endParaRPr lang="en-US" altLang="ja-JP" sz="1200" dirty="0"/>
          </a:p>
          <a:p>
            <a:pPr algn="l"/>
            <a:r>
              <a:rPr lang="en-US" altLang="ja-JP" sz="1200" dirty="0"/>
              <a:t>International Standard Serial Number</a:t>
            </a:r>
            <a:r>
              <a:rPr lang="ja-JP" altLang="en-US" sz="1200" dirty="0"/>
              <a:t>の略。</a:t>
            </a:r>
            <a:endParaRPr lang="en-US" altLang="ja-JP" sz="1200" dirty="0"/>
          </a:p>
          <a:p>
            <a:pPr algn="l"/>
            <a:r>
              <a:rPr lang="ja-JP" altLang="en-US" sz="1200" dirty="0"/>
              <a:t>逐次刊行物（雑誌・新聞等）に固有の</a:t>
            </a:r>
            <a:r>
              <a:rPr lang="en-US" altLang="ja-JP" sz="1200" dirty="0"/>
              <a:t>8</a:t>
            </a:r>
            <a:r>
              <a:rPr lang="ja-JP" altLang="en-US" sz="1200" dirty="0"/>
              <a:t>桁の数字。</a:t>
            </a:r>
            <a:endParaRPr lang="en-US" altLang="ja-JP" sz="1200" dirty="0"/>
          </a:p>
        </p:txBody>
      </p:sp>
      <p:sp>
        <p:nvSpPr>
          <p:cNvPr id="10" name="テキスト ボックス 9"/>
          <p:cNvSpPr txBox="1"/>
          <p:nvPr/>
        </p:nvSpPr>
        <p:spPr>
          <a:xfrm>
            <a:off x="504031" y="4573997"/>
            <a:ext cx="8135938" cy="1754326"/>
          </a:xfrm>
          <a:prstGeom prst="rect">
            <a:avLst/>
          </a:prstGeom>
          <a:solidFill>
            <a:schemeClr val="accent6">
              <a:lumMod val="20000"/>
              <a:lumOff val="80000"/>
            </a:schemeClr>
          </a:solidFill>
          <a:ln>
            <a:solidFill>
              <a:schemeClr val="tx1"/>
            </a:solidFill>
          </a:ln>
          <a:effectLst>
            <a:outerShdw blurRad="50800" dist="38100" dir="2700000" algn="tl" rotWithShape="0">
              <a:prstClr val="black">
                <a:alpha val="40000"/>
              </a:prstClr>
            </a:outerShdw>
          </a:effec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l"/>
            <a:r>
              <a:rPr lang="ja-JP" altLang="en-US" sz="2400" dirty="0"/>
              <a:t>そこで、少なくとも以下の情報が必要です</a:t>
            </a:r>
            <a:endParaRPr lang="en-US" altLang="ja-JP" sz="2400" dirty="0"/>
          </a:p>
          <a:p>
            <a:pPr algn="l"/>
            <a:endParaRPr lang="ja-JP" altLang="en-US" sz="2400" dirty="0"/>
          </a:p>
          <a:p>
            <a:pPr marL="0" indent="0" algn="l" eaLnBrk="1" hangingPunct="1">
              <a:buNone/>
            </a:pPr>
            <a:r>
              <a:rPr lang="ja-JP" altLang="en-US" sz="2200" dirty="0">
                <a:solidFill>
                  <a:srgbClr val="363636"/>
                </a:solidFill>
                <a:latin typeface="Verdana" pitchFamily="34" charset="0"/>
                <a:cs typeface="Times New Roman" pitchFamily="18" charset="0"/>
              </a:rPr>
              <a:t>    著者名・雑誌名・巻号・ページ</a:t>
            </a:r>
          </a:p>
          <a:p>
            <a:pPr marL="0" indent="0" eaLnBrk="1" hangingPunct="1">
              <a:buNone/>
            </a:pPr>
            <a:r>
              <a:rPr lang="ja-JP" altLang="en-US" sz="2000" dirty="0">
                <a:solidFill>
                  <a:srgbClr val="363636"/>
                </a:solidFill>
                <a:latin typeface="Verdana" pitchFamily="34" charset="0"/>
                <a:cs typeface="Times New Roman" pitchFamily="18" charset="0"/>
              </a:rPr>
              <a:t>⇒</a:t>
            </a:r>
            <a:r>
              <a:rPr lang="ja-JP" altLang="ja-JP" dirty="0">
                <a:solidFill>
                  <a:srgbClr val="363636"/>
                </a:solidFill>
                <a:latin typeface="Verdana" pitchFamily="34" charset="0"/>
                <a:ea typeface="ＭＳ 明朝" pitchFamily="17" charset="-128"/>
              </a:rPr>
              <a:t>Zaman, K. et al</a:t>
            </a:r>
            <a:r>
              <a:rPr lang="ja-JP" altLang="ja-JP" i="1" dirty="0">
                <a:solidFill>
                  <a:srgbClr val="363636"/>
                </a:solidFill>
                <a:latin typeface="Verdana" pitchFamily="34" charset="0"/>
                <a:ea typeface="ＭＳ 明朝" pitchFamily="17" charset="-128"/>
              </a:rPr>
              <a:t>. N. Engl. J. Med.</a:t>
            </a:r>
            <a:r>
              <a:rPr lang="ja-JP" altLang="ja-JP" dirty="0">
                <a:solidFill>
                  <a:srgbClr val="363636"/>
                </a:solidFill>
                <a:latin typeface="Verdana" pitchFamily="34" charset="0"/>
                <a:ea typeface="ＭＳ 明朝" pitchFamily="17" charset="-128"/>
              </a:rPr>
              <a:t> </a:t>
            </a:r>
            <a:r>
              <a:rPr lang="ja-JP" altLang="ja-JP" b="1" dirty="0">
                <a:solidFill>
                  <a:srgbClr val="363636"/>
                </a:solidFill>
                <a:latin typeface="Verdana" pitchFamily="34" charset="0"/>
                <a:ea typeface="ＭＳ 明朝" pitchFamily="17" charset="-128"/>
              </a:rPr>
              <a:t>359</a:t>
            </a:r>
            <a:r>
              <a:rPr lang="ja-JP" altLang="ja-JP" dirty="0">
                <a:solidFill>
                  <a:srgbClr val="363636"/>
                </a:solidFill>
                <a:latin typeface="Verdana" pitchFamily="34" charset="0"/>
                <a:ea typeface="ＭＳ 明朝" pitchFamily="17" charset="-128"/>
              </a:rPr>
              <a:t>, 1555-1564</a:t>
            </a:r>
            <a:endParaRPr lang="en-US" altLang="ja-JP" dirty="0">
              <a:solidFill>
                <a:srgbClr val="363636"/>
              </a:solidFill>
              <a:latin typeface="Verdana" pitchFamily="34" charset="0"/>
              <a:ea typeface="ＭＳ 明朝" pitchFamily="17" charset="-128"/>
            </a:endParaRPr>
          </a:p>
          <a:p>
            <a:pPr marL="0" indent="0" algn="l" eaLnBrk="1" hangingPunct="1">
              <a:buNone/>
            </a:pPr>
            <a:endParaRPr lang="ja-JP" altLang="en-US" dirty="0">
              <a:solidFill>
                <a:srgbClr val="363636"/>
              </a:solidFill>
              <a:latin typeface="Verdana" pitchFamily="34" charset="0"/>
              <a:cs typeface="Times New Roman" pitchFamily="18" charset="0"/>
            </a:endParaRPr>
          </a:p>
        </p:txBody>
      </p:sp>
      <p:cxnSp>
        <p:nvCxnSpPr>
          <p:cNvPr id="7" name="曲線コネクタ 6"/>
          <p:cNvCxnSpPr/>
          <p:nvPr/>
        </p:nvCxnSpPr>
        <p:spPr bwMode="auto">
          <a:xfrm flipV="1">
            <a:off x="4139952" y="1844824"/>
            <a:ext cx="1354554" cy="576064"/>
          </a:xfrm>
          <a:prstGeom prst="curvedConnector3">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5374567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図 25"/>
          <p:cNvPicPr>
            <a:picLocks noChangeAspect="1"/>
          </p:cNvPicPr>
          <p:nvPr/>
        </p:nvPicPr>
        <p:blipFill rotWithShape="1">
          <a:blip r:embed="rId3"/>
          <a:srcRect l="978" t="7181" r="26375" b="28965"/>
          <a:stretch/>
        </p:blipFill>
        <p:spPr>
          <a:xfrm>
            <a:off x="544814" y="1155911"/>
            <a:ext cx="7840595" cy="5513450"/>
          </a:xfrm>
          <a:prstGeom prst="rect">
            <a:avLst/>
          </a:prstGeom>
          <a:ln>
            <a:solidFill>
              <a:schemeClr val="tx1"/>
            </a:solidFill>
          </a:ln>
        </p:spPr>
      </p:pic>
      <p:sp>
        <p:nvSpPr>
          <p:cNvPr id="2" name="スライド番号プレースホルダー 1"/>
          <p:cNvSpPr>
            <a:spLocks noGrp="1"/>
          </p:cNvSpPr>
          <p:nvPr>
            <p:ph type="sldNum" sz="quarter" idx="12"/>
          </p:nvPr>
        </p:nvSpPr>
        <p:spPr/>
        <p:txBody>
          <a:bodyPr/>
          <a:lstStyle/>
          <a:p>
            <a:pPr>
              <a:defRPr/>
            </a:pPr>
            <a:fld id="{7E4C2F0D-65AB-46FF-9AEF-B0D8A4C6738D}" type="slidenum">
              <a:rPr lang="en-US" altLang="ja-JP" smtClean="0">
                <a:solidFill>
                  <a:srgbClr val="000000"/>
                </a:solidFill>
              </a:rPr>
              <a:pPr>
                <a:defRPr/>
              </a:pPr>
              <a:t>6</a:t>
            </a:fld>
            <a:endParaRPr lang="en-US" altLang="ja-JP">
              <a:solidFill>
                <a:srgbClr val="000000"/>
              </a:solidFill>
            </a:endParaRPr>
          </a:p>
        </p:txBody>
      </p:sp>
      <p:sp>
        <p:nvSpPr>
          <p:cNvPr id="4" name="タイトル 1"/>
          <p:cNvSpPr txBox="1">
            <a:spLocks/>
          </p:cNvSpPr>
          <p:nvPr/>
        </p:nvSpPr>
        <p:spPr bwMode="auto">
          <a:xfrm>
            <a:off x="457200" y="122238"/>
            <a:ext cx="75438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3900" b="1">
                <a:solidFill>
                  <a:schemeClr val="tx2"/>
                </a:solidFill>
                <a:latin typeface="+mj-lt"/>
                <a:ea typeface="+mj-ea"/>
                <a:cs typeface="+mj-cs"/>
              </a:defRPr>
            </a:lvl1pPr>
            <a:lvl2pPr algn="l" rtl="0" eaLnBrk="0" fontAlgn="base" hangingPunct="0">
              <a:spcBef>
                <a:spcPct val="0"/>
              </a:spcBef>
              <a:spcAft>
                <a:spcPct val="0"/>
              </a:spcAft>
              <a:defRPr kumimoji="1" sz="3900" b="1">
                <a:solidFill>
                  <a:schemeClr val="tx2"/>
                </a:solidFill>
                <a:latin typeface="Arial" pitchFamily="34" charset="0"/>
                <a:ea typeface="ＭＳ Ｐゴシック" pitchFamily="50" charset="-128"/>
              </a:defRPr>
            </a:lvl2pPr>
            <a:lvl3pPr algn="l" rtl="0" eaLnBrk="0" fontAlgn="base" hangingPunct="0">
              <a:spcBef>
                <a:spcPct val="0"/>
              </a:spcBef>
              <a:spcAft>
                <a:spcPct val="0"/>
              </a:spcAft>
              <a:defRPr kumimoji="1" sz="3900" b="1">
                <a:solidFill>
                  <a:schemeClr val="tx2"/>
                </a:solidFill>
                <a:latin typeface="Arial" pitchFamily="34" charset="0"/>
                <a:ea typeface="ＭＳ Ｐゴシック" pitchFamily="50" charset="-128"/>
              </a:defRPr>
            </a:lvl3pPr>
            <a:lvl4pPr algn="l" rtl="0" eaLnBrk="0" fontAlgn="base" hangingPunct="0">
              <a:spcBef>
                <a:spcPct val="0"/>
              </a:spcBef>
              <a:spcAft>
                <a:spcPct val="0"/>
              </a:spcAft>
              <a:defRPr kumimoji="1" sz="3900" b="1">
                <a:solidFill>
                  <a:schemeClr val="tx2"/>
                </a:solidFill>
                <a:latin typeface="Arial" pitchFamily="34" charset="0"/>
                <a:ea typeface="ＭＳ Ｐゴシック" pitchFamily="50" charset="-128"/>
              </a:defRPr>
            </a:lvl4pPr>
            <a:lvl5pPr algn="l" rtl="0" eaLnBrk="0" fontAlgn="base" hangingPunct="0">
              <a:spcBef>
                <a:spcPct val="0"/>
              </a:spcBef>
              <a:spcAft>
                <a:spcPct val="0"/>
              </a:spcAft>
              <a:defRPr kumimoji="1" sz="3900" b="1">
                <a:solidFill>
                  <a:schemeClr val="tx2"/>
                </a:solidFill>
                <a:latin typeface="Arial" pitchFamily="34" charset="0"/>
                <a:ea typeface="ＭＳ Ｐゴシック" pitchFamily="50" charset="-128"/>
              </a:defRPr>
            </a:lvl5pPr>
            <a:lvl6pPr marL="457200" algn="l" rtl="0" fontAlgn="base">
              <a:spcBef>
                <a:spcPct val="0"/>
              </a:spcBef>
              <a:spcAft>
                <a:spcPct val="0"/>
              </a:spcAft>
              <a:defRPr kumimoji="1" sz="3900" b="1">
                <a:solidFill>
                  <a:schemeClr val="tx2"/>
                </a:solidFill>
                <a:latin typeface="Arial" pitchFamily="34" charset="0"/>
                <a:ea typeface="ＭＳ Ｐゴシック" pitchFamily="50" charset="-128"/>
              </a:defRPr>
            </a:lvl6pPr>
            <a:lvl7pPr marL="914400" algn="l" rtl="0" fontAlgn="base">
              <a:spcBef>
                <a:spcPct val="0"/>
              </a:spcBef>
              <a:spcAft>
                <a:spcPct val="0"/>
              </a:spcAft>
              <a:defRPr kumimoji="1" sz="3900" b="1">
                <a:solidFill>
                  <a:schemeClr val="tx2"/>
                </a:solidFill>
                <a:latin typeface="Arial" pitchFamily="34" charset="0"/>
                <a:ea typeface="ＭＳ Ｐゴシック" pitchFamily="50" charset="-128"/>
              </a:defRPr>
            </a:lvl7pPr>
            <a:lvl8pPr marL="1371600" algn="l" rtl="0" fontAlgn="base">
              <a:spcBef>
                <a:spcPct val="0"/>
              </a:spcBef>
              <a:spcAft>
                <a:spcPct val="0"/>
              </a:spcAft>
              <a:defRPr kumimoji="1" sz="3900" b="1">
                <a:solidFill>
                  <a:schemeClr val="tx2"/>
                </a:solidFill>
                <a:latin typeface="Arial" pitchFamily="34" charset="0"/>
                <a:ea typeface="ＭＳ Ｐゴシック" pitchFamily="50" charset="-128"/>
              </a:defRPr>
            </a:lvl8pPr>
            <a:lvl9pPr marL="1828800" algn="l" rtl="0" fontAlgn="base">
              <a:spcBef>
                <a:spcPct val="0"/>
              </a:spcBef>
              <a:spcAft>
                <a:spcPct val="0"/>
              </a:spcAft>
              <a:defRPr kumimoji="1" sz="3900" b="1">
                <a:solidFill>
                  <a:schemeClr val="tx2"/>
                </a:solidFill>
                <a:latin typeface="Arial" pitchFamily="34" charset="0"/>
                <a:ea typeface="ＭＳ Ｐゴシック" pitchFamily="50" charset="-128"/>
              </a:defRPr>
            </a:lvl9pPr>
          </a:lstStyle>
          <a:p>
            <a:pPr eaLnBrk="1" hangingPunct="1"/>
            <a:r>
              <a:rPr lang="ja-JP" altLang="en-US" kern="0" dirty="0"/>
              <a:t>論文情報の表記</a:t>
            </a:r>
          </a:p>
        </p:txBody>
      </p:sp>
      <p:sp>
        <p:nvSpPr>
          <p:cNvPr id="5" name="正方形/長方形 4"/>
          <p:cNvSpPr/>
          <p:nvPr/>
        </p:nvSpPr>
        <p:spPr bwMode="auto">
          <a:xfrm>
            <a:off x="4233818" y="585272"/>
            <a:ext cx="3722558" cy="369332"/>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p>
            <a:r>
              <a:rPr lang="ja-JP" altLang="en-US" dirty="0">
                <a:solidFill>
                  <a:srgbClr val="000000"/>
                </a:solidFill>
              </a:rPr>
              <a:t>データベースの検索結果画面</a:t>
            </a:r>
          </a:p>
        </p:txBody>
      </p:sp>
      <p:sp>
        <p:nvSpPr>
          <p:cNvPr id="6" name="正方形/長方形 5"/>
          <p:cNvSpPr/>
          <p:nvPr/>
        </p:nvSpPr>
        <p:spPr bwMode="auto">
          <a:xfrm>
            <a:off x="7000534" y="3326913"/>
            <a:ext cx="877163" cy="369332"/>
          </a:xfrm>
          <a:prstGeom prst="rect">
            <a:avLst/>
          </a:prstGeom>
          <a:solidFill>
            <a:schemeClr val="bg1"/>
          </a:solidFill>
          <a:ln w="254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r>
              <a:rPr lang="ja-JP" altLang="en-US" dirty="0">
                <a:solidFill>
                  <a:srgbClr val="000000"/>
                </a:solidFill>
              </a:rPr>
              <a:t>論文名</a:t>
            </a:r>
          </a:p>
        </p:txBody>
      </p:sp>
      <p:sp>
        <p:nvSpPr>
          <p:cNvPr id="8" name="正方形/長方形 7"/>
          <p:cNvSpPr/>
          <p:nvPr/>
        </p:nvSpPr>
        <p:spPr bwMode="auto">
          <a:xfrm>
            <a:off x="3785051" y="3111661"/>
            <a:ext cx="2448272" cy="369332"/>
          </a:xfrm>
          <a:prstGeom prst="rect">
            <a:avLst/>
          </a:prstGeom>
          <a:solidFill>
            <a:schemeClr val="bg1"/>
          </a:solid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r>
              <a:rPr lang="ja-JP" altLang="en-US" dirty="0">
                <a:solidFill>
                  <a:srgbClr val="000000"/>
                </a:solidFill>
              </a:rPr>
              <a:t>雑誌名・巻号・ページ</a:t>
            </a:r>
          </a:p>
        </p:txBody>
      </p:sp>
      <p:cxnSp>
        <p:nvCxnSpPr>
          <p:cNvPr id="9" name="直線コネクタ 8"/>
          <p:cNvCxnSpPr/>
          <p:nvPr/>
        </p:nvCxnSpPr>
        <p:spPr bwMode="auto">
          <a:xfrm flipH="1" flipV="1">
            <a:off x="5292080" y="4149080"/>
            <a:ext cx="773762" cy="389347"/>
          </a:xfrm>
          <a:prstGeom prst="line">
            <a:avLst/>
          </a:pr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正方形/長方形 13"/>
          <p:cNvSpPr/>
          <p:nvPr/>
        </p:nvSpPr>
        <p:spPr bwMode="auto">
          <a:xfrm>
            <a:off x="6065841" y="4353761"/>
            <a:ext cx="974718" cy="369332"/>
          </a:xfrm>
          <a:prstGeom prst="rect">
            <a:avLst/>
          </a:pr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p>
            <a:r>
              <a:rPr lang="ja-JP" altLang="en-US" dirty="0">
                <a:solidFill>
                  <a:srgbClr val="000000"/>
                </a:solidFill>
              </a:rPr>
              <a:t>著者名</a:t>
            </a:r>
          </a:p>
        </p:txBody>
      </p:sp>
      <p:cxnSp>
        <p:nvCxnSpPr>
          <p:cNvPr id="15" name="直線コネクタ 14"/>
          <p:cNvCxnSpPr>
            <a:stCxn id="6" idx="1"/>
          </p:cNvCxnSpPr>
          <p:nvPr/>
        </p:nvCxnSpPr>
        <p:spPr bwMode="auto">
          <a:xfrm flipH="1">
            <a:off x="6372200" y="3511579"/>
            <a:ext cx="628334" cy="248244"/>
          </a:xfrm>
          <a:prstGeom prst="line">
            <a:avLst/>
          </a:pr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テキスト ボックス 17"/>
          <p:cNvSpPr txBox="1"/>
          <p:nvPr/>
        </p:nvSpPr>
        <p:spPr>
          <a:xfrm>
            <a:off x="1215833" y="4869160"/>
            <a:ext cx="6712334" cy="1323439"/>
          </a:xfrm>
          <a:prstGeom prst="rect">
            <a:avLst/>
          </a:prstGeom>
          <a:solidFill>
            <a:schemeClr val="accent6">
              <a:lumMod val="20000"/>
              <a:lumOff val="80000"/>
            </a:schemeClr>
          </a:solidFill>
          <a:ln>
            <a:solidFill>
              <a:schemeClr val="tx1"/>
            </a:solidFill>
          </a:ln>
          <a:effectLst>
            <a:outerShdw blurRad="50800" dist="38100" dir="2700000" algn="tl" rotWithShape="0">
              <a:prstClr val="black">
                <a:alpha val="40000"/>
              </a:prstClr>
            </a:outerShdw>
          </a:effectLst>
        </p:spPr>
        <p:txBody>
          <a:bodyPr wrap="squar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l" eaLnBrk="1" hangingPunct="1">
              <a:defRPr/>
            </a:pPr>
            <a:r>
              <a:rPr lang="ja-JP" altLang="en-US" sz="2000" dirty="0">
                <a:solidFill>
                  <a:srgbClr val="000000"/>
                </a:solidFill>
                <a:latin typeface="ＭＳ ゴシック" pitchFamily="49" charset="-128"/>
                <a:ea typeface="ＭＳ ゴシック" pitchFamily="49" charset="-128"/>
              </a:rPr>
              <a:t>雑　誌　名⇒</a:t>
            </a:r>
            <a:r>
              <a:rPr lang="en-US" altLang="ja-JP" sz="2000" dirty="0">
                <a:solidFill>
                  <a:srgbClr val="000000"/>
                </a:solidFill>
                <a:latin typeface="ＭＳ ゴシック" pitchFamily="49" charset="-128"/>
                <a:ea typeface="ＭＳ ゴシック" pitchFamily="49" charset="-128"/>
              </a:rPr>
              <a:t>Molecular Biology of the Cell</a:t>
            </a:r>
          </a:p>
          <a:p>
            <a:pPr algn="l" eaLnBrk="1" hangingPunct="1">
              <a:defRPr/>
            </a:pPr>
            <a:r>
              <a:rPr lang="ja-JP" altLang="en-US" sz="2000" dirty="0">
                <a:solidFill>
                  <a:srgbClr val="000000"/>
                </a:solidFill>
                <a:latin typeface="ＭＳ ゴシック" pitchFamily="49" charset="-128"/>
                <a:ea typeface="ＭＳ ゴシック" pitchFamily="49" charset="-128"/>
              </a:rPr>
              <a:t>　巻　号　⇒</a:t>
            </a:r>
            <a:r>
              <a:rPr lang="en-US" altLang="ja-JP" sz="2000" dirty="0">
                <a:solidFill>
                  <a:srgbClr val="000000"/>
                </a:solidFill>
                <a:latin typeface="ＭＳ ゴシック" pitchFamily="49" charset="-128"/>
                <a:ea typeface="ＭＳ ゴシック" pitchFamily="49" charset="-128"/>
              </a:rPr>
              <a:t>18(11)</a:t>
            </a:r>
          </a:p>
          <a:p>
            <a:pPr algn="l" eaLnBrk="1" hangingPunct="1">
              <a:defRPr/>
            </a:pPr>
            <a:r>
              <a:rPr lang="ja-JP" altLang="en-US" sz="2000" dirty="0">
                <a:solidFill>
                  <a:srgbClr val="000000"/>
                </a:solidFill>
                <a:latin typeface="ＭＳ ゴシック" pitchFamily="49" charset="-128"/>
                <a:ea typeface="ＭＳ ゴシック" pitchFamily="49" charset="-128"/>
              </a:rPr>
              <a:t>掲載ページ⇒</a:t>
            </a:r>
            <a:r>
              <a:rPr lang="en-US" altLang="ja-JP" sz="2000" dirty="0">
                <a:solidFill>
                  <a:srgbClr val="000000"/>
                </a:solidFill>
                <a:latin typeface="ＭＳ ゴシック" pitchFamily="49" charset="-128"/>
                <a:ea typeface="ＭＳ ゴシック" pitchFamily="49" charset="-128"/>
              </a:rPr>
              <a:t>4387-4396</a:t>
            </a:r>
          </a:p>
          <a:p>
            <a:pPr algn="l" eaLnBrk="1" hangingPunct="1">
              <a:defRPr/>
            </a:pPr>
            <a:r>
              <a:rPr lang="ja-JP" altLang="en-US" sz="2000" dirty="0">
                <a:solidFill>
                  <a:srgbClr val="000000"/>
                </a:solidFill>
                <a:latin typeface="ＭＳ ゴシック" pitchFamily="49" charset="-128"/>
                <a:ea typeface="ＭＳ ゴシック" pitchFamily="49" charset="-128"/>
              </a:rPr>
              <a:t>著　者　名⇒</a:t>
            </a:r>
            <a:r>
              <a:rPr lang="en-US" altLang="ja-JP" sz="2000" dirty="0" err="1">
                <a:solidFill>
                  <a:srgbClr val="000000"/>
                </a:solidFill>
                <a:latin typeface="ＭＳ ゴシック" pitchFamily="49" charset="-128"/>
                <a:ea typeface="ＭＳ ゴシック" pitchFamily="49" charset="-128"/>
              </a:rPr>
              <a:t>Glodowski,D.R</a:t>
            </a:r>
            <a:r>
              <a:rPr lang="en-US" altLang="ja-JP" sz="2000" dirty="0">
                <a:solidFill>
                  <a:srgbClr val="000000"/>
                </a:solidFill>
                <a:latin typeface="ＭＳ ゴシック" pitchFamily="49" charset="-128"/>
                <a:ea typeface="ＭＳ ゴシック" pitchFamily="49" charset="-128"/>
              </a:rPr>
              <a:t>., et al.</a:t>
            </a:r>
          </a:p>
        </p:txBody>
      </p:sp>
      <p:sp>
        <p:nvSpPr>
          <p:cNvPr id="16" name="正方形/長方形 15"/>
          <p:cNvSpPr/>
          <p:nvPr/>
        </p:nvSpPr>
        <p:spPr bwMode="auto">
          <a:xfrm>
            <a:off x="4644008" y="836712"/>
            <a:ext cx="2016224" cy="369332"/>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p>
            <a:pPr algn="l"/>
            <a:r>
              <a:rPr lang="en-US" altLang="ja-JP" dirty="0">
                <a:solidFill>
                  <a:srgbClr val="000000"/>
                </a:solidFill>
              </a:rPr>
              <a:t>Scopus</a:t>
            </a:r>
            <a:r>
              <a:rPr lang="ja-JP" altLang="en-US" dirty="0">
                <a:solidFill>
                  <a:srgbClr val="000000"/>
                </a:solidFill>
              </a:rPr>
              <a:t>の場合</a:t>
            </a:r>
          </a:p>
        </p:txBody>
      </p:sp>
      <p:cxnSp>
        <p:nvCxnSpPr>
          <p:cNvPr id="19" name="直線コネクタ 18"/>
          <p:cNvCxnSpPr/>
          <p:nvPr/>
        </p:nvCxnSpPr>
        <p:spPr bwMode="auto">
          <a:xfrm flipH="1">
            <a:off x="899592" y="4293096"/>
            <a:ext cx="3600400" cy="0"/>
          </a:xfrm>
          <a:prstGeom prst="line">
            <a:avLst/>
          </a:pr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flipH="1">
            <a:off x="3156717" y="3295874"/>
            <a:ext cx="628334" cy="248244"/>
          </a:xfrm>
          <a:prstGeom prst="line">
            <a:avLst/>
          </a:pr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03091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rotWithShape="1">
          <a:blip r:embed="rId3"/>
          <a:srcRect l="2778" t="7841" r="28710" b="39742"/>
          <a:stretch/>
        </p:blipFill>
        <p:spPr>
          <a:xfrm>
            <a:off x="395536" y="1268760"/>
            <a:ext cx="8352928" cy="5112568"/>
          </a:xfrm>
          <a:prstGeom prst="rect">
            <a:avLst/>
          </a:prstGeom>
          <a:ln>
            <a:solidFill>
              <a:schemeClr val="tx1"/>
            </a:solidFill>
          </a:ln>
        </p:spPr>
      </p:pic>
      <p:sp>
        <p:nvSpPr>
          <p:cNvPr id="4" name="スライド番号プレースホルダー 3"/>
          <p:cNvSpPr>
            <a:spLocks noGrp="1"/>
          </p:cNvSpPr>
          <p:nvPr>
            <p:ph type="sldNum" sz="quarter" idx="12"/>
          </p:nvPr>
        </p:nvSpPr>
        <p:spPr/>
        <p:txBody>
          <a:bodyPr/>
          <a:lstStyle/>
          <a:p>
            <a:pPr>
              <a:defRPr/>
            </a:pPr>
            <a:fld id="{7E4C2F0D-65AB-46FF-9AEF-B0D8A4C6738D}" type="slidenum">
              <a:rPr lang="en-US" altLang="ja-JP" smtClean="0"/>
              <a:pPr>
                <a:defRPr/>
              </a:pPr>
              <a:t>7</a:t>
            </a:fld>
            <a:endParaRPr lang="en-US" altLang="ja-JP" dirty="0"/>
          </a:p>
        </p:txBody>
      </p:sp>
      <p:sp>
        <p:nvSpPr>
          <p:cNvPr id="6146" name="タイトル 1"/>
          <p:cNvSpPr>
            <a:spLocks noGrp="1"/>
          </p:cNvSpPr>
          <p:nvPr>
            <p:ph type="title" idx="4294967295"/>
          </p:nvPr>
        </p:nvSpPr>
        <p:spPr>
          <a:xfrm>
            <a:off x="0" y="122238"/>
            <a:ext cx="6084168" cy="1295400"/>
          </a:xfrm>
        </p:spPr>
        <p:txBody>
          <a:bodyPr anchor="ctr"/>
          <a:lstStyle/>
          <a:p>
            <a:pPr eaLnBrk="1" hangingPunct="1"/>
            <a:r>
              <a:rPr lang="ja-JP" altLang="en-US" dirty="0">
                <a:solidFill>
                  <a:schemeClr val="tx2"/>
                </a:solidFill>
              </a:rPr>
              <a:t>論文情報の表記</a:t>
            </a:r>
          </a:p>
        </p:txBody>
      </p:sp>
      <p:sp>
        <p:nvSpPr>
          <p:cNvPr id="2" name="角丸四角形 1"/>
          <p:cNvSpPr/>
          <p:nvPr/>
        </p:nvSpPr>
        <p:spPr bwMode="auto">
          <a:xfrm>
            <a:off x="477376" y="2686073"/>
            <a:ext cx="4752528" cy="216024"/>
          </a:xfrm>
          <a:prstGeom prst="roundRect">
            <a:avLst/>
          </a:pr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pitchFamily="34" charset="0"/>
              <a:ea typeface="ＭＳ Ｐゴシック" pitchFamily="50" charset="-128"/>
            </a:endParaRPr>
          </a:p>
        </p:txBody>
      </p:sp>
      <p:sp>
        <p:nvSpPr>
          <p:cNvPr id="7" name="テキスト ボックス 6"/>
          <p:cNvSpPr txBox="1"/>
          <p:nvPr/>
        </p:nvSpPr>
        <p:spPr>
          <a:xfrm>
            <a:off x="163922" y="4720495"/>
            <a:ext cx="8816156" cy="1600438"/>
          </a:xfrm>
          <a:prstGeom prst="rect">
            <a:avLst/>
          </a:prstGeom>
          <a:solidFill>
            <a:schemeClr val="accent6">
              <a:lumMod val="20000"/>
              <a:lumOff val="80000"/>
            </a:schemeClr>
          </a:solidFill>
          <a:ln>
            <a:solidFill>
              <a:schemeClr val="tx1"/>
            </a:solidFill>
          </a:ln>
          <a:effectLst>
            <a:outerShdw blurRad="50800" dist="38100" dir="2700000" algn="tl" rotWithShape="0">
              <a:prstClr val="black">
                <a:alpha val="40000"/>
              </a:prstClr>
            </a:outerShdw>
          </a:effectLst>
        </p:spPr>
        <p:txBody>
          <a:bodyPr wrap="squar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l" eaLnBrk="1" hangingPunct="1">
              <a:defRPr/>
            </a:pPr>
            <a:r>
              <a:rPr lang="ja-JP" altLang="en-US" sz="2000" dirty="0">
                <a:latin typeface="ＭＳ Ｐゴシック" pitchFamily="50" charset="-128"/>
              </a:rPr>
              <a:t>雑誌名⇒</a:t>
            </a:r>
            <a:r>
              <a:rPr lang="en-US" altLang="ja-JP" sz="2000" dirty="0" err="1">
                <a:latin typeface="ＭＳ Ｐゴシック" pitchFamily="50" charset="-128"/>
              </a:rPr>
              <a:t>Cel</a:t>
            </a:r>
            <a:r>
              <a:rPr lang="ja-JP" altLang="en-US" sz="2000" dirty="0">
                <a:latin typeface="ＭＳ Ｐゴシック" pitchFamily="50" charset="-128"/>
              </a:rPr>
              <a:t>ｌ　　出版年月⇒</a:t>
            </a:r>
            <a:r>
              <a:rPr lang="en-US" altLang="ja-JP" sz="2000" dirty="0">
                <a:latin typeface="ＭＳ Ｐゴシック" pitchFamily="50" charset="-128"/>
              </a:rPr>
              <a:t>2019</a:t>
            </a:r>
            <a:r>
              <a:rPr lang="ja-JP" altLang="en-US" sz="2000" dirty="0">
                <a:latin typeface="ＭＳ Ｐゴシック" pitchFamily="50" charset="-128"/>
              </a:rPr>
              <a:t> </a:t>
            </a:r>
            <a:r>
              <a:rPr lang="en-US" altLang="ja-JP" sz="2000" dirty="0">
                <a:latin typeface="ＭＳ Ｐゴシック" pitchFamily="50" charset="-128"/>
              </a:rPr>
              <a:t>Apr</a:t>
            </a:r>
            <a:r>
              <a:rPr lang="ja-JP" altLang="en-US" sz="2000" dirty="0">
                <a:latin typeface="ＭＳ Ｐゴシック" pitchFamily="50" charset="-128"/>
              </a:rPr>
              <a:t> 　巻号⇒？　掲載ページ⇒？</a:t>
            </a:r>
            <a:endParaRPr lang="en-US" altLang="ja-JP" sz="2000" dirty="0">
              <a:latin typeface="ＭＳ Ｐゴシック" pitchFamily="50" charset="-128"/>
            </a:endParaRPr>
          </a:p>
          <a:p>
            <a:pPr algn="l" eaLnBrk="1" hangingPunct="1">
              <a:defRPr/>
            </a:pPr>
            <a:r>
              <a:rPr lang="en-US" altLang="ja-JP" sz="2400" dirty="0" err="1">
                <a:latin typeface="ＭＳ Ｐゴシック" pitchFamily="50" charset="-128"/>
              </a:rPr>
              <a:t>Epub</a:t>
            </a:r>
            <a:r>
              <a:rPr lang="en-US" altLang="ja-JP" sz="2400" dirty="0">
                <a:latin typeface="ＭＳ Ｐゴシック" pitchFamily="50" charset="-128"/>
              </a:rPr>
              <a:t> ahead of print</a:t>
            </a:r>
            <a:r>
              <a:rPr lang="ja-JP" altLang="en-US" sz="2400" dirty="0">
                <a:latin typeface="ＭＳ Ｐゴシック" pitchFamily="50" charset="-128"/>
              </a:rPr>
              <a:t>⇒</a:t>
            </a:r>
            <a:endParaRPr lang="en-US" altLang="ja-JP" sz="2400" dirty="0">
              <a:latin typeface="ＭＳ Ｐゴシック" pitchFamily="50" charset="-128"/>
            </a:endParaRPr>
          </a:p>
          <a:p>
            <a:pPr algn="l" eaLnBrk="1" hangingPunct="1">
              <a:defRPr/>
            </a:pPr>
            <a:r>
              <a:rPr lang="ja-JP" altLang="en-US" dirty="0">
                <a:latin typeface="ＭＳ Ｐゴシック" pitchFamily="50" charset="-128"/>
              </a:rPr>
              <a:t>プリント版に掲載される前に、オンライン（電子ジャーナル）上でいち早く公開された論文。</a:t>
            </a:r>
            <a:endParaRPr lang="en-US" altLang="ja-JP" dirty="0">
              <a:latin typeface="ＭＳ Ｐゴシック" pitchFamily="50" charset="-128"/>
            </a:endParaRPr>
          </a:p>
          <a:p>
            <a:pPr algn="l" eaLnBrk="1" hangingPunct="1">
              <a:defRPr/>
            </a:pPr>
            <a:r>
              <a:rPr lang="ja-JP" altLang="en-US" dirty="0">
                <a:latin typeface="ＭＳ Ｐゴシック" pitchFamily="50" charset="-128"/>
              </a:rPr>
              <a:t>印刷されていない最新の論文のため、巻号・ページがありません。</a:t>
            </a:r>
            <a:endParaRPr lang="en-US" altLang="ja-JP" dirty="0">
              <a:latin typeface="ＭＳ Ｐゴシック" pitchFamily="50" charset="-128"/>
            </a:endParaRPr>
          </a:p>
          <a:p>
            <a:pPr algn="l" eaLnBrk="1" hangingPunct="1">
              <a:defRPr/>
            </a:pPr>
            <a:r>
              <a:rPr lang="ja-JP" altLang="en-US" dirty="0">
                <a:latin typeface="ＭＳ Ｐゴシック" pitchFamily="50" charset="-128"/>
              </a:rPr>
              <a:t>「</a:t>
            </a:r>
            <a:r>
              <a:rPr lang="en-US" altLang="ja-JP" dirty="0">
                <a:latin typeface="ＭＳ Ｐゴシック" pitchFamily="50" charset="-128"/>
              </a:rPr>
              <a:t>Published Online</a:t>
            </a:r>
            <a:r>
              <a:rPr lang="ja-JP" altLang="en-US" dirty="0">
                <a:latin typeface="ＭＳ Ｐゴシック" pitchFamily="50" charset="-128"/>
              </a:rPr>
              <a:t>」　「</a:t>
            </a:r>
            <a:r>
              <a:rPr lang="en-US" altLang="ja-JP" dirty="0">
                <a:latin typeface="ＭＳ Ｐゴシック" pitchFamily="50" charset="-128"/>
              </a:rPr>
              <a:t>Early View</a:t>
            </a:r>
            <a:r>
              <a:rPr lang="ja-JP" altLang="en-US" dirty="0">
                <a:latin typeface="ＭＳ Ｐゴシック" pitchFamily="50" charset="-128"/>
              </a:rPr>
              <a:t>」　「</a:t>
            </a:r>
            <a:r>
              <a:rPr lang="en-US" altLang="ja-JP" dirty="0">
                <a:latin typeface="ＭＳ Ｐゴシック" pitchFamily="50" charset="-128"/>
              </a:rPr>
              <a:t>Advance Online Publication</a:t>
            </a:r>
            <a:r>
              <a:rPr lang="ja-JP" altLang="en-US" dirty="0">
                <a:latin typeface="ＭＳ Ｐゴシック" pitchFamily="50" charset="-128"/>
              </a:rPr>
              <a:t>」　「</a:t>
            </a:r>
            <a:r>
              <a:rPr lang="en-US" altLang="ja-JP" dirty="0">
                <a:latin typeface="ＭＳ Ｐゴシック" pitchFamily="50" charset="-128"/>
              </a:rPr>
              <a:t>Articles</a:t>
            </a:r>
            <a:r>
              <a:rPr lang="ja-JP" altLang="en-US" dirty="0">
                <a:latin typeface="ＭＳ Ｐゴシック" pitchFamily="50" charset="-128"/>
              </a:rPr>
              <a:t> </a:t>
            </a:r>
            <a:r>
              <a:rPr lang="en-US" altLang="ja-JP" dirty="0">
                <a:latin typeface="ＭＳ Ｐゴシック" pitchFamily="50" charset="-128"/>
              </a:rPr>
              <a:t>in Press</a:t>
            </a:r>
            <a:r>
              <a:rPr lang="ja-JP" altLang="en-US" dirty="0" err="1">
                <a:latin typeface="ＭＳ Ｐゴシック" pitchFamily="50" charset="-128"/>
              </a:rPr>
              <a:t>」</a:t>
            </a:r>
            <a:endParaRPr lang="en-US" altLang="ja-JP" dirty="0">
              <a:latin typeface="ＭＳ Ｐゴシック" pitchFamily="50" charset="-128"/>
            </a:endParaRPr>
          </a:p>
        </p:txBody>
      </p:sp>
      <p:sp>
        <p:nvSpPr>
          <p:cNvPr id="3" name="正方形/長方形 2"/>
          <p:cNvSpPr/>
          <p:nvPr/>
        </p:nvSpPr>
        <p:spPr bwMode="auto">
          <a:xfrm>
            <a:off x="7452320" y="3314354"/>
            <a:ext cx="646331" cy="369332"/>
          </a:xfrm>
          <a:prstGeom prst="rect">
            <a:avLst/>
          </a:pr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dirty="0">
                <a:ln>
                  <a:noFill/>
                </a:ln>
                <a:solidFill>
                  <a:schemeClr val="tx1"/>
                </a:solidFill>
                <a:effectLst/>
                <a:latin typeface="Arial" pitchFamily="34" charset="0"/>
                <a:ea typeface="ＭＳ Ｐゴシック" pitchFamily="50" charset="-128"/>
              </a:rPr>
              <a:t>論題</a:t>
            </a:r>
          </a:p>
        </p:txBody>
      </p:sp>
      <p:sp>
        <p:nvSpPr>
          <p:cNvPr id="9" name="正方形/長方形 8"/>
          <p:cNvSpPr/>
          <p:nvPr/>
        </p:nvSpPr>
        <p:spPr bwMode="auto">
          <a:xfrm>
            <a:off x="3880595" y="3714543"/>
            <a:ext cx="877164" cy="369332"/>
          </a:xfrm>
          <a:prstGeom prst="rect">
            <a:avLst/>
          </a:pr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dirty="0"/>
              <a:t>著者名</a:t>
            </a:r>
            <a:endParaRPr kumimoji="1" lang="ja-JP" altLang="en-US" sz="1800" b="0" i="0" u="none" strike="noStrike" cap="none" normalizeH="0" baseline="0" dirty="0">
              <a:ln>
                <a:noFill/>
              </a:ln>
              <a:solidFill>
                <a:schemeClr val="tx1"/>
              </a:solidFill>
              <a:effectLst/>
              <a:latin typeface="Arial" pitchFamily="34" charset="0"/>
              <a:ea typeface="ＭＳ Ｐゴシック" pitchFamily="50" charset="-128"/>
            </a:endParaRPr>
          </a:p>
        </p:txBody>
      </p:sp>
      <p:cxnSp>
        <p:nvCxnSpPr>
          <p:cNvPr id="6" name="直線コネクタ 5"/>
          <p:cNvCxnSpPr/>
          <p:nvPr/>
        </p:nvCxnSpPr>
        <p:spPr bwMode="auto">
          <a:xfrm flipH="1" flipV="1">
            <a:off x="6740905" y="3140968"/>
            <a:ext cx="711415" cy="358052"/>
          </a:xfrm>
          <a:prstGeom prst="line">
            <a:avLst/>
          </a:pr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直線コネクタ 11"/>
          <p:cNvCxnSpPr/>
          <p:nvPr/>
        </p:nvCxnSpPr>
        <p:spPr bwMode="auto">
          <a:xfrm flipH="1" flipV="1">
            <a:off x="2896585" y="3622210"/>
            <a:ext cx="984010" cy="276999"/>
          </a:xfrm>
          <a:prstGeom prst="line">
            <a:avLst/>
          </a:pr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直線コネクタ 13"/>
          <p:cNvCxnSpPr/>
          <p:nvPr/>
        </p:nvCxnSpPr>
        <p:spPr bwMode="auto">
          <a:xfrm flipH="1" flipV="1">
            <a:off x="467544" y="3615143"/>
            <a:ext cx="3230526" cy="3131"/>
          </a:xfrm>
          <a:prstGeom prst="line">
            <a:avLst/>
          </a:pr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正方形/長方形 16"/>
          <p:cNvSpPr/>
          <p:nvPr/>
        </p:nvSpPr>
        <p:spPr bwMode="auto">
          <a:xfrm>
            <a:off x="5148064" y="816442"/>
            <a:ext cx="3832014" cy="369332"/>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dirty="0"/>
              <a:t>出版前に</a:t>
            </a:r>
            <a:r>
              <a:rPr lang="en-US" altLang="ja-JP" dirty="0"/>
              <a:t>Web</a:t>
            </a:r>
            <a:r>
              <a:rPr lang="ja-JP" altLang="en-US" dirty="0"/>
              <a:t>上に公開された論文</a:t>
            </a:r>
            <a:endParaRPr kumimoji="1" lang="ja-JP" altLang="en-US"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3000351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7E4C2F0D-65AB-46FF-9AEF-B0D8A4C6738D}" type="slidenum">
              <a:rPr lang="en-US" altLang="ja-JP" smtClean="0"/>
              <a:pPr>
                <a:defRPr/>
              </a:pPr>
              <a:t>8</a:t>
            </a:fld>
            <a:endParaRPr lang="en-US" altLang="ja-JP"/>
          </a:p>
        </p:txBody>
      </p:sp>
      <p:sp>
        <p:nvSpPr>
          <p:cNvPr id="3" name="正方形/長方形 2"/>
          <p:cNvSpPr/>
          <p:nvPr/>
        </p:nvSpPr>
        <p:spPr>
          <a:xfrm>
            <a:off x="323528" y="1628800"/>
            <a:ext cx="8624477" cy="4247317"/>
          </a:xfrm>
          <a:prstGeom prst="rect">
            <a:avLst/>
          </a:prstGeom>
          <a:noFill/>
        </p:spPr>
        <p:txBody>
          <a:bodyPr wrap="none" lIns="91440" tIns="45720" rIns="91440" bIns="45720">
            <a:spAutoFit/>
          </a:bodyPr>
          <a:lstStyle/>
          <a:p>
            <a:pPr marL="914400" indent="-914400" algn="l">
              <a:buAutoNum type="arabicPeriod"/>
            </a:pPr>
            <a:r>
              <a:rPr lang="ja-JP" altLang="en-US" sz="5400" dirty="0">
                <a:solidFill>
                  <a:schemeClr val="bg1">
                    <a:lumMod val="50000"/>
                  </a:schemeClr>
                </a:solidFill>
              </a:rPr>
              <a:t>論文情報の表記に慣れる</a:t>
            </a:r>
            <a:endParaRPr lang="en-US" altLang="ja-JP" sz="5400" dirty="0">
              <a:solidFill>
                <a:schemeClr val="bg1">
                  <a:lumMod val="50000"/>
                </a:schemeClr>
              </a:solidFill>
            </a:endParaRPr>
          </a:p>
          <a:p>
            <a:pPr marL="914400" indent="-914400" algn="l">
              <a:buAutoNum type="arabicPeriod"/>
            </a:pPr>
            <a:endParaRPr lang="en-US" altLang="ja-JP" sz="5400" b="1" cap="none" spc="0"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endParaRPr>
          </a:p>
          <a:p>
            <a:pPr algn="l"/>
            <a:r>
              <a:rPr lang="en-US" altLang="ja-JP" sz="5400" b="1" cap="none" spc="0"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2.</a:t>
            </a:r>
            <a:r>
              <a:rPr lang="ja-JP" altLang="en-US" sz="5400" b="1" cap="none" spc="0"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 読みたい論文を特定する</a:t>
            </a:r>
            <a:endParaRPr lang="en-US" altLang="ja-JP" sz="5400" b="1" cap="none" spc="0"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endParaRPr>
          </a:p>
          <a:p>
            <a:pPr algn="l"/>
            <a:endParaRPr lang="en-US" altLang="ja-JP" sz="5400" b="1"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endParaRPr>
          </a:p>
          <a:p>
            <a:pPr algn="l"/>
            <a:r>
              <a:rPr lang="en-US" altLang="ja-JP" sz="5400" dirty="0">
                <a:solidFill>
                  <a:schemeClr val="bg1">
                    <a:lumMod val="50000"/>
                  </a:schemeClr>
                </a:solidFill>
              </a:rPr>
              <a:t>3.</a:t>
            </a:r>
            <a:r>
              <a:rPr lang="ja-JP" altLang="en-US" sz="5400" dirty="0">
                <a:solidFill>
                  <a:schemeClr val="bg1">
                    <a:lumMod val="50000"/>
                  </a:schemeClr>
                </a:solidFill>
              </a:rPr>
              <a:t> 論文を入手する</a:t>
            </a:r>
          </a:p>
        </p:txBody>
      </p:sp>
    </p:spTree>
    <p:extLst>
      <p:ext uri="{BB962C8B-B14F-4D97-AF65-F5344CB8AC3E}">
        <p14:creationId xmlns:p14="http://schemas.microsoft.com/office/powerpoint/2010/main" val="3900923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pPr>
              <a:defRPr/>
            </a:pPr>
            <a:fld id="{7E4C2F0D-65AB-46FF-9AEF-B0D8A4C6738D}" type="slidenum">
              <a:rPr lang="en-US" altLang="ja-JP" smtClean="0"/>
              <a:pPr>
                <a:defRPr/>
              </a:pPr>
              <a:t>9</a:t>
            </a:fld>
            <a:endParaRPr lang="en-US" altLang="ja-JP"/>
          </a:p>
        </p:txBody>
      </p:sp>
      <p:sp>
        <p:nvSpPr>
          <p:cNvPr id="4098" name="Rectangle 2"/>
          <p:cNvSpPr>
            <a:spLocks noGrp="1" noChangeArrowheads="1"/>
          </p:cNvSpPr>
          <p:nvPr>
            <p:ph type="title" idx="4294967295"/>
          </p:nvPr>
        </p:nvSpPr>
        <p:spPr>
          <a:xfrm>
            <a:off x="0" y="122238"/>
            <a:ext cx="7543800" cy="1295400"/>
          </a:xfrm>
        </p:spPr>
        <p:txBody>
          <a:bodyPr anchor="ctr"/>
          <a:lstStyle/>
          <a:p>
            <a:pPr eaLnBrk="1" hangingPunct="1"/>
            <a:r>
              <a:rPr lang="ja-JP" altLang="en-US" dirty="0"/>
              <a:t>論文の特定の方法は、３種類</a:t>
            </a:r>
          </a:p>
        </p:txBody>
      </p:sp>
      <p:sp>
        <p:nvSpPr>
          <p:cNvPr id="4099" name="Rectangle 3"/>
          <p:cNvSpPr>
            <a:spLocks noGrp="1" noChangeArrowheads="1"/>
          </p:cNvSpPr>
          <p:nvPr>
            <p:ph type="body" idx="4294967295"/>
          </p:nvPr>
        </p:nvSpPr>
        <p:spPr>
          <a:xfrm>
            <a:off x="107504" y="1844824"/>
            <a:ext cx="8229600" cy="4321175"/>
          </a:xfrm>
        </p:spPr>
        <p:txBody>
          <a:bodyPr>
            <a:normAutofit lnSpcReduction="10000"/>
          </a:bodyPr>
          <a:lstStyle/>
          <a:p>
            <a:pPr marL="609600" indent="-609600">
              <a:lnSpc>
                <a:spcPct val="90000"/>
              </a:lnSpc>
            </a:pPr>
            <a:r>
              <a:rPr lang="ja-JP" altLang="en-US" dirty="0"/>
              <a:t>ブラウジング</a:t>
            </a:r>
          </a:p>
          <a:p>
            <a:pPr lvl="1">
              <a:lnSpc>
                <a:spcPct val="90000"/>
              </a:lnSpc>
            </a:pPr>
            <a:r>
              <a:rPr lang="ja-JP" altLang="en-US" dirty="0"/>
              <a:t>　同じ分野の資料の棚を探す</a:t>
            </a:r>
          </a:p>
          <a:p>
            <a:pPr marL="0" indent="0" eaLnBrk="1" hangingPunct="1">
              <a:lnSpc>
                <a:spcPct val="90000"/>
              </a:lnSpc>
              <a:buNone/>
            </a:pPr>
            <a:endParaRPr lang="en-US" altLang="ja-JP" dirty="0"/>
          </a:p>
          <a:p>
            <a:pPr marL="609600" indent="-609600" eaLnBrk="1" hangingPunct="1">
              <a:lnSpc>
                <a:spcPct val="90000"/>
              </a:lnSpc>
            </a:pPr>
            <a:r>
              <a:rPr lang="ja-JP" altLang="en-US" dirty="0"/>
              <a:t>チェイニング</a:t>
            </a:r>
          </a:p>
          <a:p>
            <a:pPr lvl="1" eaLnBrk="1" hangingPunct="1">
              <a:lnSpc>
                <a:spcPct val="90000"/>
              </a:lnSpc>
            </a:pPr>
            <a:r>
              <a:rPr lang="ja-JP" altLang="en-US" dirty="0"/>
              <a:t>　手元にある論文の参考文献をたどる</a:t>
            </a:r>
          </a:p>
          <a:p>
            <a:pPr marL="0" indent="0" eaLnBrk="1" hangingPunct="1">
              <a:lnSpc>
                <a:spcPct val="90000"/>
              </a:lnSpc>
              <a:buNone/>
            </a:pPr>
            <a:endParaRPr lang="ja-JP" altLang="en-US" dirty="0"/>
          </a:p>
          <a:p>
            <a:pPr marL="609600" indent="-609600" eaLnBrk="1" hangingPunct="1">
              <a:lnSpc>
                <a:spcPct val="90000"/>
              </a:lnSpc>
            </a:pPr>
            <a:r>
              <a:rPr lang="ja-JP" altLang="en-US" dirty="0"/>
              <a:t>データベース検索</a:t>
            </a:r>
            <a:endParaRPr lang="en-US" altLang="ja-JP" dirty="0"/>
          </a:p>
          <a:p>
            <a:pPr lvl="1" eaLnBrk="1" hangingPunct="1">
              <a:lnSpc>
                <a:spcPct val="90000"/>
              </a:lnSpc>
            </a:pPr>
            <a:r>
              <a:rPr lang="ja-JP" altLang="en-US" dirty="0"/>
              <a:t>　キーワードを使って論文を探す</a:t>
            </a:r>
            <a:endParaRPr lang="en-US" altLang="ja-JP" dirty="0"/>
          </a:p>
          <a:p>
            <a:pPr marL="344487" lvl="1" indent="0" eaLnBrk="1" hangingPunct="1">
              <a:lnSpc>
                <a:spcPct val="90000"/>
              </a:lnSpc>
              <a:buNone/>
            </a:pPr>
            <a:r>
              <a:rPr lang="ja-JP" altLang="en-US" dirty="0"/>
              <a:t>　　　　・</a:t>
            </a:r>
            <a:r>
              <a:rPr lang="en-US" altLang="ja-JP" dirty="0"/>
              <a:t>Scopus</a:t>
            </a:r>
            <a:r>
              <a:rPr lang="ja-JP" altLang="en-US" dirty="0"/>
              <a:t>などのデータベース</a:t>
            </a:r>
            <a:endParaRPr lang="en-US" altLang="ja-JP" dirty="0"/>
          </a:p>
        </p:txBody>
      </p:sp>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15368</TotalTime>
  <Words>4931</Words>
  <Application>Microsoft Office PowerPoint</Application>
  <PresentationFormat>画面に合わせる (4:3)</PresentationFormat>
  <Paragraphs>602</Paragraphs>
  <Slides>43</Slides>
  <Notes>43</Notes>
  <HiddenSlides>0</HiddenSlides>
  <MMClips>0</MMClips>
  <ScaleCrop>false</ScaleCrop>
  <HeadingPairs>
    <vt:vector size="6" baseType="variant">
      <vt:variant>
        <vt:lpstr>使用されているフォント</vt:lpstr>
      </vt:variant>
      <vt:variant>
        <vt:i4>15</vt:i4>
      </vt:variant>
      <vt:variant>
        <vt:lpstr>テーマ</vt:lpstr>
      </vt:variant>
      <vt:variant>
        <vt:i4>1</vt:i4>
      </vt:variant>
      <vt:variant>
        <vt:lpstr>スライド タイトル</vt:lpstr>
      </vt:variant>
      <vt:variant>
        <vt:i4>43</vt:i4>
      </vt:variant>
    </vt:vector>
  </HeadingPairs>
  <TitlesOfParts>
    <vt:vector size="59" baseType="lpstr">
      <vt:lpstr>HGS創英角ｺﾞｼｯｸUB</vt:lpstr>
      <vt:lpstr>HG丸ｺﾞｼｯｸM-PRO</vt:lpstr>
      <vt:lpstr>ＭＳ Ｐゴシック</vt:lpstr>
      <vt:lpstr>ＭＳ Ｐ明朝</vt:lpstr>
      <vt:lpstr>ＭＳ ゴシック</vt:lpstr>
      <vt:lpstr>ＭＳ 明朝</vt:lpstr>
      <vt:lpstr>Times-Bold</vt:lpstr>
      <vt:lpstr>Times-Italic</vt:lpstr>
      <vt:lpstr>Times-Roman</vt:lpstr>
      <vt:lpstr>Arial</vt:lpstr>
      <vt:lpstr>Calibri</vt:lpstr>
      <vt:lpstr>Century</vt:lpstr>
      <vt:lpstr>Times New Roman</vt:lpstr>
      <vt:lpstr>Verdana</vt:lpstr>
      <vt:lpstr>Wingdings</vt:lpstr>
      <vt:lpstr>Office ​​テーマ</vt:lpstr>
      <vt:lpstr>図書館講習会 ～英語論文の探し方～</vt:lpstr>
      <vt:lpstr>本日の流れ</vt:lpstr>
      <vt:lpstr>PowerPoint プレゼンテーション</vt:lpstr>
      <vt:lpstr>論文情報の表記</vt:lpstr>
      <vt:lpstr>PowerPoint プレゼンテーション</vt:lpstr>
      <vt:lpstr>PowerPoint プレゼンテーション</vt:lpstr>
      <vt:lpstr>論文情報の表記</vt:lpstr>
      <vt:lpstr>PowerPoint プレゼンテーション</vt:lpstr>
      <vt:lpstr>論文の特定の方法は、３種類</vt:lpstr>
      <vt:lpstr>(1) ブラウジング</vt:lpstr>
      <vt:lpstr>(2) チェイニング</vt:lpstr>
      <vt:lpstr>(3) データベース検索（索引＋本文）</vt:lpstr>
      <vt:lpstr>PowerPoint プレゼンテーション</vt:lpstr>
      <vt:lpstr>Scopusを使ってみよう</vt:lpstr>
      <vt:lpstr>Scopusのアクセス方法</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検索結果詳細画面</vt:lpstr>
      <vt:lpstr>参考文献と被引用数</vt:lpstr>
      <vt:lpstr>参考文献と被引用数の違い</vt:lpstr>
      <vt:lpstr>PowerPoint プレゼンテーション</vt:lpstr>
      <vt:lpstr>PowerPoint プレゼンテーション</vt:lpstr>
      <vt:lpstr>蔵書検索（ＯＰＡＣ）で調べる</vt:lpstr>
      <vt:lpstr>PowerPoint プレゼンテーション</vt:lpstr>
      <vt:lpstr>PowerPoint プレゼンテーション</vt:lpstr>
      <vt:lpstr>PowerPoint プレゼンテーション</vt:lpstr>
      <vt:lpstr>PowerPoint プレゼンテーション</vt:lpstr>
      <vt:lpstr>データベースからのリンク</vt:lpstr>
      <vt:lpstr>PowerPoint プレゼンテーション</vt:lpstr>
      <vt:lpstr>PowerPoint プレゼンテーション</vt:lpstr>
      <vt:lpstr>電子ジャーナルサイトで読む</vt:lpstr>
      <vt:lpstr>PowerPoint プレゼンテーション</vt:lpstr>
      <vt:lpstr>Google Scholarを利用する(1)</vt:lpstr>
      <vt:lpstr>Google Scholarを利用する(2)</vt:lpstr>
      <vt:lpstr>学外からの取り寄せ</vt:lpstr>
      <vt:lpstr>PowerPoint プレゼンテーション</vt:lpstr>
      <vt:lpstr>PowerPoint プレゼンテーション</vt:lpstr>
      <vt:lpstr>PowerPoint プレゼンテーション</vt:lpstr>
      <vt:lpstr>実習タイム</vt:lpstr>
      <vt:lpstr>最後に</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図書館利用講習会</dc:title>
  <dc:creator>総合情報メディアセンター</dc:creator>
  <cp:lastModifiedBy>図書館資料サービス係（石田）</cp:lastModifiedBy>
  <cp:revision>512</cp:revision>
  <cp:lastPrinted>2019-06-19T00:13:21Z</cp:lastPrinted>
  <dcterms:created xsi:type="dcterms:W3CDTF">2011-02-22T09:09:06Z</dcterms:created>
  <dcterms:modified xsi:type="dcterms:W3CDTF">2019-06-19T00:16:54Z</dcterms:modified>
</cp:coreProperties>
</file>