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handoutMasterIdLst>
    <p:handoutMasterId r:id="rId38"/>
  </p:handoutMasterIdLst>
  <p:sldIdLst>
    <p:sldId id="256" r:id="rId2"/>
    <p:sldId id="309" r:id="rId3"/>
    <p:sldId id="316" r:id="rId4"/>
    <p:sldId id="326" r:id="rId5"/>
    <p:sldId id="327" r:id="rId6"/>
    <p:sldId id="328" r:id="rId7"/>
    <p:sldId id="346" r:id="rId8"/>
    <p:sldId id="330" r:id="rId9"/>
    <p:sldId id="332" r:id="rId10"/>
    <p:sldId id="331" r:id="rId11"/>
    <p:sldId id="343" r:id="rId12"/>
    <p:sldId id="347" r:id="rId13"/>
    <p:sldId id="322" r:id="rId14"/>
    <p:sldId id="337" r:id="rId15"/>
    <p:sldId id="338" r:id="rId16"/>
    <p:sldId id="339" r:id="rId17"/>
    <p:sldId id="340" r:id="rId18"/>
    <p:sldId id="341" r:id="rId19"/>
    <p:sldId id="342" r:id="rId20"/>
    <p:sldId id="335" r:id="rId21"/>
    <p:sldId id="344" r:id="rId22"/>
    <p:sldId id="317" r:id="rId23"/>
    <p:sldId id="348" r:id="rId24"/>
    <p:sldId id="349" r:id="rId25"/>
    <p:sldId id="350" r:id="rId26"/>
    <p:sldId id="354" r:id="rId27"/>
    <p:sldId id="345" r:id="rId28"/>
    <p:sldId id="353" r:id="rId29"/>
    <p:sldId id="351" r:id="rId30"/>
    <p:sldId id="352" r:id="rId31"/>
    <p:sldId id="318" r:id="rId32"/>
    <p:sldId id="319" r:id="rId33"/>
    <p:sldId id="333" r:id="rId34"/>
    <p:sldId id="334" r:id="rId35"/>
    <p:sldId id="336" r:id="rId36"/>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38" autoAdjust="0"/>
  </p:normalViewPr>
  <p:slideViewPr>
    <p:cSldViewPr>
      <p:cViewPr varScale="1">
        <p:scale>
          <a:sx n="68" d="100"/>
          <a:sy n="68" d="100"/>
        </p:scale>
        <p:origin x="122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648" y="-276"/>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0"/>
            <a:ext cx="2918724" cy="492393"/>
          </a:xfrm>
          <a:prstGeom prst="rect">
            <a:avLst/>
          </a:prstGeom>
        </p:spPr>
        <p:txBody>
          <a:bodyPr vert="horz" lIns="90612" tIns="45306" rIns="90612" bIns="45306"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4" y="9371626"/>
            <a:ext cx="2918724" cy="492393"/>
          </a:xfrm>
          <a:prstGeom prst="rect">
            <a:avLst/>
          </a:prstGeom>
        </p:spPr>
        <p:txBody>
          <a:bodyPr vert="horz" lIns="90612" tIns="45306" rIns="90612" bIns="45306" rtlCol="0" anchor="b"/>
          <a:lstStyle>
            <a:lvl1pPr algn="l">
              <a:defRPr sz="1200"/>
            </a:lvl1pPr>
          </a:lstStyle>
          <a:p>
            <a:endParaRPr kumimoji="1" lang="ja-JP" altLang="en-US"/>
          </a:p>
        </p:txBody>
      </p:sp>
    </p:spTree>
    <p:extLst>
      <p:ext uri="{BB962C8B-B14F-4D97-AF65-F5344CB8AC3E}">
        <p14:creationId xmlns:p14="http://schemas.microsoft.com/office/powerpoint/2010/main" val="2544694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18830" cy="493316"/>
          </a:xfrm>
          <a:prstGeom prst="rect">
            <a:avLst/>
          </a:prstGeom>
        </p:spPr>
        <p:txBody>
          <a:bodyPr vert="horz" lIns="90612" tIns="45306" rIns="90612" bIns="4530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5382" y="4"/>
            <a:ext cx="2918830" cy="493316"/>
          </a:xfrm>
          <a:prstGeom prst="rect">
            <a:avLst/>
          </a:prstGeom>
        </p:spPr>
        <p:txBody>
          <a:bodyPr vert="horz" lIns="90612" tIns="45306" rIns="90612" bIns="45306" rtlCol="0"/>
          <a:lstStyle>
            <a:lvl1pPr algn="r" fontAlgn="auto">
              <a:spcBef>
                <a:spcPts val="0"/>
              </a:spcBef>
              <a:spcAft>
                <a:spcPts val="0"/>
              </a:spcAft>
              <a:defRPr sz="1200">
                <a:latin typeface="+mn-lt"/>
                <a:ea typeface="+mn-ea"/>
              </a:defRPr>
            </a:lvl1pPr>
          </a:lstStyle>
          <a:p>
            <a:pPr>
              <a:defRPr/>
            </a:pPr>
            <a:fld id="{2D79A33C-0F77-4AA2-9453-4F81C53A5FD5}" type="datetimeFigureOut">
              <a:rPr lang="ja-JP" altLang="en-US"/>
              <a:pPr>
                <a:defRPr/>
              </a:pPr>
              <a:t>2020/9/8</a:t>
            </a:fld>
            <a:endParaRPr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12" tIns="45306" rIns="90612" bIns="45306" rtlCol="0" anchor="ctr"/>
          <a:lstStyle/>
          <a:p>
            <a:pPr lvl="0"/>
            <a:endParaRPr lang="ja-JP" altLang="en-US" noProof="0"/>
          </a:p>
        </p:txBody>
      </p:sp>
      <p:sp>
        <p:nvSpPr>
          <p:cNvPr id="5" name="ノート プレースホルダー 4"/>
          <p:cNvSpPr>
            <a:spLocks noGrp="1"/>
          </p:cNvSpPr>
          <p:nvPr>
            <p:ph type="body" sz="quarter" idx="3"/>
          </p:nvPr>
        </p:nvSpPr>
        <p:spPr>
          <a:xfrm>
            <a:off x="673577" y="4686502"/>
            <a:ext cx="5388610" cy="4439841"/>
          </a:xfrm>
          <a:prstGeom prst="rect">
            <a:avLst/>
          </a:prstGeom>
        </p:spPr>
        <p:txBody>
          <a:bodyPr vert="horz" lIns="90612" tIns="45306" rIns="90612" bIns="4530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6" y="9371291"/>
            <a:ext cx="2918830" cy="493316"/>
          </a:xfrm>
          <a:prstGeom prst="rect">
            <a:avLst/>
          </a:prstGeom>
        </p:spPr>
        <p:txBody>
          <a:bodyPr vert="horz" lIns="90612" tIns="45306" rIns="90612" bIns="4530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382" y="9371291"/>
            <a:ext cx="2918830" cy="493316"/>
          </a:xfrm>
          <a:prstGeom prst="rect">
            <a:avLst/>
          </a:prstGeom>
        </p:spPr>
        <p:txBody>
          <a:bodyPr vert="horz" lIns="90612" tIns="45306" rIns="90612" bIns="45306" rtlCol="0" anchor="b"/>
          <a:lstStyle>
            <a:lvl1pPr algn="r" fontAlgn="auto">
              <a:spcBef>
                <a:spcPts val="0"/>
              </a:spcBef>
              <a:spcAft>
                <a:spcPts val="0"/>
              </a:spcAft>
              <a:defRPr sz="1200">
                <a:latin typeface="+mn-lt"/>
                <a:ea typeface="+mn-ea"/>
              </a:defRPr>
            </a:lvl1pPr>
          </a:lstStyle>
          <a:p>
            <a:pPr>
              <a:defRPr/>
            </a:pPr>
            <a:fld id="{2612F0D4-B1D8-4696-AE5F-6BC3FA86387D}" type="slidenum">
              <a:rPr lang="ja-JP" altLang="en-US"/>
              <a:pPr>
                <a:defRPr/>
              </a:pPr>
              <a:t>‹#›</a:t>
            </a:fld>
            <a:endParaRPr lang="ja-JP" altLang="en-US"/>
          </a:p>
        </p:txBody>
      </p:sp>
    </p:spTree>
    <p:extLst>
      <p:ext uri="{BB962C8B-B14F-4D97-AF65-F5344CB8AC3E}">
        <p14:creationId xmlns:p14="http://schemas.microsoft.com/office/powerpoint/2010/main" val="1095801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dirty="0"/>
              <a:t>それでは、図書館講習会、日本語論文の探し方を始めます。</a:t>
            </a:r>
            <a:endParaRPr lang="en-US" altLang="ja-JP" sz="1000" dirty="0"/>
          </a:p>
          <a:p>
            <a:r>
              <a:rPr lang="ja-JP" altLang="en-US" sz="1000" dirty="0"/>
              <a:t>講師を務めます岐阜大学図書館資料サービス係の○○と申します。よろしくお願いいたします。</a:t>
            </a:r>
            <a:endParaRPr lang="en-US" altLang="ja-JP" sz="1000" dirty="0"/>
          </a:p>
          <a:p>
            <a:r>
              <a:rPr lang="ja-JP" altLang="en-US" sz="1000" dirty="0"/>
              <a:t>今日は、日本語論文の探し方ということで、学術雑誌に掲載</a:t>
            </a:r>
            <a:r>
              <a:rPr lang="ja-JP" altLang="en-US" sz="1000" dirty="0" smtClean="0"/>
              <a:t>された日本語の論文</a:t>
            </a:r>
            <a:r>
              <a:rPr lang="ja-JP" altLang="en-US" sz="1000" dirty="0"/>
              <a:t>を中心に探し方から入手するまでを紹介します</a:t>
            </a:r>
            <a:r>
              <a:rPr lang="ja-JP" altLang="en-US" sz="1000" dirty="0" smtClean="0"/>
              <a:t>。</a:t>
            </a:r>
            <a:endParaRPr lang="ja-JP" altLang="en-US" sz="1000" dirty="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1</a:t>
            </a:fld>
            <a:endParaRPr lang="ja-JP" altLang="en-US" dirty="0"/>
          </a:p>
        </p:txBody>
      </p:sp>
    </p:spTree>
    <p:extLst>
      <p:ext uri="{BB962C8B-B14F-4D97-AF65-F5344CB8AC3E}">
        <p14:creationId xmlns:p14="http://schemas.microsoft.com/office/powerpoint/2010/main" val="4230481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では、実際にどのように探すのか。</a:t>
            </a:r>
            <a:endParaRPr kumimoji="1" lang="en-US" altLang="ja-JP"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例えば、</a:t>
            </a:r>
            <a:r>
              <a:rPr lang="ja-JP" altLang="en-US" sz="1200" dirty="0" smtClean="0">
                <a:latin typeface="ＭＳ Ｐゴシック" panose="020B0600070205080204" pitchFamily="50" charset="-128"/>
                <a:ea typeface="+mn-ea"/>
              </a:rPr>
              <a:t>先生から「この論文読んでみて」と紹介された場合ですが・・・</a:t>
            </a:r>
            <a:endParaRPr lang="en-US" altLang="ja-JP" sz="1200" dirty="0" smtClean="0">
              <a:latin typeface="ＭＳ Ｐゴシック" panose="020B0600070205080204" pitchFamily="50" charset="-128"/>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latin typeface="ＭＳ Ｐゴシック" panose="020B0600070205080204" pitchFamily="50" charset="-128"/>
                <a:ea typeface="+mn-ea"/>
              </a:rPr>
              <a:t>ここで例に示したようなメモをもらうのではないかと思います。</a:t>
            </a:r>
          </a:p>
          <a:p>
            <a:endParaRPr kumimoji="1" lang="en-US" altLang="ja-JP" dirty="0" smtClean="0"/>
          </a:p>
          <a:p>
            <a:r>
              <a:rPr kumimoji="1" lang="ja-JP" altLang="en-US" dirty="0" smtClean="0"/>
              <a:t>このメモが何を表しているのかというと・・・</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10</a:t>
            </a:fld>
            <a:endParaRPr lang="ja-JP" altLang="en-US" dirty="0"/>
          </a:p>
        </p:txBody>
      </p:sp>
    </p:spTree>
    <p:extLst>
      <p:ext uri="{BB962C8B-B14F-4D97-AF65-F5344CB8AC3E}">
        <p14:creationId xmlns:p14="http://schemas.microsoft.com/office/powerpoint/2010/main" val="55749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このスライドのように読むことができます。</a:t>
            </a:r>
            <a:endParaRPr lang="en-US" altLang="ja-JP" sz="1200" dirty="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11</a:t>
            </a:fld>
            <a:endParaRPr lang="ja-JP" altLang="en-US" dirty="0"/>
          </a:p>
        </p:txBody>
      </p:sp>
    </p:spTree>
    <p:extLst>
      <p:ext uri="{BB962C8B-B14F-4D97-AF65-F5344CB8AC3E}">
        <p14:creationId xmlns:p14="http://schemas.microsoft.com/office/powerpoint/2010/main" val="2529740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こういった論文情報は、図書や論文の最後に「引用文献」や「参考文献」として、まとめて紹介されていることがあります。</a:t>
            </a:r>
            <a:endParaRPr lang="en-US" altLang="ja-JP" sz="1200" dirty="0" smtClean="0"/>
          </a:p>
          <a:p>
            <a:r>
              <a:rPr lang="ja-JP" altLang="en-US" sz="1200" dirty="0" smtClean="0"/>
              <a:t>スライドは、右下に示した論文本文の最後のページです。</a:t>
            </a:r>
            <a:endParaRPr lang="en-US" altLang="ja-JP" sz="1200" dirty="0" smtClean="0"/>
          </a:p>
          <a:p>
            <a:r>
              <a:rPr lang="ja-JP" altLang="en-US" sz="1200" dirty="0" smtClean="0"/>
              <a:t>このように、ほとんどの論文は本文が終わった後、引用したり参考にしたりした文献の一覧を掲載しています。</a:t>
            </a:r>
            <a:endParaRPr lang="en-US" altLang="ja-JP" sz="1200" dirty="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12</a:t>
            </a:fld>
            <a:endParaRPr lang="ja-JP" altLang="en-US" dirty="0"/>
          </a:p>
        </p:txBody>
      </p:sp>
    </p:spTree>
    <p:extLst>
      <p:ext uri="{BB962C8B-B14F-4D97-AF65-F5344CB8AC3E}">
        <p14:creationId xmlns:p14="http://schemas.microsoft.com/office/powerpoint/2010/main" val="245126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000" dirty="0" smtClean="0"/>
              <a:t>今紹介した論文情報のように、論文の情報がすべてわかっている場合は、その掲載誌を</a:t>
            </a:r>
            <a:r>
              <a:rPr lang="en-US" altLang="ja-JP" sz="1000" dirty="0" smtClean="0"/>
              <a:t>OPAC</a:t>
            </a:r>
            <a:r>
              <a:rPr lang="ja-JP" altLang="en-US" sz="1000" dirty="0" smtClean="0"/>
              <a:t>で検索して、</a:t>
            </a:r>
            <a:endParaRPr lang="en-US" altLang="ja-JP" sz="1000" dirty="0" smtClean="0"/>
          </a:p>
          <a:p>
            <a:pPr eaLnBrk="1" hangingPunct="1">
              <a:spcBef>
                <a:spcPct val="0"/>
              </a:spcBef>
            </a:pPr>
            <a:r>
              <a:rPr lang="ja-JP" altLang="en-US" sz="1000" dirty="0" smtClean="0"/>
              <a:t>岐阜大学図書館内にあれば直接手に取って読むことができるのですが、</a:t>
            </a:r>
            <a:endParaRPr lang="en-US" altLang="ja-JP" sz="1000" dirty="0" smtClean="0"/>
          </a:p>
          <a:p>
            <a:pPr eaLnBrk="1" hangingPunct="1">
              <a:spcBef>
                <a:spcPct val="0"/>
              </a:spcBef>
            </a:pPr>
            <a:r>
              <a:rPr lang="ja-JP" altLang="en-US" sz="1000" dirty="0" smtClean="0"/>
              <a:t>情報が完全でない場合（例：掲載誌名がわからない）や、そもそも「タイトルは知らないけどこんな論文ってないかな」と調べる場合もあります。</a:t>
            </a:r>
            <a:endParaRPr lang="en-US" altLang="ja-JP" sz="1000" dirty="0" smtClean="0"/>
          </a:p>
          <a:p>
            <a:pPr eaLnBrk="1" hangingPunct="1">
              <a:spcBef>
                <a:spcPct val="0"/>
              </a:spcBef>
            </a:pPr>
            <a:endParaRPr lang="en-US" altLang="ja-JP" sz="1000" dirty="0" smtClean="0"/>
          </a:p>
          <a:p>
            <a:pPr eaLnBrk="1" hangingPunct="1">
              <a:spcBef>
                <a:spcPct val="0"/>
              </a:spcBef>
            </a:pPr>
            <a:r>
              <a:rPr lang="ja-JP" altLang="en-US" sz="1000" dirty="0" smtClean="0"/>
              <a:t>そんな時には、文献検索データベースを使います。</a:t>
            </a:r>
            <a:endParaRPr lang="en-US" altLang="ja-JP" sz="1000" dirty="0" smtClean="0"/>
          </a:p>
          <a:p>
            <a:pPr eaLnBrk="1" hangingPunct="1">
              <a:spcBef>
                <a:spcPct val="0"/>
              </a:spcBef>
            </a:pPr>
            <a:r>
              <a:rPr lang="ja-JP" altLang="en-US" sz="1000" dirty="0" smtClean="0"/>
              <a:t>岐阜大学図書館の</a:t>
            </a:r>
            <a:r>
              <a:rPr lang="en-US" altLang="ja-JP" sz="1000" dirty="0" smtClean="0"/>
              <a:t>HP</a:t>
            </a:r>
            <a:r>
              <a:rPr lang="ja-JP" altLang="en-US" sz="1000" dirty="0" smtClean="0"/>
              <a:t>で紹介しているデータベースはいくつかありますが、</a:t>
            </a:r>
            <a:endParaRPr lang="en-US" altLang="ja-JP" sz="1000" dirty="0" smtClean="0"/>
          </a:p>
          <a:p>
            <a:pPr eaLnBrk="1" hangingPunct="1">
              <a:spcBef>
                <a:spcPct val="0"/>
              </a:spcBef>
            </a:pPr>
            <a:r>
              <a:rPr lang="ja-JP" altLang="en-US" sz="1000" dirty="0" smtClean="0"/>
              <a:t>今回はその中で「</a:t>
            </a:r>
            <a:r>
              <a:rPr lang="en-US" altLang="ja-JP" sz="1000" dirty="0" smtClean="0"/>
              <a:t>CiNii</a:t>
            </a:r>
            <a:r>
              <a:rPr lang="en-US" altLang="ja-JP" sz="1000" baseline="0" dirty="0" smtClean="0"/>
              <a:t> Articles</a:t>
            </a:r>
            <a:r>
              <a:rPr lang="ja-JP" altLang="en-US" sz="1000" dirty="0" smtClean="0"/>
              <a:t>」を使って、論文の探し方を紹介していきます。</a:t>
            </a:r>
            <a:endParaRPr lang="en-US" altLang="ja-JP" sz="1000" dirty="0" smtClean="0"/>
          </a:p>
        </p:txBody>
      </p:sp>
    </p:spTree>
    <p:extLst>
      <p:ext uri="{BB962C8B-B14F-4D97-AF65-F5344CB8AC3E}">
        <p14:creationId xmlns:p14="http://schemas.microsoft.com/office/powerpoint/2010/main" val="187921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z="1000" dirty="0" err="1" smtClean="0"/>
              <a:t>CiNii</a:t>
            </a:r>
            <a:r>
              <a:rPr lang="en-US" altLang="ja-JP" sz="1000" dirty="0" smtClean="0"/>
              <a:t> Articles</a:t>
            </a:r>
            <a:r>
              <a:rPr lang="ja-JP" altLang="en-US" sz="1000" dirty="0" smtClean="0"/>
              <a:t>は、国立情報学研究所が提供する、国内で発行されたあらゆる分野の雑誌論文を検索することができるデータベースです。</a:t>
            </a:r>
            <a:endParaRPr lang="en-US" altLang="ja-JP" sz="1000" dirty="0" smtClean="0"/>
          </a:p>
          <a:p>
            <a:pPr eaLnBrk="1" hangingPunct="1">
              <a:spcBef>
                <a:spcPct val="0"/>
              </a:spcBef>
            </a:pPr>
            <a:endParaRPr lang="en-US" altLang="ja-JP" sz="1000" dirty="0" smtClean="0"/>
          </a:p>
          <a:p>
            <a:pPr eaLnBrk="1" hangingPunct="1">
              <a:spcBef>
                <a:spcPct val="0"/>
              </a:spcBef>
            </a:pPr>
            <a:r>
              <a:rPr lang="ja-JP" altLang="en-US" sz="1000" dirty="0" smtClean="0"/>
              <a:t>皆さんの自宅の</a:t>
            </a:r>
            <a:r>
              <a:rPr lang="en-US" altLang="ja-JP" sz="1000" dirty="0" smtClean="0"/>
              <a:t>PC</a:t>
            </a:r>
            <a:r>
              <a:rPr lang="ja-JP" altLang="en-US" sz="1000" dirty="0" smtClean="0"/>
              <a:t>や、お手元のスマホからでも利用することができます。</a:t>
            </a:r>
            <a:endParaRPr lang="en-US" altLang="ja-JP" sz="1000" dirty="0" smtClean="0"/>
          </a:p>
          <a:p>
            <a:pPr eaLnBrk="1" hangingPunct="1">
              <a:spcBef>
                <a:spcPct val="0"/>
              </a:spcBef>
            </a:pPr>
            <a:endParaRPr lang="en-US" altLang="ja-JP" sz="1000" dirty="0" smtClean="0"/>
          </a:p>
          <a:p>
            <a:pPr eaLnBrk="1" hangingPunct="1">
              <a:spcBef>
                <a:spcPct val="0"/>
              </a:spcBef>
            </a:pPr>
            <a:r>
              <a:rPr lang="ja-JP" altLang="en-US" sz="1000" dirty="0" smtClean="0"/>
              <a:t>ページ中ほどにある検索窓に、調べたいキーワードを入力して検索ボタンをクリックすると、</a:t>
            </a:r>
            <a:endParaRPr lang="en-US" altLang="ja-JP" sz="1000" dirty="0" smtClean="0"/>
          </a:p>
          <a:p>
            <a:pPr eaLnBrk="1" hangingPunct="1">
              <a:spcBef>
                <a:spcPct val="0"/>
              </a:spcBef>
            </a:pPr>
            <a:r>
              <a:rPr lang="ja-JP" altLang="en-US" sz="1000" dirty="0" smtClean="0"/>
              <a:t>キーワードに関係する論文が一覧で表示されます。</a:t>
            </a:r>
            <a:endParaRPr lang="en-US" altLang="ja-JP" sz="1000" dirty="0" smtClean="0"/>
          </a:p>
          <a:p>
            <a:pPr eaLnBrk="1" hangingPunct="1">
              <a:spcBef>
                <a:spcPct val="0"/>
              </a:spcBef>
            </a:pPr>
            <a:r>
              <a:rPr lang="ja-JP" altLang="en-US" sz="1000" dirty="0" smtClean="0"/>
              <a:t>検索ボタンの下にある「詳細検索」をクリックすると、より詳しい条件が入力できます。</a:t>
            </a:r>
            <a:endParaRPr lang="en-US" altLang="ja-JP" sz="1000" dirty="0" smtClean="0"/>
          </a:p>
          <a:p>
            <a:pPr eaLnBrk="1" hangingPunct="1">
              <a:spcBef>
                <a:spcPct val="0"/>
              </a:spcBef>
            </a:pPr>
            <a:endParaRPr lang="en-US" altLang="ja-JP" sz="1000" dirty="0" smtClean="0"/>
          </a:p>
          <a:p>
            <a:pPr eaLnBrk="1" hangingPunct="1">
              <a:spcBef>
                <a:spcPct val="0"/>
              </a:spcBef>
            </a:pPr>
            <a:r>
              <a:rPr lang="ja-JP" altLang="en-US" sz="1000" dirty="0" smtClean="0"/>
              <a:t>例えば、「岐阜」の「環境問題」について書かれた論文はないかなと調べてみましょう。</a:t>
            </a:r>
            <a:endParaRPr lang="en-US" altLang="ja-JP" sz="1000" dirty="0" smtClean="0"/>
          </a:p>
          <a:p>
            <a:pPr eaLnBrk="1" hangingPunct="1">
              <a:spcBef>
                <a:spcPct val="0"/>
              </a:spcBef>
            </a:pPr>
            <a:r>
              <a:rPr lang="ja-JP" altLang="en-US" sz="1000" dirty="0" smtClean="0"/>
              <a:t>皆さんも同じように入力してみてください。</a:t>
            </a:r>
            <a:endParaRPr lang="en-US" altLang="ja-JP" sz="1000" dirty="0"/>
          </a:p>
        </p:txBody>
      </p:sp>
    </p:spTree>
    <p:extLst>
      <p:ext uri="{BB962C8B-B14F-4D97-AF65-F5344CB8AC3E}">
        <p14:creationId xmlns:p14="http://schemas.microsoft.com/office/powerpoint/2010/main" val="1043215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000" dirty="0" smtClean="0"/>
              <a:t>「岐阜」と「環境問題」で検索すると、このような一覧画面が出てきます。</a:t>
            </a:r>
            <a:endParaRPr lang="en-US" altLang="ja-JP" sz="1000" dirty="0" smtClean="0"/>
          </a:p>
          <a:p>
            <a:pPr eaLnBrk="1" hangingPunct="1">
              <a:spcBef>
                <a:spcPct val="0"/>
              </a:spcBef>
            </a:pPr>
            <a:r>
              <a:rPr lang="en-US" altLang="ja-JP" sz="1000" dirty="0" smtClean="0"/>
              <a:t>1</a:t>
            </a:r>
            <a:r>
              <a:rPr lang="ja-JP" altLang="en-US" sz="1000" dirty="0" smtClean="0"/>
              <a:t>件の論文につき、右端に一つの数字が振られています。</a:t>
            </a:r>
            <a:endParaRPr lang="en-US" altLang="ja-JP" sz="1000" dirty="0" smtClean="0"/>
          </a:p>
          <a:p>
            <a:pPr eaLnBrk="1" hangingPunct="1">
              <a:spcBef>
                <a:spcPct val="0"/>
              </a:spcBef>
            </a:pPr>
            <a:r>
              <a:rPr lang="ja-JP" altLang="en-US" sz="1000" dirty="0" smtClean="0"/>
              <a:t>それぞれの論文について、論題、著者、抄録が表示されて、その下に、掲載雑誌名、巻号、ページ、出版年が表示されています。</a:t>
            </a:r>
            <a:endParaRPr lang="en-US" altLang="ja-JP" sz="1000" dirty="0" smtClean="0"/>
          </a:p>
          <a:p>
            <a:pPr eaLnBrk="1" hangingPunct="1">
              <a:spcBef>
                <a:spcPct val="0"/>
              </a:spcBef>
            </a:pPr>
            <a:r>
              <a:rPr lang="ja-JP" altLang="en-US" sz="1000" dirty="0" smtClean="0"/>
              <a:t>この詳細を見てみますと、・・・</a:t>
            </a:r>
            <a:r>
              <a:rPr lang="en-US" altLang="ja-JP" sz="1000" dirty="0" smtClean="0"/>
              <a:t>〈</a:t>
            </a:r>
            <a:r>
              <a:rPr lang="ja-JP" altLang="en-US" sz="1000" dirty="0" smtClean="0"/>
              <a:t>次へ</a:t>
            </a:r>
            <a:r>
              <a:rPr lang="en-US" altLang="ja-JP" sz="1000" dirty="0" smtClean="0"/>
              <a:t>〉</a:t>
            </a:r>
            <a:endParaRPr lang="en-US" altLang="ja-JP" sz="1000" dirty="0"/>
          </a:p>
        </p:txBody>
      </p:sp>
    </p:spTree>
    <p:extLst>
      <p:ext uri="{BB962C8B-B14F-4D97-AF65-F5344CB8AC3E}">
        <p14:creationId xmlns:p14="http://schemas.microsoft.com/office/powerpoint/2010/main" val="257559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ja-JP" altLang="en-US" sz="1000" dirty="0" smtClean="0"/>
              <a:t>このような画面になります。</a:t>
            </a:r>
            <a:endParaRPr lang="en-US" altLang="ja-JP" sz="1000" dirty="0" smtClean="0"/>
          </a:p>
          <a:p>
            <a:r>
              <a:rPr lang="ja-JP" altLang="en-US" sz="1000" dirty="0" smtClean="0"/>
              <a:t>１件の論文について、その詳細が表示されています。</a:t>
            </a:r>
            <a:endParaRPr lang="en-US" altLang="ja-JP" sz="1000" dirty="0" smtClean="0"/>
          </a:p>
          <a:p>
            <a:r>
              <a:rPr lang="ja-JP" altLang="en-US" sz="1000" dirty="0" smtClean="0"/>
              <a:t>一番上は、論題</a:t>
            </a:r>
            <a:r>
              <a:rPr lang="en-US" altLang="ja-JP" sz="1000" dirty="0" smtClean="0"/>
              <a:t>-</a:t>
            </a:r>
            <a:r>
              <a:rPr lang="ja-JP" altLang="en-US" sz="1000" dirty="0" smtClean="0"/>
              <a:t>論文のタイトル</a:t>
            </a:r>
            <a:r>
              <a:rPr lang="en-US" altLang="ja-JP" sz="1000" dirty="0" smtClean="0"/>
              <a:t>-</a:t>
            </a:r>
            <a:r>
              <a:rPr lang="ja-JP" altLang="en-US" sz="1000" dirty="0" smtClean="0"/>
              <a:t>と論文の著者名です。</a:t>
            </a:r>
            <a:endParaRPr lang="en-US" altLang="ja-JP" sz="1000" dirty="0" smtClean="0"/>
          </a:p>
          <a:p>
            <a:r>
              <a:rPr lang="ja-JP" altLang="en-US" sz="1000" dirty="0" smtClean="0"/>
              <a:t>その次、これはあとで紹介しますが、この論文の本文の入手</a:t>
            </a:r>
            <a:r>
              <a:rPr lang="en-US" altLang="ja-JP" sz="1000" dirty="0" smtClean="0"/>
              <a:t>-</a:t>
            </a:r>
            <a:r>
              <a:rPr lang="ja-JP" altLang="en-US" sz="1000" dirty="0" smtClean="0"/>
              <a:t>ＰＤＦファイルでの入手</a:t>
            </a:r>
            <a:r>
              <a:rPr lang="en-US" altLang="ja-JP" sz="1000" dirty="0" smtClean="0"/>
              <a:t>-</a:t>
            </a:r>
            <a:r>
              <a:rPr lang="ja-JP" altLang="en-US" sz="1000" dirty="0" smtClean="0"/>
              <a:t>の案内です。</a:t>
            </a:r>
            <a:endParaRPr lang="en-US" altLang="ja-JP" sz="1000" dirty="0" smtClean="0"/>
          </a:p>
          <a:p>
            <a:r>
              <a:rPr lang="ja-JP" altLang="en-US" sz="1000" dirty="0" smtClean="0"/>
              <a:t>その下、これは論文の抄録で、論文の要旨、論文内容を簡単にまとめたものですので、本文を読んでみるかどうかの判断材料にできます。</a:t>
            </a:r>
            <a:endParaRPr lang="en-US" altLang="ja-JP" sz="1000" dirty="0" smtClean="0"/>
          </a:p>
          <a:p>
            <a:r>
              <a:rPr lang="ja-JP" altLang="en-US" sz="1000" dirty="0" smtClean="0"/>
              <a:t>最後が収録刊行物で、この論文がどの雑誌に掲載されているかが書かれています。</a:t>
            </a:r>
            <a:endParaRPr lang="en-US" altLang="ja-JP" sz="1000" dirty="0" smtClean="0"/>
          </a:p>
          <a:p>
            <a:r>
              <a:rPr lang="ja-JP" altLang="en-US" sz="1000" dirty="0" smtClean="0"/>
              <a:t>ここの部分についても確認しておきます。</a:t>
            </a:r>
            <a:endParaRPr lang="ja-JP" altLang="en-US" sz="1000" dirty="0"/>
          </a:p>
        </p:txBody>
      </p:sp>
    </p:spTree>
    <p:extLst>
      <p:ext uri="{BB962C8B-B14F-4D97-AF65-F5344CB8AC3E}">
        <p14:creationId xmlns:p14="http://schemas.microsoft.com/office/powerpoint/2010/main" val="10773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ja-JP" altLang="en-US" sz="1000" dirty="0" smtClean="0"/>
              <a:t>収録刊行物の欄を拡大してみました。</a:t>
            </a:r>
            <a:endParaRPr lang="en-US" altLang="ja-JP" sz="1000" dirty="0" smtClean="0"/>
          </a:p>
          <a:p>
            <a:r>
              <a:rPr lang="ja-JP" altLang="en-US" sz="1000" dirty="0" smtClean="0"/>
              <a:t>ここには、この論文がどの雑誌の、何年に出版された、どの巻号の、どのページに掲載されているかが書かれています。</a:t>
            </a:r>
            <a:endParaRPr lang="en-US" altLang="ja-JP" sz="1000" dirty="0" smtClean="0"/>
          </a:p>
          <a:p>
            <a:r>
              <a:rPr lang="ja-JP" altLang="en-US" sz="1000" dirty="0" smtClean="0"/>
              <a:t>この論文の場合は、「物理教育」という雑誌の、「</a:t>
            </a:r>
            <a:r>
              <a:rPr lang="en-US" altLang="ja-JP" sz="1000" dirty="0" smtClean="0"/>
              <a:t>2014</a:t>
            </a:r>
            <a:r>
              <a:rPr lang="ja-JP" altLang="en-US" sz="1000" dirty="0" smtClean="0"/>
              <a:t>」年に出版された「</a:t>
            </a:r>
            <a:r>
              <a:rPr lang="en-US" altLang="ja-JP" sz="1000" dirty="0" smtClean="0"/>
              <a:t>62</a:t>
            </a:r>
            <a:r>
              <a:rPr lang="ja-JP" altLang="en-US" sz="1000" dirty="0" smtClean="0"/>
              <a:t>巻</a:t>
            </a:r>
            <a:r>
              <a:rPr lang="en-US" altLang="ja-JP" sz="1000" dirty="0" smtClean="0"/>
              <a:t>2</a:t>
            </a:r>
            <a:r>
              <a:rPr lang="ja-JP" altLang="en-US" sz="1000" dirty="0" smtClean="0"/>
              <a:t>号」の「</a:t>
            </a:r>
            <a:r>
              <a:rPr lang="en-US" altLang="ja-JP" sz="1000" dirty="0" smtClean="0"/>
              <a:t>69</a:t>
            </a:r>
            <a:r>
              <a:rPr lang="ja-JP" altLang="en-US" sz="1000" dirty="0" smtClean="0"/>
              <a:t>～</a:t>
            </a:r>
            <a:r>
              <a:rPr lang="en-US" altLang="ja-JP" sz="1000" dirty="0" smtClean="0"/>
              <a:t>74</a:t>
            </a:r>
            <a:r>
              <a:rPr lang="ja-JP" altLang="en-US" sz="1000" dirty="0" smtClean="0"/>
              <a:t>ページ」に掲載されていることがわかります。</a:t>
            </a:r>
            <a:endParaRPr lang="en-US" altLang="ja-JP" sz="1000" dirty="0" smtClean="0"/>
          </a:p>
          <a:p>
            <a:r>
              <a:rPr lang="en-US" altLang="ja-JP" sz="1000" dirty="0" smtClean="0"/>
              <a:t>62</a:t>
            </a:r>
            <a:r>
              <a:rPr lang="ja-JP" altLang="en-US" sz="1000" dirty="0" smtClean="0"/>
              <a:t>（</a:t>
            </a:r>
            <a:r>
              <a:rPr lang="en-US" altLang="ja-JP" sz="1000" dirty="0" smtClean="0"/>
              <a:t>2</a:t>
            </a:r>
            <a:r>
              <a:rPr lang="ja-JP" altLang="en-US" sz="1000" dirty="0" smtClean="0"/>
              <a:t>）という表記はかっこの外の数字が巻数を、かっこの中の数字が号数を表しています。</a:t>
            </a:r>
            <a:endParaRPr lang="en-US" altLang="ja-JP" sz="1000" dirty="0" smtClean="0"/>
          </a:p>
          <a:p>
            <a:endParaRPr lang="en-US" altLang="ja-JP" sz="1000" dirty="0" smtClean="0"/>
          </a:p>
          <a:p>
            <a:r>
              <a:rPr lang="ja-JP" altLang="en-US" sz="1000" dirty="0" smtClean="0"/>
              <a:t>これで、手に入れるべき雑誌のタイトルや巻号が特定できました。</a:t>
            </a:r>
            <a:endParaRPr lang="ja-JP" altLang="en-US" sz="1000" dirty="0"/>
          </a:p>
        </p:txBody>
      </p:sp>
    </p:spTree>
    <p:extLst>
      <p:ext uri="{BB962C8B-B14F-4D97-AF65-F5344CB8AC3E}">
        <p14:creationId xmlns:p14="http://schemas.microsoft.com/office/powerpoint/2010/main" val="3966162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3577" eaLnBrk="1" hangingPunct="1">
              <a:spcBef>
                <a:spcPct val="0"/>
              </a:spcBef>
              <a:defRPr/>
            </a:pPr>
            <a:r>
              <a:rPr lang="en-US" altLang="ja-JP" sz="1000" dirty="0" err="1" smtClean="0"/>
              <a:t>CiNii</a:t>
            </a:r>
            <a:r>
              <a:rPr lang="ja-JP" altLang="en-US" sz="1000" dirty="0" smtClean="0"/>
              <a:t>では、論文の詳細表示の画面から、直接論文本文を入手できる場合があります。</a:t>
            </a:r>
            <a:endParaRPr lang="en-US" altLang="ja-JP" sz="1000" dirty="0" smtClean="0"/>
          </a:p>
          <a:p>
            <a:pPr eaLnBrk="1" hangingPunct="1">
              <a:spcBef>
                <a:spcPct val="0"/>
              </a:spcBef>
            </a:pPr>
            <a:r>
              <a:rPr lang="en-US" altLang="ja-JP" sz="1000" dirty="0" err="1" smtClean="0"/>
              <a:t>CiNii</a:t>
            </a:r>
            <a:r>
              <a:rPr lang="ja-JP" altLang="en-US" sz="1000" dirty="0" smtClean="0"/>
              <a:t>で検索した時、このようなオレンジ色のアイコンが出てきます。</a:t>
            </a:r>
          </a:p>
          <a:p>
            <a:pPr eaLnBrk="1" hangingPunct="1">
              <a:spcBef>
                <a:spcPct val="0"/>
              </a:spcBef>
            </a:pPr>
            <a:r>
              <a:rPr lang="ja-JP" altLang="en-US" sz="1000" dirty="0" smtClean="0"/>
              <a:t>このうち、「</a:t>
            </a:r>
            <a:r>
              <a:rPr lang="en-US" altLang="ja-JP" sz="1000" dirty="0" err="1" smtClean="0"/>
              <a:t>CiNiiPDF</a:t>
            </a:r>
            <a:r>
              <a:rPr lang="en-US" altLang="ja-JP" sz="1000" dirty="0" smtClean="0"/>
              <a:t> </a:t>
            </a:r>
            <a:r>
              <a:rPr lang="ja-JP" altLang="en-US" sz="1000" dirty="0" smtClean="0"/>
              <a:t>オープンアクセス」「機関リポジトリ」と書いてある場合は本文をＰＤＦファイルで入手することができます。</a:t>
            </a:r>
            <a:endParaRPr lang="en-US" altLang="ja-JP" sz="1000" dirty="0" smtClean="0"/>
          </a:p>
          <a:p>
            <a:pPr eaLnBrk="1" hangingPunct="1">
              <a:spcBef>
                <a:spcPct val="0"/>
              </a:spcBef>
            </a:pPr>
            <a:r>
              <a:rPr lang="ja-JP" altLang="en-US" sz="1000" dirty="0" smtClean="0"/>
              <a:t>「機関リポジトリ」と書いてあるものは、直接、本文</a:t>
            </a:r>
            <a:r>
              <a:rPr lang="en-US" altLang="ja-JP" sz="1000" dirty="0" smtClean="0"/>
              <a:t>PDF</a:t>
            </a:r>
            <a:r>
              <a:rPr lang="ja-JP" altLang="en-US" sz="1000" dirty="0" smtClean="0"/>
              <a:t>ファイルにリンクしているものもありますが、機関リポジトリの目次情報へリンクしているものもありますので、まずはリンクをクリックして確認してみてください。「学会等の名前」がついている場合も同様です。</a:t>
            </a: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000" dirty="0" smtClean="0"/>
              <a:t>「</a:t>
            </a:r>
            <a:r>
              <a:rPr lang="en-US" altLang="ja-JP" sz="1000" dirty="0" smtClean="0"/>
              <a:t>J-STAGE</a:t>
            </a:r>
            <a:r>
              <a:rPr lang="ja-JP" altLang="en-US" sz="1000" dirty="0" smtClean="0"/>
              <a:t>」「</a:t>
            </a:r>
            <a:r>
              <a:rPr lang="en-US" altLang="ja-JP" sz="1000" dirty="0" smtClean="0"/>
              <a:t>DOI</a:t>
            </a:r>
            <a:r>
              <a:rPr lang="ja-JP" altLang="en-US" sz="1000" dirty="0" smtClean="0"/>
              <a:t>」と書いてある場合も、すべてではありませんが、本文をＰＤＦファイルで入手することができます。</a:t>
            </a:r>
            <a:endParaRPr lang="en-US" altLang="ja-JP" sz="1000" dirty="0" smtClean="0"/>
          </a:p>
          <a:p>
            <a:pPr eaLnBrk="1" hangingPunct="1">
              <a:spcBef>
                <a:spcPct val="0"/>
              </a:spcBef>
            </a:pPr>
            <a:r>
              <a:rPr lang="ja-JP" altLang="en-US" sz="1000" dirty="0" smtClean="0"/>
              <a:t>「日経</a:t>
            </a:r>
            <a:r>
              <a:rPr lang="en-US" altLang="ja-JP" sz="1000" dirty="0" smtClean="0"/>
              <a:t>BP</a:t>
            </a:r>
            <a:r>
              <a:rPr lang="ja-JP" altLang="en-US" sz="1000" dirty="0" smtClean="0"/>
              <a:t>」、と書いてあるものは見られません。もう一度、論文情報の詳細表示を見てみます。</a:t>
            </a:r>
            <a:endParaRPr lang="en-US" altLang="ja-JP" sz="1000" dirty="0" smtClean="0"/>
          </a:p>
          <a:p>
            <a:pPr eaLnBrk="1" hangingPunct="1">
              <a:spcBef>
                <a:spcPct val="0"/>
              </a:spcBef>
            </a:pPr>
            <a:r>
              <a:rPr lang="ja-JP" altLang="en-US" sz="1000" dirty="0" smtClean="0"/>
              <a:t>「岐阜大学でフルテキストを探す」のアイコンは、岐阜大学のネットワーク内からアクセスしたときに表示されるもので、</a:t>
            </a:r>
            <a:r>
              <a:rPr lang="en-US" altLang="ja-JP" sz="1000" dirty="0" err="1" smtClean="0"/>
              <a:t>CiNii</a:t>
            </a:r>
            <a:r>
              <a:rPr lang="ja-JP" altLang="en-US" sz="1000" dirty="0" smtClean="0"/>
              <a:t>に限らず、岐阜大学で利用できる冊子と電子の資料をまとめて探すことができるシステムへのリンクボタンです。</a:t>
            </a:r>
            <a:endParaRPr lang="ja-JP" altLang="en-US" sz="1000" dirty="0"/>
          </a:p>
        </p:txBody>
      </p:sp>
    </p:spTree>
    <p:extLst>
      <p:ext uri="{BB962C8B-B14F-4D97-AF65-F5344CB8AC3E}">
        <p14:creationId xmlns:p14="http://schemas.microsoft.com/office/powerpoint/2010/main" val="1057822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ja-JP" altLang="en-US" sz="1000" dirty="0" smtClean="0"/>
              <a:t>論文の詳細画面にも、同様にアイコンが表示されます。</a:t>
            </a:r>
            <a:endParaRPr lang="en-US" altLang="ja-JP" sz="1000" dirty="0" smtClean="0"/>
          </a:p>
          <a:p>
            <a:r>
              <a:rPr lang="ja-JP" altLang="en-US" sz="1000" dirty="0" smtClean="0"/>
              <a:t>クリックすると、論文のダウンロードページにたどり着くことができます。</a:t>
            </a:r>
            <a:endParaRPr lang="en-US" altLang="ja-JP" sz="1000" dirty="0" smtClean="0"/>
          </a:p>
          <a:p>
            <a:r>
              <a:rPr lang="ja-JP" altLang="en-US" sz="1000" dirty="0" smtClean="0"/>
              <a:t>このようにアイコンが表示されていれば、雑誌を図書館で探さなくても、本文を読むことができます。</a:t>
            </a:r>
            <a:endParaRPr lang="en-US" altLang="ja-JP" sz="1000" dirty="0" smtClean="0"/>
          </a:p>
        </p:txBody>
      </p:sp>
    </p:spTree>
    <p:extLst>
      <p:ext uri="{BB962C8B-B14F-4D97-AF65-F5344CB8AC3E}">
        <p14:creationId xmlns:p14="http://schemas.microsoft.com/office/powerpoint/2010/main" val="428332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本日の目的はこの</a:t>
            </a:r>
            <a:r>
              <a:rPr kumimoji="1" lang="en-US" altLang="ja-JP" dirty="0" smtClean="0"/>
              <a:t>3</a:t>
            </a:r>
            <a:r>
              <a:rPr kumimoji="1" lang="ja-JP" altLang="en-US" dirty="0" smtClean="0"/>
              <a:t>点です。</a:t>
            </a:r>
            <a:endParaRPr kumimoji="1" lang="en-US" altLang="ja-JP" dirty="0" smtClean="0"/>
          </a:p>
          <a:p>
            <a:r>
              <a:rPr kumimoji="1" lang="ja-JP" altLang="en-US" dirty="0" smtClean="0"/>
              <a:t>・論文情報の表記に慣れる</a:t>
            </a:r>
            <a:endParaRPr kumimoji="1" lang="en-US" altLang="ja-JP" dirty="0" smtClean="0"/>
          </a:p>
          <a:p>
            <a:r>
              <a:rPr kumimoji="1" lang="ja-JP" altLang="en-US" dirty="0" smtClean="0"/>
              <a:t>・論文を探すための検索ツールを知る</a:t>
            </a:r>
            <a:endParaRPr kumimoji="1" lang="en-US" altLang="ja-JP" dirty="0" smtClean="0"/>
          </a:p>
          <a:p>
            <a:r>
              <a:rPr kumimoji="1" lang="ja-JP" altLang="en-US" dirty="0" smtClean="0"/>
              <a:t>・論文の入手方法を知る</a:t>
            </a:r>
            <a:endParaRPr kumimoji="1" lang="en-US" altLang="ja-JP" dirty="0" smtClean="0"/>
          </a:p>
          <a:p>
            <a:r>
              <a:rPr kumimoji="1" lang="ja-JP" altLang="en-US" dirty="0" smtClean="0"/>
              <a:t>これらについて説明するために・・・</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2</a:t>
            </a:fld>
            <a:endParaRPr lang="ja-JP" altLang="en-US" dirty="0"/>
          </a:p>
        </p:txBody>
      </p:sp>
    </p:spTree>
    <p:extLst>
      <p:ext uri="{BB962C8B-B14F-4D97-AF65-F5344CB8AC3E}">
        <p14:creationId xmlns:p14="http://schemas.microsoft.com/office/powerpoint/2010/main" val="2114918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文献検索データベースを利用する時は、「図書に掲載された論文は調べられないことが多い」。ということを覚えておいてください。</a:t>
            </a:r>
            <a:endParaRPr kumimoji="1" lang="en-US" altLang="ja-JP" dirty="0" smtClean="0"/>
          </a:p>
          <a:p>
            <a:endParaRPr kumimoji="1" lang="en-US" altLang="ja-JP" dirty="0" smtClean="0"/>
          </a:p>
          <a:p>
            <a:r>
              <a:rPr kumimoji="1" lang="ja-JP" altLang="en-US" dirty="0" smtClean="0"/>
              <a:t>例えば・・・先ほどと同じく論文の情報ですが、こちらは雑誌ではなく図書に掲載された論文です。</a:t>
            </a:r>
            <a:endParaRPr kumimoji="1" lang="en-US" altLang="ja-JP" dirty="0" smtClean="0"/>
          </a:p>
          <a:p>
            <a:r>
              <a:rPr kumimoji="1" lang="ja-JP" altLang="en-US" dirty="0" smtClean="0"/>
              <a:t>論文データベースは、主に雑誌に掲載された論文が収録されているため、図書に掲載された論文は調べられないことが多いです。</a:t>
            </a:r>
            <a:endParaRPr kumimoji="1" lang="en-US" altLang="ja-JP" dirty="0" smtClean="0"/>
          </a:p>
          <a:p>
            <a:r>
              <a:rPr kumimoji="1" lang="ja-JP" altLang="en-US" dirty="0" smtClean="0"/>
              <a:t>そのため、論文情報の一部しかわかっていない時に文献検索データベースを使う際は、注意してください。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20</a:t>
            </a:fld>
            <a:endParaRPr lang="ja-JP" altLang="en-US" dirty="0"/>
          </a:p>
        </p:txBody>
      </p:sp>
    </p:spTree>
    <p:extLst>
      <p:ext uri="{BB962C8B-B14F-4D97-AF65-F5344CB8AC3E}">
        <p14:creationId xmlns:p14="http://schemas.microsoft.com/office/powerpoint/2010/main" val="347658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sz="1200" dirty="0" smtClean="0"/>
              <a:t>図書に掲載された論文の情報を整理してみると、この表のようになります。</a:t>
            </a:r>
            <a:endParaRPr lang="en-US" altLang="ja-JP" sz="1200" dirty="0" smtClean="0"/>
          </a:p>
          <a:p>
            <a:pPr eaLnBrk="1" hangingPunct="1">
              <a:spcBef>
                <a:spcPct val="0"/>
              </a:spcBef>
            </a:pPr>
            <a:r>
              <a:rPr lang="ja-JP" altLang="en-US" sz="1200" dirty="0" smtClean="0"/>
              <a:t>図書に掲載された論文ですので、巻号がありません。代わりに、論文著者のほかに図書の著者（この場合は編者）の情報が含まれています。</a:t>
            </a:r>
            <a:endParaRPr lang="en-US" altLang="ja-JP" sz="1200" dirty="0" smtClean="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21</a:t>
            </a:fld>
            <a:endParaRPr lang="ja-JP" altLang="en-US" dirty="0"/>
          </a:p>
        </p:txBody>
      </p:sp>
    </p:spTree>
    <p:extLst>
      <p:ext uri="{BB962C8B-B14F-4D97-AF65-F5344CB8AC3E}">
        <p14:creationId xmlns:p14="http://schemas.microsoft.com/office/powerpoint/2010/main" val="299317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000" dirty="0" smtClean="0"/>
              <a:t>このような手順で文献検索データベースを使って論文情報を調べたら、</a:t>
            </a:r>
            <a:endParaRPr lang="en-US" altLang="ja-JP" sz="1000" dirty="0" smtClean="0"/>
          </a:p>
          <a:p>
            <a:pPr eaLnBrk="1" hangingPunct="1">
              <a:spcBef>
                <a:spcPct val="0"/>
              </a:spcBef>
            </a:pPr>
            <a:r>
              <a:rPr lang="ja-JP" altLang="en-US" sz="1000" dirty="0" smtClean="0"/>
              <a:t>最後に「掲載誌を岐阜大学図書館で読めるかどうか」を</a:t>
            </a:r>
            <a:r>
              <a:rPr lang="en-US" altLang="ja-JP" sz="1000" dirty="0" smtClean="0"/>
              <a:t>OPAC</a:t>
            </a:r>
            <a:r>
              <a:rPr lang="ja-JP" altLang="en-US" sz="1000" dirty="0" smtClean="0"/>
              <a:t>で検索しましょう。</a:t>
            </a:r>
            <a:endParaRPr lang="en-US" altLang="ja-JP" sz="1000" dirty="0" smtClean="0"/>
          </a:p>
        </p:txBody>
      </p:sp>
    </p:spTree>
    <p:extLst>
      <p:ext uri="{BB962C8B-B14F-4D97-AF65-F5344CB8AC3E}">
        <p14:creationId xmlns:p14="http://schemas.microsoft.com/office/powerpoint/2010/main" val="33090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ja-JP" altLang="en-US" sz="1000" dirty="0" smtClean="0"/>
              <a:t>今回はためしにこの論文を探してみましょう。</a:t>
            </a:r>
            <a:endParaRPr lang="en-US" altLang="ja-JP" sz="1000" dirty="0" smtClean="0"/>
          </a:p>
          <a:p>
            <a:r>
              <a:rPr lang="ja-JP" altLang="en-US" sz="1000" dirty="0" smtClean="0"/>
              <a:t>論文著者名は大野剛（たけし）、掲載雑誌が</a:t>
            </a:r>
            <a:r>
              <a:rPr lang="en-US" altLang="ja-JP" sz="1000" dirty="0" smtClean="0"/>
              <a:t>『</a:t>
            </a:r>
            <a:r>
              <a:rPr lang="ja-JP" altLang="en-US" sz="1000" dirty="0" smtClean="0"/>
              <a:t>分析化学</a:t>
            </a:r>
            <a:r>
              <a:rPr lang="en-US" altLang="ja-JP" sz="1000" dirty="0" smtClean="0"/>
              <a:t>』</a:t>
            </a:r>
            <a:r>
              <a:rPr lang="ja-JP" altLang="en-US" sz="1000" dirty="0" err="1" smtClean="0"/>
              <a:t>、</a:t>
            </a:r>
            <a:r>
              <a:rPr lang="ja-JP" altLang="en-US" sz="1000" dirty="0" smtClean="0"/>
              <a:t>巻号が５３（７）、ページが６３１ページから６４５ページ、出版年が２００４年です。</a:t>
            </a:r>
            <a:endParaRPr lang="en-US" altLang="ja-JP" sz="1000" dirty="0" smtClean="0"/>
          </a:p>
          <a:p>
            <a:r>
              <a:rPr lang="ja-JP" altLang="en-US" sz="1000" dirty="0" smtClean="0"/>
              <a:t>今度は、この雑誌が岐阜大学図書館にあるかどうかを探すので、岐阜大学図書館蔵書検索を使います。</a:t>
            </a:r>
            <a:endParaRPr lang="en-US" altLang="ja-JP" sz="1000" dirty="0" smtClean="0"/>
          </a:p>
          <a:p>
            <a:r>
              <a:rPr lang="ja-JP" altLang="en-US" sz="1000" dirty="0" smtClean="0"/>
              <a:t>注意しなければいけないのは、先ほども言いました通り、</a:t>
            </a:r>
            <a:r>
              <a:rPr lang="en-US" altLang="ja-JP" sz="1000" dirty="0" smtClean="0"/>
              <a:t>OPAC</a:t>
            </a:r>
            <a:r>
              <a:rPr lang="ja-JP" altLang="en-US" sz="1000" dirty="0" smtClean="0"/>
              <a:t>では論題や論文の著者名で検索できないということです。</a:t>
            </a:r>
            <a:endParaRPr lang="en-US" altLang="ja-JP" sz="1000" dirty="0" smtClean="0"/>
          </a:p>
          <a:p>
            <a:r>
              <a:rPr lang="ja-JP" altLang="en-US" sz="1000" dirty="0" smtClean="0"/>
              <a:t>必ず雑誌名か図書名で検索します。</a:t>
            </a:r>
            <a:endParaRPr lang="en-US" altLang="ja-JP" sz="1000" dirty="0" smtClean="0"/>
          </a:p>
          <a:p>
            <a:r>
              <a:rPr lang="ja-JP" altLang="en-US" sz="1000" dirty="0" smtClean="0"/>
              <a:t>この場合であれば、タイトル・ワード欄に分析化学と入力して検索します。</a:t>
            </a:r>
          </a:p>
          <a:p>
            <a:pPr eaLnBrk="1" hangingPunct="1">
              <a:spcBef>
                <a:spcPct val="0"/>
              </a:spcBef>
            </a:pPr>
            <a:endParaRPr lang="en-US" altLang="ja-JP" sz="1000" dirty="0" smtClean="0"/>
          </a:p>
        </p:txBody>
      </p:sp>
    </p:spTree>
    <p:extLst>
      <p:ext uri="{BB962C8B-B14F-4D97-AF65-F5344CB8AC3E}">
        <p14:creationId xmlns:p14="http://schemas.microsoft.com/office/powerpoint/2010/main" val="1578472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ja-JP" altLang="en-US" sz="1000" dirty="0" smtClean="0"/>
              <a:t>すると、検索結果の画面が表示されます。</a:t>
            </a:r>
            <a:endParaRPr lang="en-US" altLang="ja-JP" sz="1000" dirty="0" smtClean="0"/>
          </a:p>
          <a:p>
            <a:r>
              <a:rPr lang="ja-JP" altLang="en-US" sz="1000" dirty="0" smtClean="0"/>
              <a:t>今回は探している資料が雑誌ですので、左側のメニューから「雑誌」を選択します。</a:t>
            </a:r>
            <a:endParaRPr lang="en-US" altLang="ja-JP" sz="1000" dirty="0" smtClean="0"/>
          </a:p>
          <a:p>
            <a:r>
              <a:rPr lang="ja-JP" altLang="en-US" sz="1000" dirty="0" smtClean="0"/>
              <a:t>そうすると、雑誌</a:t>
            </a:r>
            <a:r>
              <a:rPr lang="en-US" altLang="ja-JP" sz="1000" dirty="0" smtClean="0"/>
              <a:t>『</a:t>
            </a:r>
            <a:r>
              <a:rPr lang="ja-JP" altLang="en-US" sz="1000" dirty="0" smtClean="0"/>
              <a:t>分析化学</a:t>
            </a:r>
            <a:r>
              <a:rPr lang="en-US" altLang="ja-JP" sz="1000" dirty="0" smtClean="0"/>
              <a:t>』</a:t>
            </a:r>
            <a:r>
              <a:rPr lang="ja-JP" altLang="en-US" sz="1000" dirty="0" smtClean="0"/>
              <a:t>が岐阜大学図書館にあることが分かります。</a:t>
            </a:r>
          </a:p>
        </p:txBody>
      </p:sp>
    </p:spTree>
    <p:extLst>
      <p:ext uri="{BB962C8B-B14F-4D97-AF65-F5344CB8AC3E}">
        <p14:creationId xmlns:p14="http://schemas.microsoft.com/office/powerpoint/2010/main" val="2774209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ja-JP" altLang="en-US" sz="1000" dirty="0" smtClean="0"/>
              <a:t>検索結果一覧に表示されるタイトルをクリックし、詳細情報を表示させました。</a:t>
            </a:r>
            <a:endParaRPr lang="en-US" altLang="ja-JP" sz="1000" dirty="0" smtClean="0"/>
          </a:p>
          <a:p>
            <a:r>
              <a:rPr lang="ja-JP" altLang="en-US" sz="1000" dirty="0" smtClean="0"/>
              <a:t>次に確認しなければいけないのは、巻号です。赤枠で囲った「所蔵情報欄」を見てみましょう。</a:t>
            </a:r>
            <a:endParaRPr lang="en-US" altLang="ja-JP" sz="1000" dirty="0" smtClean="0"/>
          </a:p>
        </p:txBody>
      </p:sp>
    </p:spTree>
    <p:extLst>
      <p:ext uri="{BB962C8B-B14F-4D97-AF65-F5344CB8AC3E}">
        <p14:creationId xmlns:p14="http://schemas.microsoft.com/office/powerpoint/2010/main" val="2286542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ja-JP" altLang="en-US" sz="1000" dirty="0" smtClean="0"/>
              <a:t>検索結果一覧に表示されるタイトルをクリックし、詳細情報を表示させました。</a:t>
            </a:r>
            <a:endParaRPr lang="en-US" altLang="ja-JP" sz="1000" dirty="0" smtClean="0"/>
          </a:p>
          <a:p>
            <a:r>
              <a:rPr lang="ja-JP" altLang="en-US" sz="1000" dirty="0" smtClean="0"/>
              <a:t>次に確認しなければいけないのは、巻号です。分析化学という雑誌があったとしても、自分の必要な巻号があるとは限らないからです。</a:t>
            </a:r>
            <a:endParaRPr lang="en-US" altLang="ja-JP" sz="1000" dirty="0" smtClean="0"/>
          </a:p>
          <a:p>
            <a:r>
              <a:rPr lang="ja-JP" altLang="en-US" sz="1000" dirty="0" smtClean="0"/>
              <a:t>探しているのは、５３巻７号でした。巻号の項目を見てみると、この場合は、４巻から４１巻までは全号あって、４２巻は１号から７号まで、４３巻から５３巻までは全号あります。ですので、今回必要な５３巻７号は岐阜大学図書館にあることになります。</a:t>
            </a:r>
            <a:endParaRPr lang="en-US" altLang="ja-JP" sz="1000" dirty="0" smtClean="0"/>
          </a:p>
          <a:p>
            <a:r>
              <a:rPr lang="ja-JP" altLang="en-US" sz="1000" dirty="0" smtClean="0"/>
              <a:t>あとは、所在に表示されている場所へ雑誌を取りに行くだけです。</a:t>
            </a:r>
            <a:endParaRPr lang="en-US" altLang="ja-JP" sz="1000" dirty="0" smtClean="0"/>
          </a:p>
          <a:p>
            <a:r>
              <a:rPr lang="ja-JP" altLang="en-US" sz="1000" dirty="0" smtClean="0"/>
              <a:t>所在の文字をクリックすると地図が表示されるので、参考にしてください。</a:t>
            </a:r>
            <a:endParaRPr lang="en-US" altLang="ja-JP" sz="1000" dirty="0" smtClean="0"/>
          </a:p>
          <a:p>
            <a:pPr defTabSz="913426"/>
            <a:r>
              <a:rPr lang="ja-JP" altLang="en-US" sz="1000" dirty="0" smtClean="0"/>
              <a:t>これで、論文の情報を探して、図書館で雑誌を探して、論文本文を見つけるという、１件の論文を入手する作業が完了します。</a:t>
            </a:r>
            <a:endParaRPr lang="en-US" altLang="ja-JP" sz="1000" dirty="0" smtClean="0"/>
          </a:p>
          <a:p>
            <a:pPr defTabSz="913426"/>
            <a:r>
              <a:rPr lang="ja-JP" altLang="en-US" sz="1000" dirty="0" smtClean="0"/>
              <a:t>もうひとつ、電子ジャーナルを探す方法も見ておきます。</a:t>
            </a:r>
            <a:endParaRPr lang="en-US" altLang="ja-JP" sz="1000" dirty="0" smtClean="0"/>
          </a:p>
        </p:txBody>
      </p:sp>
    </p:spTree>
    <p:extLst>
      <p:ext uri="{BB962C8B-B14F-4D97-AF65-F5344CB8AC3E}">
        <p14:creationId xmlns:p14="http://schemas.microsoft.com/office/powerpoint/2010/main" val="3347879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000" dirty="0" smtClean="0"/>
              <a:t>岐阜大学図書館では、入館ゲートのある</a:t>
            </a:r>
            <a:r>
              <a:rPr lang="en-US" altLang="ja-JP" sz="1000" dirty="0" smtClean="0"/>
              <a:t>2</a:t>
            </a:r>
            <a:r>
              <a:rPr lang="ja-JP" altLang="en-US" sz="1000" dirty="0" smtClean="0"/>
              <a:t>階に「新着の雑誌」と「自然科学系の洋雑誌」があります。</a:t>
            </a:r>
            <a:endParaRPr lang="en-US" altLang="ja-JP" sz="1000" dirty="0" smtClean="0"/>
          </a:p>
        </p:txBody>
      </p:sp>
    </p:spTree>
    <p:extLst>
      <p:ext uri="{BB962C8B-B14F-4D97-AF65-F5344CB8AC3E}">
        <p14:creationId xmlns:p14="http://schemas.microsoft.com/office/powerpoint/2010/main" val="242762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000" dirty="0" smtClean="0"/>
              <a:t>また、</a:t>
            </a:r>
            <a:r>
              <a:rPr lang="en-US" altLang="ja-JP" sz="1000" dirty="0" smtClean="0"/>
              <a:t>1</a:t>
            </a:r>
            <a:r>
              <a:rPr lang="ja-JP" altLang="en-US" sz="1000" dirty="0" smtClean="0"/>
              <a:t>階には「自然科学系の和雑誌」と「和洋の人文社会系雑誌」、「他大学の紀要等」がおいてあります。</a:t>
            </a:r>
            <a:endParaRPr lang="en-US" altLang="ja-JP" sz="1000"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100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000" dirty="0" smtClean="0"/>
              <a:t>それぞれの並び順は、「和雑誌はあいうえお順」「洋雑誌は</a:t>
            </a:r>
            <a:r>
              <a:rPr lang="en-US" altLang="ja-JP" sz="1000" dirty="0" smtClean="0"/>
              <a:t>ABC</a:t>
            </a:r>
            <a:r>
              <a:rPr lang="ja-JP" altLang="en-US" sz="1000" dirty="0" smtClean="0"/>
              <a:t>順」です。</a:t>
            </a:r>
            <a:endParaRPr lang="en-US" altLang="ja-JP" sz="100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000" dirty="0" smtClean="0"/>
              <a:t>読みたい論文の掲載誌が無事に見つかったら、</a:t>
            </a:r>
            <a:r>
              <a:rPr lang="en-US" altLang="ja-JP" sz="1000" dirty="0" smtClean="0"/>
              <a:t>OPAC</a:t>
            </a:r>
            <a:r>
              <a:rPr lang="ja-JP" altLang="en-US" sz="1000" dirty="0" smtClean="0"/>
              <a:t>が示すエリアに行きましょう。</a:t>
            </a:r>
            <a:endParaRPr lang="en-US" altLang="ja-JP" sz="1000" dirty="0" smtClean="0"/>
          </a:p>
        </p:txBody>
      </p:sp>
    </p:spTree>
    <p:extLst>
      <p:ext uri="{BB962C8B-B14F-4D97-AF65-F5344CB8AC3E}">
        <p14:creationId xmlns:p14="http://schemas.microsoft.com/office/powerpoint/2010/main" val="4091538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000" dirty="0" smtClean="0"/>
              <a:t>雑誌名</a:t>
            </a:r>
            <a:r>
              <a:rPr lang="en-US" altLang="ja-JP" sz="1000" dirty="0" smtClean="0"/>
              <a:t>『</a:t>
            </a:r>
            <a:r>
              <a:rPr lang="ja-JP" altLang="en-US" sz="1000" dirty="0" smtClean="0"/>
              <a:t>分析化学</a:t>
            </a:r>
            <a:r>
              <a:rPr lang="en-US" altLang="ja-JP" sz="1000" dirty="0" smtClean="0"/>
              <a:t>』</a:t>
            </a:r>
            <a:r>
              <a:rPr lang="ja-JP" altLang="en-US" sz="1000" dirty="0" smtClean="0"/>
              <a:t>で検索したとき、さきほどは「雑誌」を選択しましたが、この段階で電子ジャーナルを契約していないかを調べることができます。</a:t>
            </a:r>
            <a:endParaRPr lang="en-US" altLang="ja-JP" sz="100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000" dirty="0" smtClean="0"/>
              <a:t>左側のメニューに「電子ジャーナル」の項目があったら選択してみてください。</a:t>
            </a:r>
            <a:endParaRPr lang="en-US" altLang="ja-JP" sz="1000" dirty="0" smtClean="0"/>
          </a:p>
          <a:p>
            <a:pPr eaLnBrk="1" hangingPunct="1">
              <a:spcBef>
                <a:spcPct val="0"/>
              </a:spcBef>
            </a:pPr>
            <a:endParaRPr lang="en-US" altLang="ja-JP" sz="1000" dirty="0" smtClean="0"/>
          </a:p>
        </p:txBody>
      </p:sp>
    </p:spTree>
    <p:extLst>
      <p:ext uri="{BB962C8B-B14F-4D97-AF65-F5344CB8AC3E}">
        <p14:creationId xmlns:p14="http://schemas.microsoft.com/office/powerpoint/2010/main" val="288089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このような内容をお話していきます。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3</a:t>
            </a:fld>
            <a:endParaRPr lang="ja-JP" altLang="en-US" dirty="0"/>
          </a:p>
        </p:txBody>
      </p:sp>
    </p:spTree>
    <p:extLst>
      <p:ext uri="{BB962C8B-B14F-4D97-AF65-F5344CB8AC3E}">
        <p14:creationId xmlns:p14="http://schemas.microsoft.com/office/powerpoint/2010/main" val="549406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ja-JP" altLang="en-US" sz="1000" dirty="0" smtClean="0"/>
              <a:t>すると、分析化学の電子ジャーナル版が岐阜大学で使えるということが分かります。</a:t>
            </a:r>
            <a:endParaRPr lang="en-US" altLang="ja-JP" sz="1000" dirty="0" smtClean="0"/>
          </a:p>
          <a:p>
            <a:r>
              <a:rPr lang="ja-JP" altLang="en-US" sz="1000" dirty="0" smtClean="0"/>
              <a:t>さきほどは次に巻号を確認しましたが、電子ジャーナルの場合は、必要な出版年が使える期間に入っているかどうかをこの部分で確認します。</a:t>
            </a:r>
            <a:endParaRPr lang="en-US" altLang="ja-JP" sz="1000" dirty="0" smtClean="0"/>
          </a:p>
          <a:p>
            <a:r>
              <a:rPr lang="ja-JP" altLang="en-US" sz="1000" dirty="0" smtClean="0"/>
              <a:t>この場合は、期間が１９５２年から現在までとなっているので、今回必要な２００４年の分は使えるということが分かります。</a:t>
            </a:r>
            <a:endParaRPr lang="en-US" altLang="ja-JP" sz="1000" dirty="0" smtClean="0"/>
          </a:p>
          <a:p>
            <a:r>
              <a:rPr lang="ja-JP" altLang="en-US" sz="1000" dirty="0" smtClean="0"/>
              <a:t>その下に「接続</a:t>
            </a:r>
            <a:r>
              <a:rPr lang="en-US" altLang="ja-JP" sz="1000" dirty="0" smtClean="0"/>
              <a:t>URL</a:t>
            </a:r>
            <a:r>
              <a:rPr lang="ja-JP" altLang="en-US" sz="1000" dirty="0" smtClean="0"/>
              <a:t>」が表示されています。ここをクリックすると、この電子ジャーナルのページに移りますので、あとは、さきほどと同じように、巻号（出版年）、ページの順にたどっていけば必要としている論文を読むことができます。</a:t>
            </a:r>
            <a:endParaRPr lang="en-US" altLang="ja-JP" sz="1000" dirty="0" smtClean="0"/>
          </a:p>
          <a:p>
            <a:r>
              <a:rPr lang="ja-JP" altLang="en-US" sz="1000" dirty="0" smtClean="0"/>
              <a:t>雑誌そのものを本棚へ探しに行く作業が要らなくなりますので、電子ジャーナルが使えるなら、その方が手間も少なくて済みます。</a:t>
            </a:r>
            <a:endParaRPr lang="en-US" altLang="ja-JP" sz="1000" dirty="0" smtClean="0"/>
          </a:p>
          <a:p>
            <a:endParaRPr lang="ja-JP" altLang="en-US" sz="1400" dirty="0" smtClean="0"/>
          </a:p>
          <a:p>
            <a:pPr eaLnBrk="1" hangingPunct="1">
              <a:spcBef>
                <a:spcPct val="0"/>
              </a:spcBef>
            </a:pPr>
            <a:endParaRPr lang="en-US" altLang="ja-JP" sz="1000" dirty="0" smtClean="0"/>
          </a:p>
        </p:txBody>
      </p:sp>
    </p:spTree>
    <p:extLst>
      <p:ext uri="{BB962C8B-B14F-4D97-AF65-F5344CB8AC3E}">
        <p14:creationId xmlns:p14="http://schemas.microsoft.com/office/powerpoint/2010/main" val="4233880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000" dirty="0" smtClean="0"/>
              <a:t>では、しばらく時間を取りますので、スライドの実習問題に挑戦してみてください。</a:t>
            </a:r>
            <a:endParaRPr lang="en-US" altLang="ja-JP" sz="1000" dirty="0"/>
          </a:p>
        </p:txBody>
      </p:sp>
    </p:spTree>
    <p:extLst>
      <p:ext uri="{BB962C8B-B14F-4D97-AF65-F5344CB8AC3E}">
        <p14:creationId xmlns:p14="http://schemas.microsoft.com/office/powerpoint/2010/main" val="3025408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000" dirty="0" smtClean="0"/>
              <a:t>文献検索データベースと</a:t>
            </a:r>
            <a:r>
              <a:rPr lang="en-US" altLang="ja-JP" sz="1000" dirty="0" smtClean="0"/>
              <a:t>OPAC</a:t>
            </a:r>
            <a:r>
              <a:rPr lang="ja-JP" altLang="en-US" sz="1000" dirty="0" smtClean="0"/>
              <a:t>で検索した結果、岐阜大学に所蔵がない場合がありますが、</a:t>
            </a:r>
            <a:endParaRPr lang="en-US" altLang="ja-JP" sz="100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000" dirty="0" smtClean="0"/>
              <a:t>他機関に所蔵がある場合、岐阜大学図書館の窓口を通じて取り寄せることができますのであきらめないでください。</a:t>
            </a:r>
            <a:endParaRPr lang="en-US" altLang="ja-JP" sz="1000" dirty="0" smtClean="0"/>
          </a:p>
          <a:p>
            <a:pPr eaLnBrk="1" hangingPunct="1">
              <a:spcBef>
                <a:spcPct val="0"/>
              </a:spcBef>
            </a:pPr>
            <a:endParaRPr lang="en-US" altLang="ja-JP" sz="1000" dirty="0" smtClean="0"/>
          </a:p>
          <a:p>
            <a:pPr eaLnBrk="1" hangingPunct="1">
              <a:spcBef>
                <a:spcPct val="0"/>
              </a:spcBef>
            </a:pPr>
            <a:r>
              <a:rPr lang="ja-JP" altLang="en-US" sz="1000" dirty="0" smtClean="0"/>
              <a:t>大まかなルールはスライドのとおり</a:t>
            </a:r>
            <a:r>
              <a:rPr lang="ja-JP" altLang="en-US" sz="1000" smtClean="0"/>
              <a:t>です。</a:t>
            </a:r>
            <a:endParaRPr lang="en-US" altLang="ja-JP" sz="1000" dirty="0" smtClean="0"/>
          </a:p>
        </p:txBody>
      </p:sp>
    </p:spTree>
    <p:extLst>
      <p:ext uri="{BB962C8B-B14F-4D97-AF65-F5344CB8AC3E}">
        <p14:creationId xmlns:p14="http://schemas.microsoft.com/office/powerpoint/2010/main" val="3237121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000" dirty="0" smtClean="0"/>
              <a:t>申し込む方法は</a:t>
            </a:r>
            <a:r>
              <a:rPr lang="en-US" altLang="ja-JP" sz="1000" dirty="0" smtClean="0"/>
              <a:t>2</a:t>
            </a:r>
            <a:r>
              <a:rPr lang="ja-JP" altLang="en-US" sz="1000" dirty="0" smtClean="0"/>
              <a:t>つあります。</a:t>
            </a:r>
            <a:endParaRPr lang="en-US" altLang="ja-JP" sz="1000" dirty="0" smtClean="0"/>
          </a:p>
          <a:p>
            <a:pPr eaLnBrk="1" hangingPunct="1">
              <a:spcBef>
                <a:spcPct val="0"/>
              </a:spcBef>
            </a:pPr>
            <a:r>
              <a:rPr lang="ja-JP" altLang="en-US" sz="1000" dirty="0" smtClean="0"/>
              <a:t>一つは図書館のカウンターで直接申し込む方法。</a:t>
            </a:r>
            <a:endParaRPr lang="en-US" altLang="ja-JP" sz="1000" dirty="0" smtClean="0"/>
          </a:p>
          <a:p>
            <a:pPr eaLnBrk="1" hangingPunct="1">
              <a:spcBef>
                <a:spcPct val="0"/>
              </a:spcBef>
            </a:pPr>
            <a:endParaRPr lang="en-US" altLang="ja-JP" sz="1000" dirty="0" smtClean="0"/>
          </a:p>
          <a:p>
            <a:pPr eaLnBrk="1" hangingPunct="1">
              <a:spcBef>
                <a:spcPct val="0"/>
              </a:spcBef>
            </a:pPr>
            <a:r>
              <a:rPr lang="ja-JP" altLang="en-US" sz="1000" dirty="0" smtClean="0"/>
              <a:t>もう一つは、</a:t>
            </a:r>
            <a:r>
              <a:rPr lang="en-US" altLang="ja-JP" sz="1000" dirty="0" smtClean="0"/>
              <a:t>Web</a:t>
            </a:r>
            <a:r>
              <a:rPr lang="ja-JP" altLang="en-US" sz="1000" dirty="0" smtClean="0"/>
              <a:t>から申し込む方法です。</a:t>
            </a:r>
            <a:endParaRPr lang="en-US" altLang="ja-JP" sz="1000" dirty="0" smtClean="0"/>
          </a:p>
          <a:p>
            <a:pPr eaLnBrk="1" hangingPunct="1">
              <a:spcBef>
                <a:spcPct val="0"/>
              </a:spcBef>
            </a:pPr>
            <a:r>
              <a:rPr lang="ja-JP" altLang="en-US" sz="1000" dirty="0" smtClean="0"/>
              <a:t>このスライドのように、</a:t>
            </a:r>
            <a:r>
              <a:rPr lang="en-US" altLang="ja-JP" sz="1000" dirty="0" smtClean="0"/>
              <a:t>OPAC</a:t>
            </a:r>
            <a:r>
              <a:rPr lang="ja-JP" altLang="en-US" sz="1000" dirty="0" smtClean="0"/>
              <a:t>の右上や、図書館</a:t>
            </a:r>
            <a:r>
              <a:rPr lang="en-US" altLang="ja-JP" sz="1000" dirty="0" smtClean="0"/>
              <a:t>HP</a:t>
            </a:r>
            <a:r>
              <a:rPr lang="ja-JP" altLang="en-US" sz="1000" dirty="0" smtClean="0"/>
              <a:t>左下にある、「</a:t>
            </a:r>
            <a:r>
              <a:rPr lang="en-US" altLang="ja-JP" sz="1000" dirty="0" smtClean="0"/>
              <a:t>My</a:t>
            </a:r>
            <a:r>
              <a:rPr lang="en-US" altLang="ja-JP" sz="1000" baseline="0" dirty="0" smtClean="0"/>
              <a:t> Library</a:t>
            </a:r>
            <a:r>
              <a:rPr lang="ja-JP" altLang="en-US" sz="1000" dirty="0" smtClean="0"/>
              <a:t>」にログインすることで、申込ページに進むことができます。</a:t>
            </a:r>
            <a:endParaRPr lang="en-US" altLang="ja-JP" sz="1000" dirty="0" smtClean="0"/>
          </a:p>
          <a:p>
            <a:pPr eaLnBrk="1" hangingPunct="1">
              <a:spcBef>
                <a:spcPct val="0"/>
              </a:spcBef>
            </a:pPr>
            <a:r>
              <a:rPr lang="ja-JP" altLang="en-US" sz="1000" dirty="0" smtClean="0"/>
              <a:t>ログインのための</a:t>
            </a:r>
            <a:r>
              <a:rPr lang="en-US" altLang="ja-JP" sz="1000" dirty="0" smtClean="0"/>
              <a:t>ID</a:t>
            </a:r>
            <a:r>
              <a:rPr lang="ja-JP" altLang="en-US" sz="1000" dirty="0" smtClean="0"/>
              <a:t>と</a:t>
            </a:r>
            <a:r>
              <a:rPr lang="en-US" altLang="ja-JP" sz="1000" dirty="0" smtClean="0"/>
              <a:t>PW</a:t>
            </a:r>
            <a:r>
              <a:rPr lang="ja-JP" altLang="en-US" sz="1000" dirty="0" smtClean="0"/>
              <a:t>は、教育用パソコンのものと同じです。</a:t>
            </a:r>
            <a:endParaRPr lang="en-US" altLang="ja-JP" sz="1000" dirty="0" smtClean="0"/>
          </a:p>
          <a:p>
            <a:pPr eaLnBrk="1" hangingPunct="1">
              <a:spcBef>
                <a:spcPct val="0"/>
              </a:spcBef>
            </a:pPr>
            <a:endParaRPr lang="en-US" altLang="ja-JP" sz="1000" dirty="0" smtClean="0"/>
          </a:p>
          <a:p>
            <a:pPr eaLnBrk="1" hangingPunct="1">
              <a:spcBef>
                <a:spcPct val="0"/>
              </a:spcBef>
            </a:pPr>
            <a:r>
              <a:rPr lang="ja-JP" altLang="en-US" sz="1000" dirty="0" smtClean="0"/>
              <a:t>ログインしたら、左側のメニュー上部のリンクをクリックし、次のページに表示される「新規依頼」のアイコンをクリックします。</a:t>
            </a:r>
            <a:endParaRPr lang="en-US" altLang="ja-JP" sz="1000" dirty="0"/>
          </a:p>
        </p:txBody>
      </p:sp>
    </p:spTree>
    <p:extLst>
      <p:ext uri="{BB962C8B-B14F-4D97-AF65-F5344CB8AC3E}">
        <p14:creationId xmlns:p14="http://schemas.microsoft.com/office/powerpoint/2010/main" val="392478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000" dirty="0" smtClean="0"/>
              <a:t>すると、このように申込画面が表示されるので、必要事項を入力して申し込んでください。</a:t>
            </a:r>
            <a:endParaRPr lang="en-US" altLang="ja-JP" sz="1000" dirty="0" smtClean="0"/>
          </a:p>
          <a:p>
            <a:pPr eaLnBrk="1" hangingPunct="1">
              <a:spcBef>
                <a:spcPct val="0"/>
              </a:spcBef>
            </a:pPr>
            <a:r>
              <a:rPr lang="ja-JP" altLang="en-US" sz="1000" dirty="0" smtClean="0"/>
              <a:t>その後は、図書館職員がより早く、安く手に入る機関を探し、文献を取り寄せます。</a:t>
            </a:r>
            <a:endParaRPr lang="en-US" altLang="ja-JP" sz="1000" dirty="0" smtClean="0"/>
          </a:p>
        </p:txBody>
      </p:sp>
    </p:spTree>
    <p:extLst>
      <p:ext uri="{BB962C8B-B14F-4D97-AF65-F5344CB8AC3E}">
        <p14:creationId xmlns:p14="http://schemas.microsoft.com/office/powerpoint/2010/main" val="313289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3426" eaLnBrk="1" hangingPunct="1">
              <a:spcBef>
                <a:spcPct val="0"/>
              </a:spcBef>
              <a:defRPr/>
            </a:pPr>
            <a:r>
              <a:rPr lang="ja-JP" altLang="en-US" sz="1000" dirty="0" smtClean="0"/>
              <a:t>以上で、図書館講習会を終わります。</a:t>
            </a:r>
          </a:p>
          <a:p>
            <a:pPr eaLnBrk="1" hangingPunct="1">
              <a:spcBef>
                <a:spcPct val="0"/>
              </a:spcBef>
            </a:pPr>
            <a:r>
              <a:rPr lang="ja-JP" altLang="en-US" sz="1000" dirty="0" smtClean="0"/>
              <a:t>また、図書館の使い方、資料の探し方でわからないことがありましたら、お気軽にお尋ねください。</a:t>
            </a:r>
            <a:endParaRPr lang="en-US" altLang="ja-JP" sz="1000" dirty="0" smtClean="0"/>
          </a:p>
          <a:p>
            <a:pPr eaLnBrk="1" hangingPunct="1">
              <a:spcBef>
                <a:spcPct val="0"/>
              </a:spcBef>
            </a:pPr>
            <a:endParaRPr lang="en-US" altLang="ja-JP" sz="1000" dirty="0" smtClean="0"/>
          </a:p>
          <a:p>
            <a:pPr eaLnBrk="1" hangingPunct="1">
              <a:spcBef>
                <a:spcPct val="0"/>
              </a:spcBef>
            </a:pPr>
            <a:r>
              <a:rPr lang="ja-JP" altLang="en-US" sz="1000" dirty="0" smtClean="0"/>
              <a:t>本日はお疲れさま</a:t>
            </a:r>
            <a:r>
              <a:rPr lang="ja-JP" altLang="en-US" sz="1000" dirty="0" err="1" smtClean="0"/>
              <a:t>で</a:t>
            </a:r>
            <a:r>
              <a:rPr lang="ja-JP" altLang="en-US" sz="1000" dirty="0" smtClean="0"/>
              <a:t>した。</a:t>
            </a:r>
            <a:endParaRPr lang="ja-JP" altLang="en-US" sz="1000" dirty="0"/>
          </a:p>
        </p:txBody>
      </p:sp>
    </p:spTree>
    <p:extLst>
      <p:ext uri="{BB962C8B-B14F-4D97-AF65-F5344CB8AC3E}">
        <p14:creationId xmlns:p14="http://schemas.microsoft.com/office/powerpoint/2010/main" val="152251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まずは１点目、どんな時に論文を探すのかについて。</a:t>
            </a:r>
            <a:endParaRPr kumimoji="1" lang="en-US" altLang="ja-JP" dirty="0" smtClean="0"/>
          </a:p>
          <a:p>
            <a:r>
              <a:rPr kumimoji="1" lang="ja-JP" altLang="en-US" dirty="0" smtClean="0"/>
              <a:t>大体こんな時に、論文を探すことになるのではないでしょうか。</a:t>
            </a:r>
            <a:endParaRPr kumimoji="1" lang="en-US" altLang="ja-JP" dirty="0" smtClean="0"/>
          </a:p>
          <a:p>
            <a:endParaRPr kumimoji="1" lang="en-US" altLang="ja-JP" dirty="0" smtClean="0"/>
          </a:p>
          <a:p>
            <a:r>
              <a:rPr kumimoji="1" lang="ja-JP" altLang="en-US" dirty="0" smtClean="0"/>
              <a:t>ここで、今まで図書を探していたように、「</a:t>
            </a:r>
            <a:r>
              <a:rPr kumimoji="1" lang="en-US" altLang="ja-JP" dirty="0" smtClean="0"/>
              <a:t>OPAC</a:t>
            </a:r>
            <a:r>
              <a:rPr kumimoji="1" lang="ja-JP" altLang="en-US" dirty="0" smtClean="0"/>
              <a:t>で検索して本棚に行けばよいのでは？」</a:t>
            </a:r>
            <a:endParaRPr kumimoji="1" lang="en-US" altLang="ja-JP" dirty="0" smtClean="0"/>
          </a:p>
          <a:p>
            <a:r>
              <a:rPr kumimoji="1" lang="ja-JP" altLang="en-US" dirty="0" smtClean="0"/>
              <a:t>と思った方もいるかと思いますが、論文は図書とは異なり、</a:t>
            </a:r>
            <a:r>
              <a:rPr kumimoji="1" lang="en-US" altLang="ja-JP" dirty="0" smtClean="0"/>
              <a:t>OPAC</a:t>
            </a:r>
            <a:r>
              <a:rPr kumimoji="1" lang="ja-JP" altLang="en-US" dirty="0" err="1" smtClean="0"/>
              <a:t>だけで</a:t>
            </a:r>
            <a:r>
              <a:rPr kumimoji="1" lang="ja-JP" altLang="en-US" dirty="0" smtClean="0"/>
              <a:t>さがす</a:t>
            </a:r>
            <a:r>
              <a:rPr kumimoji="1" lang="ja-JP" altLang="en-US" dirty="0" smtClean="0"/>
              <a:t>ことはできません。</a:t>
            </a:r>
            <a:endParaRPr kumimoji="1" lang="en-US" altLang="ja-JP" dirty="0" smtClean="0"/>
          </a:p>
          <a:p>
            <a:endParaRPr kumimoji="1" lang="en-US" altLang="ja-JP" dirty="0" smtClean="0"/>
          </a:p>
          <a:p>
            <a:r>
              <a:rPr kumimoji="1" lang="ja-JP" altLang="en-US" dirty="0" smtClean="0"/>
              <a:t>これから、図書と論文の違いと一緒に、論文の探し方を紹介していきます。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4</a:t>
            </a:fld>
            <a:endParaRPr lang="ja-JP" altLang="en-US" dirty="0"/>
          </a:p>
        </p:txBody>
      </p:sp>
    </p:spTree>
    <p:extLst>
      <p:ext uri="{BB962C8B-B14F-4D97-AF65-F5344CB8AC3E}">
        <p14:creationId xmlns:p14="http://schemas.microsoft.com/office/powerpoint/2010/main" val="311687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まずは、図書と論文は何が違うのかについて。</a:t>
            </a:r>
            <a:endParaRPr kumimoji="1" lang="en-US" altLang="ja-JP" dirty="0" smtClean="0"/>
          </a:p>
          <a:p>
            <a:endParaRPr kumimoji="1" lang="en-US" altLang="ja-JP" dirty="0" smtClean="0"/>
          </a:p>
          <a:p>
            <a:r>
              <a:rPr kumimoji="1" lang="ja-JP" altLang="en-US" dirty="0" smtClean="0"/>
              <a:t>図書はスライドに示したように、あるテーマについてまとめられた１冊の本のことを言います。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5</a:t>
            </a:fld>
            <a:endParaRPr lang="ja-JP" altLang="en-US" dirty="0"/>
          </a:p>
        </p:txBody>
      </p:sp>
    </p:spTree>
    <p:extLst>
      <p:ext uri="{BB962C8B-B14F-4D97-AF65-F5344CB8AC3E}">
        <p14:creationId xmlns:p14="http://schemas.microsoft.com/office/powerpoint/2010/main" val="423184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論文は１冊の本ではなく、学術雑誌（または一部の図書）の中の１部分です。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6</a:t>
            </a:fld>
            <a:endParaRPr lang="ja-JP" altLang="en-US" dirty="0"/>
          </a:p>
        </p:txBody>
      </p:sp>
    </p:spTree>
    <p:extLst>
      <p:ext uri="{BB962C8B-B14F-4D97-AF65-F5344CB8AC3E}">
        <p14:creationId xmlns:p14="http://schemas.microsoft.com/office/powerpoint/2010/main" val="837134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一般的に、最新の研究成果は、まずは学術論文として、学術雑誌に掲載されて発表されます。</a:t>
            </a:r>
          </a:p>
          <a:p>
            <a:r>
              <a:rPr kumimoji="1" lang="ja-JP" altLang="en-US" dirty="0" smtClean="0"/>
              <a:t>その後、関連するテーマの研究成果と共に体系的にまとめられて、図書が出版されます。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7</a:t>
            </a:fld>
            <a:endParaRPr lang="ja-JP" altLang="en-US" dirty="0"/>
          </a:p>
        </p:txBody>
      </p:sp>
    </p:spTree>
    <p:extLst>
      <p:ext uri="{BB962C8B-B14F-4D97-AF65-F5344CB8AC3E}">
        <p14:creationId xmlns:p14="http://schemas.microsoft.com/office/powerpoint/2010/main" val="244010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図書と論文では探し方も異なります。</a:t>
            </a:r>
            <a:endParaRPr kumimoji="1" lang="en-US" altLang="ja-JP" dirty="0" smtClean="0"/>
          </a:p>
          <a:p>
            <a:endParaRPr kumimoji="1" lang="en-US" altLang="ja-JP" dirty="0" smtClean="0"/>
          </a:p>
          <a:p>
            <a:r>
              <a:rPr kumimoji="1" lang="ja-JP" altLang="en-US" dirty="0" smtClean="0"/>
              <a:t>図書館資料が岐阜大学図書館内にあるかどうかは、</a:t>
            </a:r>
            <a:r>
              <a:rPr kumimoji="1" lang="en-US" altLang="ja-JP" dirty="0" smtClean="0"/>
              <a:t>OPAC</a:t>
            </a:r>
            <a:r>
              <a:rPr kumimoji="1" lang="ja-JP" altLang="en-US" dirty="0" smtClean="0"/>
              <a:t>を使います。</a:t>
            </a:r>
            <a:endParaRPr kumimoji="1" lang="en-US" altLang="ja-JP" dirty="0" smtClean="0"/>
          </a:p>
          <a:p>
            <a:r>
              <a:rPr kumimoji="1" lang="en-US" altLang="ja-JP" dirty="0" smtClean="0"/>
              <a:t>OPAC</a:t>
            </a:r>
            <a:r>
              <a:rPr kumimoji="1" lang="ja-JP" altLang="en-US" dirty="0" smtClean="0"/>
              <a:t>は、図書館に並んでいる本を、そのタイトルごとに調べることができるデータベースです。</a:t>
            </a:r>
            <a:endParaRPr kumimoji="1" lang="en-US" altLang="ja-JP" dirty="0" smtClean="0"/>
          </a:p>
          <a:p>
            <a:endParaRPr kumimoji="1" lang="en-US" altLang="ja-JP" dirty="0" smtClean="0"/>
          </a:p>
          <a:p>
            <a:r>
              <a:rPr kumimoji="1" lang="ja-JP" altLang="en-US" dirty="0" smtClean="0"/>
              <a:t>図書はそれ単体発行されるものなので、</a:t>
            </a:r>
            <a:r>
              <a:rPr kumimoji="1" lang="en-US" altLang="ja-JP" dirty="0" smtClean="0"/>
              <a:t>OPAC</a:t>
            </a:r>
            <a:r>
              <a:rPr kumimoji="1" lang="ja-JP" altLang="en-US" dirty="0" smtClean="0"/>
              <a:t>に図書のタイトルを入力すれば、探している図書が岐阜大学図書館にあるかどうか、図書館内のどこにあるのかを調べることができます。</a:t>
            </a:r>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8</a:t>
            </a:fld>
            <a:endParaRPr lang="ja-JP" altLang="en-US" dirty="0"/>
          </a:p>
        </p:txBody>
      </p:sp>
    </p:spTree>
    <p:extLst>
      <p:ext uri="{BB962C8B-B14F-4D97-AF65-F5344CB8AC3E}">
        <p14:creationId xmlns:p14="http://schemas.microsoft.com/office/powerpoint/2010/main" val="147701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latin typeface="ＭＳ Ｐゴシック" panose="020B0600070205080204" pitchFamily="50" charset="-128"/>
                <a:ea typeface="+mn-ea"/>
              </a:rPr>
              <a:t>一方、論文は図書や雑誌の一部です。</a:t>
            </a:r>
            <a:endParaRPr lang="en-US" altLang="ja-JP" sz="1200" dirty="0" smtClean="0">
              <a:latin typeface="ＭＳ Ｐゴシック" panose="020B0600070205080204" pitchFamily="50" charset="-128"/>
              <a:ea typeface="+mn-ea"/>
            </a:endParaRPr>
          </a:p>
          <a:p>
            <a:r>
              <a:rPr kumimoji="1" lang="en-US" altLang="ja-JP" sz="1200" dirty="0" smtClean="0">
                <a:latin typeface="ＭＳ Ｐゴシック" panose="020B0600070205080204" pitchFamily="50" charset="-128"/>
                <a:ea typeface="+mn-ea"/>
              </a:rPr>
              <a:t>OPAC</a:t>
            </a:r>
            <a:r>
              <a:rPr kumimoji="1" lang="ja-JP" altLang="en-US" sz="1200" dirty="0" smtClean="0">
                <a:latin typeface="ＭＳ Ｐゴシック" panose="020B0600070205080204" pitchFamily="50" charset="-128"/>
                <a:ea typeface="+mn-ea"/>
              </a:rPr>
              <a:t>は資料の目次等、内容で検索することはできないので、論文のタイトル入力しても検索できません。</a:t>
            </a:r>
            <a:endParaRPr kumimoji="1" lang="en-US" altLang="ja-JP" sz="1200" dirty="0" smtClean="0">
              <a:latin typeface="ＭＳ Ｐゴシック" panose="020B0600070205080204" pitchFamily="50" charset="-128"/>
              <a:ea typeface="+mn-ea"/>
            </a:endParaRPr>
          </a:p>
          <a:p>
            <a:endParaRPr kumimoji="1" lang="en-US" altLang="ja-JP" sz="1200" dirty="0" smtClean="0">
              <a:latin typeface="ＭＳ Ｐゴシック" panose="020B0600070205080204" pitchFamily="50" charset="-128"/>
              <a:ea typeface="+mn-ea"/>
            </a:endParaRPr>
          </a:p>
          <a:p>
            <a:r>
              <a:rPr kumimoji="1" lang="ja-JP" altLang="en-US" sz="1200" dirty="0" smtClean="0">
                <a:latin typeface="ＭＳ Ｐゴシック" panose="020B0600070205080204" pitchFamily="50" charset="-128"/>
                <a:ea typeface="+mn-ea"/>
              </a:rPr>
              <a:t>そのため、探している論文を手に取るためには、まずは論文がどの雑誌に載っているかを調べて、その掲載誌を</a:t>
            </a:r>
            <a:r>
              <a:rPr kumimoji="1" lang="en-US" altLang="ja-JP" sz="1200" dirty="0" smtClean="0">
                <a:latin typeface="ＭＳ Ｐゴシック" panose="020B0600070205080204" pitchFamily="50" charset="-128"/>
                <a:ea typeface="+mn-ea"/>
              </a:rPr>
              <a:t>OPAC</a:t>
            </a:r>
            <a:r>
              <a:rPr kumimoji="1" lang="ja-JP" altLang="en-US" sz="1200" dirty="0" smtClean="0">
                <a:latin typeface="ＭＳ Ｐゴシック" panose="020B0600070205080204" pitchFamily="50" charset="-128"/>
                <a:ea typeface="+mn-ea"/>
              </a:rPr>
              <a:t>で検索することになります。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2612F0D4-B1D8-4696-AE5F-6BC3FA86387D}" type="slidenum">
              <a:rPr lang="ja-JP" altLang="en-US" smtClean="0"/>
              <a:pPr>
                <a:defRPr/>
              </a:pPr>
              <a:t>9</a:t>
            </a:fld>
            <a:endParaRPr lang="ja-JP" altLang="en-US" dirty="0"/>
          </a:p>
        </p:txBody>
      </p:sp>
    </p:spTree>
    <p:extLst>
      <p:ext uri="{BB962C8B-B14F-4D97-AF65-F5344CB8AC3E}">
        <p14:creationId xmlns:p14="http://schemas.microsoft.com/office/powerpoint/2010/main" val="4247759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マスター タイトルの書式設定</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a:p>
        </p:txBody>
      </p:sp>
      <p:sp>
        <p:nvSpPr>
          <p:cNvPr id="4" name="Date Placeholder 29"/>
          <p:cNvSpPr>
            <a:spLocks noGrp="1"/>
          </p:cNvSpPr>
          <p:nvPr>
            <p:ph type="dt" sz="half" idx="10"/>
          </p:nvPr>
        </p:nvSpPr>
        <p:spPr/>
        <p:txBody>
          <a:bodyPr/>
          <a:lstStyle>
            <a:lvl1pPr>
              <a:defRPr/>
            </a:lvl1pPr>
          </a:lstStyle>
          <a:p>
            <a:pPr>
              <a:defRPr/>
            </a:pPr>
            <a:fld id="{FE7F6EA5-520C-4427-9685-C3CD2F41941F}" type="datetime1">
              <a:rPr lang="ja-JP" altLang="en-US" smtClean="0"/>
              <a:t>2020/9/8</a:t>
            </a:fld>
            <a:endParaRPr lang="ja-JP" altLang="en-US"/>
          </a:p>
        </p:txBody>
      </p:sp>
      <p:sp>
        <p:nvSpPr>
          <p:cNvPr id="5" name="Footer Placeholder 18"/>
          <p:cNvSpPr>
            <a:spLocks noGrp="1"/>
          </p:cNvSpPr>
          <p:nvPr>
            <p:ph type="ftr" sz="quarter" idx="11"/>
          </p:nvPr>
        </p:nvSpPr>
        <p:spPr/>
        <p:txBody>
          <a:bodyPr/>
          <a:lstStyle>
            <a:lvl1pPr>
              <a:defRPr/>
            </a:lvl1pPr>
          </a:lstStyle>
          <a:p>
            <a:pPr>
              <a:defRPr/>
            </a:pPr>
            <a:endParaRPr lang="ja-JP" altLang="en-US"/>
          </a:p>
        </p:txBody>
      </p:sp>
      <p:sp>
        <p:nvSpPr>
          <p:cNvPr id="6" name="Slide Number Placeholder 26"/>
          <p:cNvSpPr>
            <a:spLocks noGrp="1"/>
          </p:cNvSpPr>
          <p:nvPr>
            <p:ph type="sldNum" sz="quarter" idx="12"/>
          </p:nvPr>
        </p:nvSpPr>
        <p:spPr/>
        <p:txBody>
          <a:bodyPr/>
          <a:lstStyle>
            <a:lvl1pPr>
              <a:defRPr/>
            </a:lvl1pPr>
          </a:lstStyle>
          <a:p>
            <a:pPr>
              <a:defRPr/>
            </a:pPr>
            <a:fld id="{7DFDE70C-C693-46E7-80E8-3073E85C0310}"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9"/>
          <p:cNvSpPr>
            <a:spLocks noGrp="1"/>
          </p:cNvSpPr>
          <p:nvPr>
            <p:ph type="dt" sz="half" idx="10"/>
          </p:nvPr>
        </p:nvSpPr>
        <p:spPr/>
        <p:txBody>
          <a:bodyPr/>
          <a:lstStyle>
            <a:lvl1pPr>
              <a:defRPr/>
            </a:lvl1pPr>
          </a:lstStyle>
          <a:p>
            <a:pPr>
              <a:defRPr/>
            </a:pPr>
            <a:fld id="{3C4198C4-776F-4D37-BEFE-F1EAB56186EE}" type="datetime1">
              <a:rPr lang="ja-JP" altLang="en-US" smtClean="0"/>
              <a:t>2020/9/8</a:t>
            </a:fld>
            <a:endParaRPr lang="ja-JP" altLang="en-US"/>
          </a:p>
        </p:txBody>
      </p:sp>
      <p:sp>
        <p:nvSpPr>
          <p:cNvPr id="5" name="Footer Placeholder 21"/>
          <p:cNvSpPr>
            <a:spLocks noGrp="1"/>
          </p:cNvSpPr>
          <p:nvPr>
            <p:ph type="ftr" sz="quarter" idx="11"/>
          </p:nvPr>
        </p:nvSpPr>
        <p:spPr/>
        <p:txBody>
          <a:bodyPr/>
          <a:lstStyle>
            <a:lvl1pPr>
              <a:defRPr/>
            </a:lvl1pPr>
          </a:lstStyle>
          <a:p>
            <a:pPr>
              <a:defRPr/>
            </a:pPr>
            <a:endParaRPr lang="ja-JP" altLang="en-US"/>
          </a:p>
        </p:txBody>
      </p:sp>
      <p:sp>
        <p:nvSpPr>
          <p:cNvPr id="6" name="Slide Number Placeholder 17"/>
          <p:cNvSpPr>
            <a:spLocks noGrp="1"/>
          </p:cNvSpPr>
          <p:nvPr>
            <p:ph type="sldNum" sz="quarter" idx="12"/>
          </p:nvPr>
        </p:nvSpPr>
        <p:spPr/>
        <p:txBody>
          <a:bodyPr/>
          <a:lstStyle>
            <a:lvl1pPr>
              <a:defRPr/>
            </a:lvl1pPr>
          </a:lstStyle>
          <a:p>
            <a:pPr>
              <a:defRPr/>
            </a:pPr>
            <a:fld id="{0DEC12A3-4E33-4785-B1A2-A08513AEDFF1}"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9"/>
          <p:cNvSpPr>
            <a:spLocks noGrp="1"/>
          </p:cNvSpPr>
          <p:nvPr>
            <p:ph type="dt" sz="half" idx="10"/>
          </p:nvPr>
        </p:nvSpPr>
        <p:spPr/>
        <p:txBody>
          <a:bodyPr/>
          <a:lstStyle>
            <a:lvl1pPr>
              <a:defRPr/>
            </a:lvl1pPr>
          </a:lstStyle>
          <a:p>
            <a:pPr>
              <a:defRPr/>
            </a:pPr>
            <a:fld id="{0C869544-A06D-4D56-94AE-EA2CCA3AAC08}" type="datetime1">
              <a:rPr lang="ja-JP" altLang="en-US" smtClean="0"/>
              <a:t>2020/9/8</a:t>
            </a:fld>
            <a:endParaRPr lang="ja-JP" altLang="en-US"/>
          </a:p>
        </p:txBody>
      </p:sp>
      <p:sp>
        <p:nvSpPr>
          <p:cNvPr id="5" name="Footer Placeholder 21"/>
          <p:cNvSpPr>
            <a:spLocks noGrp="1"/>
          </p:cNvSpPr>
          <p:nvPr>
            <p:ph type="ftr" sz="quarter" idx="11"/>
          </p:nvPr>
        </p:nvSpPr>
        <p:spPr/>
        <p:txBody>
          <a:bodyPr/>
          <a:lstStyle>
            <a:lvl1pPr>
              <a:defRPr/>
            </a:lvl1pPr>
          </a:lstStyle>
          <a:p>
            <a:pPr>
              <a:defRPr/>
            </a:pPr>
            <a:endParaRPr lang="ja-JP" altLang="en-US"/>
          </a:p>
        </p:txBody>
      </p:sp>
      <p:sp>
        <p:nvSpPr>
          <p:cNvPr id="6" name="Slide Number Placeholder 17"/>
          <p:cNvSpPr>
            <a:spLocks noGrp="1"/>
          </p:cNvSpPr>
          <p:nvPr>
            <p:ph type="sldNum" sz="quarter" idx="12"/>
          </p:nvPr>
        </p:nvSpPr>
        <p:spPr/>
        <p:txBody>
          <a:bodyPr/>
          <a:lstStyle>
            <a:lvl1pPr>
              <a:defRPr/>
            </a:lvl1pPr>
          </a:lstStyle>
          <a:p>
            <a:pPr>
              <a:defRPr/>
            </a:pPr>
            <a:fld id="{F9E10103-476D-4CE3-ADD1-D67455B9B935}"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9"/>
          <p:cNvSpPr>
            <a:spLocks noGrp="1"/>
          </p:cNvSpPr>
          <p:nvPr>
            <p:ph type="dt" sz="half" idx="10"/>
          </p:nvPr>
        </p:nvSpPr>
        <p:spPr/>
        <p:txBody>
          <a:bodyPr/>
          <a:lstStyle>
            <a:lvl1pPr>
              <a:defRPr/>
            </a:lvl1pPr>
          </a:lstStyle>
          <a:p>
            <a:pPr>
              <a:defRPr/>
            </a:pPr>
            <a:fld id="{C2A8B6F0-14FB-42FD-A5DA-28DA412AAB4A}" type="datetime1">
              <a:rPr lang="ja-JP" altLang="en-US" smtClean="0"/>
              <a:t>2020/9/8</a:t>
            </a:fld>
            <a:endParaRPr lang="ja-JP" altLang="en-US"/>
          </a:p>
        </p:txBody>
      </p:sp>
      <p:sp>
        <p:nvSpPr>
          <p:cNvPr id="5" name="Footer Placeholder 21"/>
          <p:cNvSpPr>
            <a:spLocks noGrp="1"/>
          </p:cNvSpPr>
          <p:nvPr>
            <p:ph type="ftr" sz="quarter" idx="11"/>
          </p:nvPr>
        </p:nvSpPr>
        <p:spPr/>
        <p:txBody>
          <a:bodyPr/>
          <a:lstStyle>
            <a:lvl1pPr>
              <a:defRPr/>
            </a:lvl1pPr>
          </a:lstStyle>
          <a:p>
            <a:pPr>
              <a:defRPr/>
            </a:pPr>
            <a:endParaRPr lang="ja-JP" altLang="en-US"/>
          </a:p>
        </p:txBody>
      </p:sp>
      <p:sp>
        <p:nvSpPr>
          <p:cNvPr id="6" name="Slide Number Placeholder 17"/>
          <p:cNvSpPr>
            <a:spLocks noGrp="1"/>
          </p:cNvSpPr>
          <p:nvPr>
            <p:ph type="sldNum" sz="quarter" idx="12"/>
          </p:nvPr>
        </p:nvSpPr>
        <p:spPr/>
        <p:txBody>
          <a:bodyPr/>
          <a:lstStyle>
            <a:lvl1pPr>
              <a:defRPr/>
            </a:lvl1pPr>
          </a:lstStyle>
          <a:p>
            <a:pPr>
              <a:defRPr/>
            </a:pPr>
            <a:fld id="{52578744-43D3-489E-A4E4-AE3B44B5D0A9}"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3AD1C895-C2C8-41D1-8FB8-F64ECD7DCCF3}" type="datetime1">
              <a:rPr lang="ja-JP" altLang="en-US" smtClean="0"/>
              <a:t>2020/9/8</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D4AF8CE2-582F-4E0C-B6BB-83A773E0A3D3}"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9"/>
          <p:cNvSpPr>
            <a:spLocks noGrp="1"/>
          </p:cNvSpPr>
          <p:nvPr>
            <p:ph type="dt" sz="half" idx="10"/>
          </p:nvPr>
        </p:nvSpPr>
        <p:spPr/>
        <p:txBody>
          <a:bodyPr/>
          <a:lstStyle>
            <a:lvl1pPr>
              <a:defRPr/>
            </a:lvl1pPr>
          </a:lstStyle>
          <a:p>
            <a:pPr>
              <a:defRPr/>
            </a:pPr>
            <a:fld id="{A14AF57A-A089-42FF-8CA4-6697B6C26C63}" type="datetime1">
              <a:rPr lang="ja-JP" altLang="en-US" smtClean="0"/>
              <a:t>2020/9/8</a:t>
            </a:fld>
            <a:endParaRPr lang="ja-JP" altLang="en-US"/>
          </a:p>
        </p:txBody>
      </p:sp>
      <p:sp>
        <p:nvSpPr>
          <p:cNvPr id="6" name="Footer Placeholder 21"/>
          <p:cNvSpPr>
            <a:spLocks noGrp="1"/>
          </p:cNvSpPr>
          <p:nvPr>
            <p:ph type="ftr" sz="quarter" idx="11"/>
          </p:nvPr>
        </p:nvSpPr>
        <p:spPr/>
        <p:txBody>
          <a:bodyPr/>
          <a:lstStyle>
            <a:lvl1pPr>
              <a:defRPr/>
            </a:lvl1pPr>
          </a:lstStyle>
          <a:p>
            <a:pPr>
              <a:defRPr/>
            </a:pPr>
            <a:endParaRPr lang="ja-JP" altLang="en-US"/>
          </a:p>
        </p:txBody>
      </p:sp>
      <p:sp>
        <p:nvSpPr>
          <p:cNvPr id="7" name="Slide Number Placeholder 17"/>
          <p:cNvSpPr>
            <a:spLocks noGrp="1"/>
          </p:cNvSpPr>
          <p:nvPr>
            <p:ph type="sldNum" sz="quarter" idx="12"/>
          </p:nvPr>
        </p:nvSpPr>
        <p:spPr/>
        <p:txBody>
          <a:bodyPr/>
          <a:lstStyle>
            <a:lvl1pPr>
              <a:defRPr/>
            </a:lvl1pPr>
          </a:lstStyle>
          <a:p>
            <a:pPr>
              <a:defRPr/>
            </a:pPr>
            <a:fld id="{4333D0A5-8D17-45D7-9E0C-61C46BB6E7C1}"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9"/>
          <p:cNvSpPr>
            <a:spLocks noGrp="1"/>
          </p:cNvSpPr>
          <p:nvPr>
            <p:ph type="dt" sz="half" idx="10"/>
          </p:nvPr>
        </p:nvSpPr>
        <p:spPr/>
        <p:txBody>
          <a:bodyPr/>
          <a:lstStyle>
            <a:lvl1pPr>
              <a:defRPr/>
            </a:lvl1pPr>
          </a:lstStyle>
          <a:p>
            <a:pPr>
              <a:defRPr/>
            </a:pPr>
            <a:fld id="{AAFBE2B1-D51D-455A-82CF-F937E3B36B99}" type="datetime1">
              <a:rPr lang="ja-JP" altLang="en-US" smtClean="0"/>
              <a:t>2020/9/8</a:t>
            </a:fld>
            <a:endParaRPr lang="ja-JP" altLang="en-US"/>
          </a:p>
        </p:txBody>
      </p:sp>
      <p:sp>
        <p:nvSpPr>
          <p:cNvPr id="8" name="Footer Placeholder 21"/>
          <p:cNvSpPr>
            <a:spLocks noGrp="1"/>
          </p:cNvSpPr>
          <p:nvPr>
            <p:ph type="ftr" sz="quarter" idx="11"/>
          </p:nvPr>
        </p:nvSpPr>
        <p:spPr/>
        <p:txBody>
          <a:bodyPr/>
          <a:lstStyle>
            <a:lvl1pPr>
              <a:defRPr/>
            </a:lvl1pPr>
          </a:lstStyle>
          <a:p>
            <a:pPr>
              <a:defRPr/>
            </a:pPr>
            <a:endParaRPr lang="ja-JP" altLang="en-US"/>
          </a:p>
        </p:txBody>
      </p:sp>
      <p:sp>
        <p:nvSpPr>
          <p:cNvPr id="9" name="Slide Number Placeholder 17"/>
          <p:cNvSpPr>
            <a:spLocks noGrp="1"/>
          </p:cNvSpPr>
          <p:nvPr>
            <p:ph type="sldNum" sz="quarter" idx="12"/>
          </p:nvPr>
        </p:nvSpPr>
        <p:spPr/>
        <p:txBody>
          <a:bodyPr/>
          <a:lstStyle>
            <a:lvl1pPr>
              <a:defRPr/>
            </a:lvl1pPr>
          </a:lstStyle>
          <a:p>
            <a:pPr>
              <a:defRPr/>
            </a:pPr>
            <a:fld id="{2233E14A-1D79-4DBA-8779-FAF7C0EDDC11}"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smtClean="0"/>
              <a:t>マスター タイトルの書式設定</a:t>
            </a:r>
            <a:endParaRPr lang="en-US"/>
          </a:p>
        </p:txBody>
      </p:sp>
      <p:sp>
        <p:nvSpPr>
          <p:cNvPr id="3" name="Date Placeholder 9"/>
          <p:cNvSpPr>
            <a:spLocks noGrp="1"/>
          </p:cNvSpPr>
          <p:nvPr>
            <p:ph type="dt" sz="half" idx="10"/>
          </p:nvPr>
        </p:nvSpPr>
        <p:spPr/>
        <p:txBody>
          <a:bodyPr/>
          <a:lstStyle>
            <a:lvl1pPr>
              <a:defRPr/>
            </a:lvl1pPr>
          </a:lstStyle>
          <a:p>
            <a:pPr>
              <a:defRPr/>
            </a:pPr>
            <a:fld id="{B23051F3-9412-4B2B-90F5-2E2CE6F1D0D3}" type="datetime1">
              <a:rPr lang="ja-JP" altLang="en-US" smtClean="0"/>
              <a:t>2020/9/8</a:t>
            </a:fld>
            <a:endParaRPr lang="ja-JP" altLang="en-US"/>
          </a:p>
        </p:txBody>
      </p:sp>
      <p:sp>
        <p:nvSpPr>
          <p:cNvPr id="4" name="Footer Placeholder 21"/>
          <p:cNvSpPr>
            <a:spLocks noGrp="1"/>
          </p:cNvSpPr>
          <p:nvPr>
            <p:ph type="ftr" sz="quarter" idx="11"/>
          </p:nvPr>
        </p:nvSpPr>
        <p:spPr/>
        <p:txBody>
          <a:bodyPr/>
          <a:lstStyle>
            <a:lvl1pPr>
              <a:defRPr/>
            </a:lvl1pPr>
          </a:lstStyle>
          <a:p>
            <a:pPr>
              <a:defRPr/>
            </a:pPr>
            <a:endParaRPr lang="ja-JP" altLang="en-US"/>
          </a:p>
        </p:txBody>
      </p:sp>
      <p:sp>
        <p:nvSpPr>
          <p:cNvPr id="5" name="Slide Number Placeholder 17"/>
          <p:cNvSpPr>
            <a:spLocks noGrp="1"/>
          </p:cNvSpPr>
          <p:nvPr>
            <p:ph type="sldNum" sz="quarter" idx="12"/>
          </p:nvPr>
        </p:nvSpPr>
        <p:spPr/>
        <p:txBody>
          <a:bodyPr/>
          <a:lstStyle>
            <a:lvl1pPr>
              <a:defRPr/>
            </a:lvl1pPr>
          </a:lstStyle>
          <a:p>
            <a:pPr>
              <a:defRPr/>
            </a:pPr>
            <a:fld id="{7894B45D-2CAB-4645-8A8B-45C1242D6FF7}"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F5B3A38-0A1E-48AD-BC41-1F60FA2F37C9}" type="datetime1">
              <a:rPr lang="ja-JP" altLang="en-US" smtClean="0"/>
              <a:t>2020/9/8</a:t>
            </a:fld>
            <a:endParaRPr lang="ja-JP" altLang="en-US"/>
          </a:p>
        </p:txBody>
      </p:sp>
      <p:sp>
        <p:nvSpPr>
          <p:cNvPr id="3" name="Footer Placeholder 21"/>
          <p:cNvSpPr>
            <a:spLocks noGrp="1"/>
          </p:cNvSpPr>
          <p:nvPr>
            <p:ph type="ftr" sz="quarter" idx="11"/>
          </p:nvPr>
        </p:nvSpPr>
        <p:spPr/>
        <p:txBody>
          <a:bodyPr/>
          <a:lstStyle>
            <a:lvl1pPr>
              <a:defRPr/>
            </a:lvl1pPr>
          </a:lstStyle>
          <a:p>
            <a:pPr>
              <a:defRPr/>
            </a:pPr>
            <a:endParaRPr lang="ja-JP" altLang="en-US"/>
          </a:p>
        </p:txBody>
      </p:sp>
      <p:sp>
        <p:nvSpPr>
          <p:cNvPr id="4" name="Slide Number Placeholder 17"/>
          <p:cNvSpPr>
            <a:spLocks noGrp="1"/>
          </p:cNvSpPr>
          <p:nvPr>
            <p:ph type="sldNum" sz="quarter" idx="12"/>
          </p:nvPr>
        </p:nvSpPr>
        <p:spPr/>
        <p:txBody>
          <a:bodyPr/>
          <a:lstStyle>
            <a:lvl1pPr>
              <a:defRPr/>
            </a:lvl1pPr>
          </a:lstStyle>
          <a:p>
            <a:pPr>
              <a:defRPr/>
            </a:pPr>
            <a:fld id="{18557171-9A9E-4176-BCB0-A159EF88260D}"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smtClean="0"/>
              <a:t>マスター タイトルの書式設定</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9"/>
          <p:cNvSpPr>
            <a:spLocks noGrp="1"/>
          </p:cNvSpPr>
          <p:nvPr>
            <p:ph type="dt" sz="half" idx="10"/>
          </p:nvPr>
        </p:nvSpPr>
        <p:spPr/>
        <p:txBody>
          <a:bodyPr/>
          <a:lstStyle>
            <a:lvl1pPr>
              <a:defRPr/>
            </a:lvl1pPr>
          </a:lstStyle>
          <a:p>
            <a:pPr>
              <a:defRPr/>
            </a:pPr>
            <a:fld id="{8DF22660-F6FD-472E-85C0-413CAFE97DC8}" type="datetime1">
              <a:rPr lang="ja-JP" altLang="en-US" smtClean="0"/>
              <a:t>2020/9/8</a:t>
            </a:fld>
            <a:endParaRPr lang="ja-JP" altLang="en-US"/>
          </a:p>
        </p:txBody>
      </p:sp>
      <p:sp>
        <p:nvSpPr>
          <p:cNvPr id="6" name="Footer Placeholder 21"/>
          <p:cNvSpPr>
            <a:spLocks noGrp="1"/>
          </p:cNvSpPr>
          <p:nvPr>
            <p:ph type="ftr" sz="quarter" idx="11"/>
          </p:nvPr>
        </p:nvSpPr>
        <p:spPr/>
        <p:txBody>
          <a:bodyPr/>
          <a:lstStyle>
            <a:lvl1pPr>
              <a:defRPr/>
            </a:lvl1pPr>
          </a:lstStyle>
          <a:p>
            <a:pPr>
              <a:defRPr/>
            </a:pPr>
            <a:endParaRPr lang="ja-JP" altLang="en-US"/>
          </a:p>
        </p:txBody>
      </p:sp>
      <p:sp>
        <p:nvSpPr>
          <p:cNvPr id="7" name="Slide Number Placeholder 17"/>
          <p:cNvSpPr>
            <a:spLocks noGrp="1"/>
          </p:cNvSpPr>
          <p:nvPr>
            <p:ph type="sldNum" sz="quarter" idx="12"/>
          </p:nvPr>
        </p:nvSpPr>
        <p:spPr/>
        <p:txBody>
          <a:bodyPr/>
          <a:lstStyle>
            <a:lvl1pPr>
              <a:defRPr/>
            </a:lvl1pPr>
          </a:lstStyle>
          <a:p>
            <a:pPr>
              <a:defRPr/>
            </a:pPr>
            <a:fld id="{70136A55-AFBB-4D37-A3F3-9487CE1FE67A}"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smtClean="0"/>
              <a:t>マスター タイトルの書式設定</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4"/>
          <p:cNvSpPr>
            <a:spLocks noGrp="1"/>
          </p:cNvSpPr>
          <p:nvPr>
            <p:ph type="dt" sz="half" idx="10"/>
          </p:nvPr>
        </p:nvSpPr>
        <p:spPr/>
        <p:txBody>
          <a:bodyPr/>
          <a:lstStyle>
            <a:lvl1pPr>
              <a:defRPr/>
            </a:lvl1pPr>
          </a:lstStyle>
          <a:p>
            <a:pPr>
              <a:defRPr/>
            </a:pPr>
            <a:fld id="{23244D43-A0B2-47D1-AC85-08FC05DA35BA}" type="datetime1">
              <a:rPr lang="ja-JP" altLang="en-US" smtClean="0"/>
              <a:t>2020/9/8</a:t>
            </a:fld>
            <a:endParaRPr lang="ja-JP" altLang="en-US"/>
          </a:p>
        </p:txBody>
      </p:sp>
      <p:sp>
        <p:nvSpPr>
          <p:cNvPr id="10" name="Footer Placeholder 5"/>
          <p:cNvSpPr>
            <a:spLocks noGrp="1"/>
          </p:cNvSpPr>
          <p:nvPr>
            <p:ph type="ftr" sz="quarter" idx="11"/>
          </p:nvPr>
        </p:nvSpPr>
        <p:spPr/>
        <p:txBody>
          <a:bodyPr/>
          <a:lstStyle>
            <a:lvl1pPr>
              <a:defRPr/>
            </a:lvl1pPr>
          </a:lstStyle>
          <a:p>
            <a:pPr>
              <a:defRPr/>
            </a:pPr>
            <a:endParaRPr lang="ja-JP"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5879724-690E-406D-AD9E-EC9F868F22F4}"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smtClean="0"/>
              <a:t>マスター タイトルの書式設定</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FC62BE7D-2DA4-4BB7-9E86-31F879DB8CDF}" type="datetime1">
              <a:rPr lang="ja-JP" altLang="en-US" smtClean="0"/>
              <a:t>2020/9/8</a:t>
            </a:fld>
            <a:endParaRPr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endParaRPr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A41DC72C-178D-4C17-85B2-D97771954969}" type="slidenum">
              <a:rPr lang="ja-JP" altLang="en-US"/>
              <a:pPr>
                <a:defRPr/>
              </a:pPr>
              <a:t>‹#›</a:t>
            </a:fld>
            <a:endParaRPr lang="ja-JP"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708" r:id="rId1"/>
    <p:sldLayoutId id="2147483700" r:id="rId2"/>
    <p:sldLayoutId id="2147483709" r:id="rId3"/>
    <p:sldLayoutId id="2147483701" r:id="rId4"/>
    <p:sldLayoutId id="2147483702" r:id="rId5"/>
    <p:sldLayoutId id="2147483703" r:id="rId6"/>
    <p:sldLayoutId id="2147483704" r:id="rId7"/>
    <p:sldLayoutId id="2147483705" r:id="rId8"/>
    <p:sldLayoutId id="2147483710" r:id="rId9"/>
    <p:sldLayoutId id="2147483706" r:id="rId10"/>
    <p:sldLayoutId id="2147483707" r:id="rId11"/>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23728" y="1839438"/>
            <a:ext cx="5526360" cy="725466"/>
          </a:xfrm>
        </p:spPr>
        <p:txBody>
          <a:bodyPr>
            <a:normAutofit fontScale="90000"/>
          </a:bodyPr>
          <a:lstStyle/>
          <a:p>
            <a:pPr eaLnBrk="1" fontAlgn="auto" hangingPunct="1">
              <a:spcAft>
                <a:spcPts val="0"/>
              </a:spcAft>
              <a:defRPr/>
            </a:pPr>
            <a:r>
              <a:rPr lang="ja-JP" altLang="en-US" sz="4800" dirty="0" smtClean="0">
                <a:solidFill>
                  <a:schemeClr val="accent2"/>
                </a:solidFill>
                <a:effectLst>
                  <a:outerShdw blurRad="38100" dist="38100" dir="2700000" algn="tl">
                    <a:srgbClr val="000000">
                      <a:alpha val="43137"/>
                    </a:srgbClr>
                  </a:outerShdw>
                </a:effectLst>
              </a:rPr>
              <a:t>日本語論文の探し方</a:t>
            </a:r>
            <a:endParaRPr lang="ja-JP" altLang="en-US" sz="4800" dirty="0">
              <a:solidFill>
                <a:schemeClr val="accent2"/>
              </a:solidFill>
              <a:effectLst>
                <a:outerShdw blurRad="38100" dist="38100" dir="2700000" algn="tl">
                  <a:srgbClr val="000000">
                    <a:alpha val="43137"/>
                  </a:srgbClr>
                </a:outerShdw>
              </a:effectLst>
            </a:endParaRPr>
          </a:p>
        </p:txBody>
      </p:sp>
      <p:sp>
        <p:nvSpPr>
          <p:cNvPr id="4" name="Rectangle 1"/>
          <p:cNvSpPr txBox="1">
            <a:spLocks noChangeArrowheads="1"/>
          </p:cNvSpPr>
          <p:nvPr/>
        </p:nvSpPr>
        <p:spPr bwMode="auto">
          <a:xfrm>
            <a:off x="5076825" y="4365625"/>
            <a:ext cx="3529013" cy="1704975"/>
          </a:xfrm>
          <a:prstGeom prst="rect">
            <a:avLst/>
          </a:prstGeom>
          <a:noFill/>
          <a:ln>
            <a:noFill/>
          </a:ln>
          <a:effectLs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eaLnBrk="1" fontAlgn="auto" hangingPunct="1">
              <a:spcBef>
                <a:spcPts val="0"/>
              </a:spcBef>
              <a:spcAft>
                <a:spcPts val="0"/>
              </a:spcAft>
              <a:defRPr/>
            </a:pPr>
            <a:r>
              <a:rPr lang="ja-JP" altLang="en-US" sz="2800" dirty="0" smtClean="0">
                <a:solidFill>
                  <a:srgbClr val="000000"/>
                </a:solidFill>
                <a:latin typeface="+mj-ea"/>
                <a:ea typeface="+mj-ea"/>
              </a:rPr>
              <a:t>　　岐阜</a:t>
            </a:r>
            <a:r>
              <a:rPr lang="ja-JP" altLang="en-US" sz="2800" dirty="0">
                <a:solidFill>
                  <a:srgbClr val="000000"/>
                </a:solidFill>
                <a:latin typeface="+mj-ea"/>
                <a:ea typeface="+mj-ea"/>
              </a:rPr>
              <a:t>大学図書館</a:t>
            </a:r>
            <a:endParaRPr lang="en-US" altLang="ja-JP" sz="2800" dirty="0">
              <a:solidFill>
                <a:srgbClr val="000000"/>
              </a:solidFill>
              <a:latin typeface="+mj-ea"/>
              <a:ea typeface="+mj-ea"/>
            </a:endParaRPr>
          </a:p>
          <a:p>
            <a:pPr eaLnBrk="1" fontAlgn="auto" hangingPunct="1">
              <a:spcBef>
                <a:spcPts val="0"/>
              </a:spcBef>
              <a:spcAft>
                <a:spcPts val="0"/>
              </a:spcAft>
              <a:defRPr/>
            </a:pPr>
            <a:r>
              <a:rPr lang="ja-JP" altLang="en-US" sz="2800" dirty="0">
                <a:solidFill>
                  <a:srgbClr val="000000"/>
                </a:solidFill>
                <a:latin typeface="+mj-ea"/>
                <a:ea typeface="+mj-ea"/>
              </a:rPr>
              <a:t>　　</a:t>
            </a:r>
            <a:r>
              <a:rPr lang="ja-JP" altLang="en-US" sz="2800" dirty="0" smtClean="0">
                <a:solidFill>
                  <a:srgbClr val="000000"/>
                </a:solidFill>
                <a:latin typeface="+mj-ea"/>
                <a:ea typeface="+mj-ea"/>
              </a:rPr>
              <a:t>学術情報課</a:t>
            </a:r>
            <a:endParaRPr lang="en-US" altLang="ja-JP" sz="2800" dirty="0">
              <a:solidFill>
                <a:srgbClr val="000000"/>
              </a:solidFill>
              <a:latin typeface="+mj-ea"/>
              <a:ea typeface="+mj-ea"/>
            </a:endParaRPr>
          </a:p>
          <a:p>
            <a:pPr eaLnBrk="1" fontAlgn="auto" hangingPunct="1">
              <a:spcBef>
                <a:spcPts val="0"/>
              </a:spcBef>
              <a:spcAft>
                <a:spcPts val="0"/>
              </a:spcAft>
              <a:defRPr/>
            </a:pPr>
            <a:r>
              <a:rPr lang="ja-JP" altLang="en-US" sz="2800" dirty="0">
                <a:solidFill>
                  <a:srgbClr val="000000"/>
                </a:solidFill>
                <a:latin typeface="+mj-ea"/>
                <a:ea typeface="+mj-ea"/>
              </a:rPr>
              <a:t>　　資料サービス係</a:t>
            </a:r>
            <a:endParaRPr lang="en-US" sz="2800" dirty="0">
              <a:solidFill>
                <a:srgbClr val="000000"/>
              </a:solidFill>
              <a:latin typeface="+mj-ea"/>
              <a:ea typeface="+mj-ea"/>
            </a:endParaRPr>
          </a:p>
        </p:txBody>
      </p:sp>
      <p:sp>
        <p:nvSpPr>
          <p:cNvPr id="3" name="スライド番号プレースホルダー 2"/>
          <p:cNvSpPr>
            <a:spLocks noGrp="1"/>
          </p:cNvSpPr>
          <p:nvPr>
            <p:ph type="sldNum" sz="quarter" idx="12"/>
          </p:nvPr>
        </p:nvSpPr>
        <p:spPr/>
        <p:txBody>
          <a:bodyPr/>
          <a:lstStyle/>
          <a:p>
            <a:pPr>
              <a:defRPr/>
            </a:pPr>
            <a:fld id="{7DFDE70C-C693-46E7-80E8-3073E85C0310}" type="slidenum">
              <a:rPr lang="ja-JP" altLang="en-US" smtClean="0"/>
              <a:pPr>
                <a:defRPr/>
              </a:pPr>
              <a:t>1</a:t>
            </a:fld>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３</a:t>
            </a:r>
            <a:r>
              <a:rPr lang="en-US" altLang="ja-JP" sz="4000" dirty="0"/>
              <a:t>.</a:t>
            </a:r>
            <a:r>
              <a:rPr lang="ja-JP" altLang="en-US" sz="4000" dirty="0"/>
              <a:t>論文の探し方</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・先生からもらったメモを手掛かりに</a:t>
            </a:r>
          </a:p>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例）</a:t>
            </a:r>
            <a:r>
              <a:rPr lang="ja-JP" altLang="en-US" sz="2600" dirty="0">
                <a:latin typeface="ＭＳ Ｐゴシック" panose="020B0600070205080204" pitchFamily="50" charset="-128"/>
                <a:ea typeface="ＭＳ Ｐゴシック" panose="020B0600070205080204" pitchFamily="50" charset="-128"/>
              </a:rPr>
              <a:t>　　</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宮崎里司</a:t>
            </a:r>
            <a:r>
              <a:rPr lang="ja-JP" altLang="en-US" sz="2600" dirty="0">
                <a:latin typeface="ＭＳ Ｐゴシック" panose="020B0600070205080204" pitchFamily="50" charset="-128"/>
                <a:ea typeface="ＭＳ Ｐゴシック" panose="020B0600070205080204" pitchFamily="50" charset="-128"/>
              </a:rPr>
              <a:t>（</a:t>
            </a:r>
            <a:r>
              <a:rPr lang="en-US" altLang="ja-JP" sz="2600" dirty="0">
                <a:latin typeface="ＭＳ Ｐゴシック" panose="020B0600070205080204" pitchFamily="50" charset="-128"/>
                <a:ea typeface="ＭＳ Ｐゴシック" panose="020B0600070205080204" pitchFamily="50" charset="-128"/>
              </a:rPr>
              <a:t>2002</a:t>
            </a:r>
            <a:r>
              <a:rPr lang="ja-JP" altLang="en-US" sz="2600" dirty="0">
                <a:latin typeface="ＭＳ Ｐゴシック" panose="020B0600070205080204" pitchFamily="50" charset="-128"/>
                <a:ea typeface="ＭＳ Ｐゴシック" panose="020B0600070205080204" pitchFamily="50" charset="-128"/>
              </a:rPr>
              <a:t>） 「外国人力士に見ることばの習得学」 </a:t>
            </a:r>
            <a:r>
              <a:rPr lang="en-US" altLang="ja-JP" sz="2600" dirty="0">
                <a:latin typeface="ＭＳ Ｐゴシック" panose="020B0600070205080204" pitchFamily="50" charset="-128"/>
                <a:ea typeface="ＭＳ Ｐゴシック" panose="020B0600070205080204" pitchFamily="50" charset="-128"/>
              </a:rPr>
              <a:t>『</a:t>
            </a:r>
            <a:r>
              <a:rPr lang="ja-JP" altLang="en-US" sz="2600" dirty="0">
                <a:latin typeface="ＭＳ Ｐゴシック" panose="020B0600070205080204" pitchFamily="50" charset="-128"/>
                <a:ea typeface="ＭＳ Ｐゴシック" panose="020B0600070205080204" pitchFamily="50" charset="-128"/>
              </a:rPr>
              <a:t>日本語学</a:t>
            </a:r>
            <a:r>
              <a:rPr lang="en-US" altLang="ja-JP" sz="2600" dirty="0">
                <a:latin typeface="ＭＳ Ｐゴシック" panose="020B0600070205080204" pitchFamily="50" charset="-128"/>
                <a:ea typeface="ＭＳ Ｐゴシック" panose="020B0600070205080204" pitchFamily="50" charset="-128"/>
              </a:rPr>
              <a:t>』 Vol</a:t>
            </a:r>
            <a:r>
              <a:rPr lang="ja-JP" altLang="en-US" sz="2600" dirty="0">
                <a:latin typeface="ＭＳ Ｐゴシック" panose="020B0600070205080204" pitchFamily="50" charset="-128"/>
                <a:ea typeface="ＭＳ Ｐゴシック" panose="020B0600070205080204" pitchFamily="50" charset="-128"/>
              </a:rPr>
              <a:t>．</a:t>
            </a:r>
            <a:r>
              <a:rPr lang="en-US" altLang="ja-JP" sz="2600" dirty="0">
                <a:latin typeface="ＭＳ Ｐゴシック" panose="020B0600070205080204" pitchFamily="50" charset="-128"/>
                <a:ea typeface="ＭＳ Ｐゴシック" panose="020B0600070205080204" pitchFamily="50" charset="-128"/>
              </a:rPr>
              <a:t>21</a:t>
            </a:r>
            <a:r>
              <a:rPr lang="ja-JP" altLang="en-US" sz="2600" dirty="0">
                <a:latin typeface="ＭＳ Ｐゴシック" panose="020B0600070205080204" pitchFamily="50" charset="-128"/>
                <a:ea typeface="ＭＳ Ｐゴシック" panose="020B0600070205080204" pitchFamily="50" charset="-128"/>
              </a:rPr>
              <a:t>（</a:t>
            </a:r>
            <a:r>
              <a:rPr lang="en-US" altLang="ja-JP" sz="2600" dirty="0">
                <a:latin typeface="ＭＳ Ｐゴシック" panose="020B0600070205080204" pitchFamily="50" charset="-128"/>
                <a:ea typeface="ＭＳ Ｐゴシック" panose="020B0600070205080204" pitchFamily="50" charset="-128"/>
              </a:rPr>
              <a:t>2002</a:t>
            </a:r>
            <a:r>
              <a:rPr lang="ja-JP" altLang="en-US" sz="2600" dirty="0">
                <a:latin typeface="ＭＳ Ｐゴシック" panose="020B0600070205080204" pitchFamily="50" charset="-128"/>
                <a:ea typeface="ＭＳ Ｐゴシック" panose="020B0600070205080204" pitchFamily="50" charset="-128"/>
              </a:rPr>
              <a:t>年</a:t>
            </a:r>
            <a:r>
              <a:rPr lang="en-US" altLang="ja-JP" sz="2600" dirty="0">
                <a:latin typeface="ＭＳ Ｐゴシック" panose="020B0600070205080204" pitchFamily="50" charset="-128"/>
                <a:ea typeface="ＭＳ Ｐゴシック" panose="020B0600070205080204" pitchFamily="50" charset="-128"/>
              </a:rPr>
              <a:t>10</a:t>
            </a:r>
            <a:r>
              <a:rPr lang="ja-JP" altLang="en-US" sz="2600" dirty="0">
                <a:latin typeface="ＭＳ Ｐゴシック" panose="020B0600070205080204" pitchFamily="50" charset="-128"/>
                <a:ea typeface="ＭＳ Ｐゴシック" panose="020B0600070205080204" pitchFamily="50" charset="-128"/>
              </a:rPr>
              <a:t>月号） </a:t>
            </a:r>
            <a:r>
              <a:rPr lang="en-US" altLang="ja-JP" sz="2600" dirty="0">
                <a:latin typeface="ＭＳ Ｐゴシック" panose="020B0600070205080204" pitchFamily="50" charset="-128"/>
                <a:ea typeface="ＭＳ Ｐゴシック" panose="020B0600070205080204" pitchFamily="50" charset="-128"/>
              </a:rPr>
              <a:t>pp.90-100. </a:t>
            </a:r>
            <a:r>
              <a:rPr lang="ja-JP" altLang="en-US" sz="2600" dirty="0">
                <a:latin typeface="ＭＳ Ｐゴシック" panose="020B0600070205080204" pitchFamily="50" charset="-128"/>
                <a:ea typeface="ＭＳ Ｐゴシック" panose="020B0600070205080204" pitchFamily="50" charset="-128"/>
              </a:rPr>
              <a:t>明治書院 </a:t>
            </a: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10</a:t>
            </a:fld>
            <a:endParaRPr lang="ja-JP" altLang="en-US" dirty="0"/>
          </a:p>
        </p:txBody>
      </p:sp>
    </p:spTree>
    <p:extLst>
      <p:ext uri="{BB962C8B-B14F-4D97-AF65-F5344CB8AC3E}">
        <p14:creationId xmlns:p14="http://schemas.microsoft.com/office/powerpoint/2010/main" val="1240906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３</a:t>
            </a:r>
            <a:r>
              <a:rPr lang="en-US" altLang="ja-JP" sz="4000" dirty="0"/>
              <a:t>.</a:t>
            </a:r>
            <a:r>
              <a:rPr lang="ja-JP" altLang="en-US" sz="4000" dirty="0"/>
              <a:t>論文の探し方</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・先生からもらったメモを手掛かり</a:t>
            </a:r>
            <a:r>
              <a:rPr lang="ja-JP" altLang="en-US" sz="2600" dirty="0" smtClean="0">
                <a:latin typeface="ＭＳ Ｐゴシック" panose="020B0600070205080204" pitchFamily="50" charset="-128"/>
                <a:ea typeface="ＭＳ Ｐゴシック" panose="020B0600070205080204" pitchFamily="50" charset="-128"/>
              </a:rPr>
              <a:t>に</a:t>
            </a:r>
            <a:endParaRPr lang="ja-JP" altLang="en-US" sz="2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11</a:t>
            </a:fld>
            <a:endParaRPr lang="ja-JP" altLang="en-US" dirty="0"/>
          </a:p>
        </p:txBody>
      </p:sp>
      <p:grpSp>
        <p:nvGrpSpPr>
          <p:cNvPr id="30" name="グループ化 29"/>
          <p:cNvGrpSpPr/>
          <p:nvPr/>
        </p:nvGrpSpPr>
        <p:grpSpPr>
          <a:xfrm>
            <a:off x="1259632" y="3725762"/>
            <a:ext cx="6984776" cy="2995713"/>
            <a:chOff x="1115616" y="3573016"/>
            <a:chExt cx="6912768" cy="3125961"/>
          </a:xfrm>
        </p:grpSpPr>
        <p:sp>
          <p:nvSpPr>
            <p:cNvPr id="31" name="コンテンツ プレースホルダー 2"/>
            <p:cNvSpPr txBox="1">
              <a:spLocks/>
            </p:cNvSpPr>
            <p:nvPr/>
          </p:nvSpPr>
          <p:spPr>
            <a:xfrm>
              <a:off x="1331640" y="3573016"/>
              <a:ext cx="1974035" cy="481737"/>
            </a:xfrm>
            <a:prstGeom prst="rect">
              <a:avLst/>
            </a:prstGeom>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hangingPunct="1">
                <a:buClr>
                  <a:schemeClr val="tx2"/>
                </a:buClr>
                <a:buNone/>
              </a:pPr>
              <a:r>
                <a:rPr lang="ja-JP" altLang="en-US" sz="2400" dirty="0" smtClean="0">
                  <a:latin typeface="+mj-ea"/>
                  <a:ea typeface="+mj-ea"/>
                </a:rPr>
                <a:t>論文著者名</a:t>
              </a:r>
              <a:endParaRPr lang="en-US" altLang="ja-JP" sz="2400" dirty="0" smtClean="0">
                <a:latin typeface="+mj-ea"/>
                <a:ea typeface="+mj-ea"/>
              </a:endParaRPr>
            </a:p>
          </p:txBody>
        </p:sp>
        <p:grpSp>
          <p:nvGrpSpPr>
            <p:cNvPr id="32" name="グループ化 31"/>
            <p:cNvGrpSpPr/>
            <p:nvPr/>
          </p:nvGrpSpPr>
          <p:grpSpPr>
            <a:xfrm>
              <a:off x="3347864" y="3590032"/>
              <a:ext cx="4680520" cy="3108945"/>
              <a:chOff x="3347864" y="3590032"/>
              <a:chExt cx="4680520" cy="3108945"/>
            </a:xfrm>
          </p:grpSpPr>
          <p:sp>
            <p:nvSpPr>
              <p:cNvPr id="51" name="テキスト ボックス 50"/>
              <p:cNvSpPr txBox="1"/>
              <p:nvPr/>
            </p:nvSpPr>
            <p:spPr>
              <a:xfrm>
                <a:off x="3347864" y="3590032"/>
                <a:ext cx="2448272" cy="461665"/>
              </a:xfrm>
              <a:prstGeom prst="rect">
                <a:avLst/>
              </a:prstGeom>
              <a:noFill/>
            </p:spPr>
            <p:txBody>
              <a:bodyPr wrap="square" rtlCol="0">
                <a:spAutoFit/>
              </a:bodyPr>
              <a:lstStyle/>
              <a:p>
                <a:r>
                  <a:rPr lang="ja-JP" altLang="en-US" sz="2400" dirty="0" smtClean="0">
                    <a:latin typeface="+mj-ea"/>
                  </a:rPr>
                  <a:t>宮崎里司</a:t>
                </a:r>
                <a:endParaRPr lang="en-US" altLang="ja-JP" sz="2400" dirty="0">
                  <a:latin typeface="+mj-ea"/>
                </a:endParaRPr>
              </a:p>
            </p:txBody>
          </p:sp>
          <p:sp>
            <p:nvSpPr>
              <p:cNvPr id="52" name="テキスト ボックス 51"/>
              <p:cNvSpPr txBox="1"/>
              <p:nvPr/>
            </p:nvSpPr>
            <p:spPr>
              <a:xfrm>
                <a:off x="3347864" y="4470798"/>
                <a:ext cx="4680520" cy="461665"/>
              </a:xfrm>
              <a:prstGeom prst="rect">
                <a:avLst/>
              </a:prstGeom>
              <a:noFill/>
            </p:spPr>
            <p:txBody>
              <a:bodyPr wrap="square" rtlCol="0">
                <a:spAutoFit/>
              </a:bodyPr>
              <a:lstStyle/>
              <a:p>
                <a:r>
                  <a:rPr lang="ja-JP" altLang="en-US" sz="2400" dirty="0">
                    <a:latin typeface="+mj-ea"/>
                  </a:rPr>
                  <a:t>外国人力士に見ることばの習得学</a:t>
                </a:r>
                <a:endParaRPr lang="en-US" altLang="ja-JP" sz="2400" dirty="0">
                  <a:latin typeface="+mj-ea"/>
                </a:endParaRPr>
              </a:p>
            </p:txBody>
          </p:sp>
          <p:sp>
            <p:nvSpPr>
              <p:cNvPr id="53" name="テキスト ボックス 52"/>
              <p:cNvSpPr txBox="1"/>
              <p:nvPr/>
            </p:nvSpPr>
            <p:spPr>
              <a:xfrm>
                <a:off x="3347864" y="4911551"/>
                <a:ext cx="2448272" cy="461665"/>
              </a:xfrm>
              <a:prstGeom prst="rect">
                <a:avLst/>
              </a:prstGeom>
              <a:noFill/>
            </p:spPr>
            <p:txBody>
              <a:bodyPr wrap="square" rtlCol="0">
                <a:spAutoFit/>
              </a:bodyPr>
              <a:lstStyle/>
              <a:p>
                <a:pPr marL="0" indent="0" eaLnBrk="1" hangingPunct="1">
                  <a:buClr>
                    <a:schemeClr val="tx2"/>
                  </a:buClr>
                  <a:buNone/>
                </a:pPr>
                <a:r>
                  <a:rPr lang="ja-JP" altLang="en-US" sz="2400" dirty="0">
                    <a:latin typeface="+mj-ea"/>
                  </a:rPr>
                  <a:t>日本語学</a:t>
                </a:r>
                <a:endParaRPr lang="en-US" altLang="ja-JP" sz="2400" dirty="0">
                  <a:latin typeface="+mj-ea"/>
                </a:endParaRPr>
              </a:p>
            </p:txBody>
          </p:sp>
          <p:sp>
            <p:nvSpPr>
              <p:cNvPr id="54" name="テキスト ボックス 53"/>
              <p:cNvSpPr txBox="1"/>
              <p:nvPr/>
            </p:nvSpPr>
            <p:spPr>
              <a:xfrm>
                <a:off x="3347864" y="5359958"/>
                <a:ext cx="3843201" cy="481737"/>
              </a:xfrm>
              <a:prstGeom prst="rect">
                <a:avLst/>
              </a:prstGeom>
              <a:noFill/>
            </p:spPr>
            <p:txBody>
              <a:bodyPr wrap="square" rtlCol="0">
                <a:spAutoFit/>
              </a:bodyPr>
              <a:lstStyle/>
              <a:p>
                <a:pPr marL="0" indent="0" eaLnBrk="1" hangingPunct="1">
                  <a:buClr>
                    <a:schemeClr val="tx2"/>
                  </a:buClr>
                  <a:buNone/>
                </a:pPr>
                <a:r>
                  <a:rPr lang="en-US" altLang="ja-JP" sz="2400" dirty="0">
                    <a:latin typeface="+mj-ea"/>
                  </a:rPr>
                  <a:t>Vol</a:t>
                </a:r>
                <a:r>
                  <a:rPr lang="ja-JP" altLang="en-US" sz="2400" dirty="0">
                    <a:latin typeface="+mj-ea"/>
                  </a:rPr>
                  <a:t>．</a:t>
                </a:r>
                <a:r>
                  <a:rPr lang="en-US" altLang="ja-JP" sz="2400" dirty="0">
                    <a:latin typeface="+mj-ea"/>
                  </a:rPr>
                  <a:t>21</a:t>
                </a:r>
                <a:r>
                  <a:rPr lang="ja-JP" altLang="en-US" sz="2400" dirty="0">
                    <a:latin typeface="+mj-ea"/>
                  </a:rPr>
                  <a:t>（</a:t>
                </a:r>
                <a:r>
                  <a:rPr lang="en-US" altLang="ja-JP" sz="2400" dirty="0">
                    <a:latin typeface="+mj-ea"/>
                  </a:rPr>
                  <a:t>2002</a:t>
                </a:r>
                <a:r>
                  <a:rPr lang="ja-JP" altLang="en-US" sz="2400" dirty="0">
                    <a:latin typeface="+mj-ea"/>
                  </a:rPr>
                  <a:t>年</a:t>
                </a:r>
                <a:r>
                  <a:rPr lang="en-US" altLang="ja-JP" sz="2400" dirty="0">
                    <a:latin typeface="+mj-ea"/>
                  </a:rPr>
                  <a:t>10</a:t>
                </a:r>
                <a:r>
                  <a:rPr lang="ja-JP" altLang="en-US" sz="2400" dirty="0">
                    <a:latin typeface="+mj-ea"/>
                  </a:rPr>
                  <a:t>月号）</a:t>
                </a:r>
                <a:endParaRPr lang="en-US" altLang="ja-JP" sz="2400" dirty="0">
                  <a:latin typeface="+mj-ea"/>
                </a:endParaRPr>
              </a:p>
            </p:txBody>
          </p:sp>
          <p:sp>
            <p:nvSpPr>
              <p:cNvPr id="55" name="テキスト ボックス 54"/>
              <p:cNvSpPr txBox="1"/>
              <p:nvPr/>
            </p:nvSpPr>
            <p:spPr>
              <a:xfrm>
                <a:off x="3347864" y="4051697"/>
                <a:ext cx="2448272" cy="461665"/>
              </a:xfrm>
              <a:prstGeom prst="rect">
                <a:avLst/>
              </a:prstGeom>
              <a:noFill/>
            </p:spPr>
            <p:txBody>
              <a:bodyPr wrap="square" rtlCol="0">
                <a:spAutoFit/>
              </a:bodyPr>
              <a:lstStyle/>
              <a:p>
                <a:r>
                  <a:rPr lang="en-US" altLang="ja-JP" sz="2400" dirty="0">
                    <a:latin typeface="+mj-ea"/>
                  </a:rPr>
                  <a:t>2002</a:t>
                </a:r>
                <a:r>
                  <a:rPr lang="ja-JP" altLang="en-US" sz="2400" dirty="0">
                    <a:latin typeface="+mj-ea"/>
                  </a:rPr>
                  <a:t>年</a:t>
                </a:r>
                <a:endParaRPr lang="en-US" altLang="ja-JP" sz="2400" dirty="0">
                  <a:latin typeface="+mj-ea"/>
                </a:endParaRPr>
              </a:p>
            </p:txBody>
          </p:sp>
          <p:sp>
            <p:nvSpPr>
              <p:cNvPr id="56" name="テキスト ボックス 55"/>
              <p:cNvSpPr txBox="1"/>
              <p:nvPr/>
            </p:nvSpPr>
            <p:spPr>
              <a:xfrm>
                <a:off x="3347864" y="5793261"/>
                <a:ext cx="2448272" cy="461665"/>
              </a:xfrm>
              <a:prstGeom prst="rect">
                <a:avLst/>
              </a:prstGeom>
              <a:noFill/>
            </p:spPr>
            <p:txBody>
              <a:bodyPr wrap="square" rtlCol="0">
                <a:spAutoFit/>
              </a:bodyPr>
              <a:lstStyle/>
              <a:p>
                <a:r>
                  <a:rPr lang="en-US" altLang="ja-JP" sz="2400" dirty="0" smtClean="0">
                    <a:latin typeface="+mj-ea"/>
                  </a:rPr>
                  <a:t>pp.90-100</a:t>
                </a:r>
                <a:endParaRPr lang="en-US" altLang="ja-JP" sz="2400" dirty="0">
                  <a:latin typeface="+mj-ea"/>
                </a:endParaRPr>
              </a:p>
            </p:txBody>
          </p:sp>
          <p:sp>
            <p:nvSpPr>
              <p:cNvPr id="57" name="テキスト ボックス 56"/>
              <p:cNvSpPr txBox="1"/>
              <p:nvPr/>
            </p:nvSpPr>
            <p:spPr>
              <a:xfrm>
                <a:off x="3347864" y="6237312"/>
                <a:ext cx="2448272" cy="461665"/>
              </a:xfrm>
              <a:prstGeom prst="rect">
                <a:avLst/>
              </a:prstGeom>
              <a:noFill/>
            </p:spPr>
            <p:txBody>
              <a:bodyPr wrap="square" rtlCol="0">
                <a:spAutoFit/>
              </a:bodyPr>
              <a:lstStyle/>
              <a:p>
                <a:pPr marL="0" indent="0" eaLnBrk="1" hangingPunct="1">
                  <a:buClr>
                    <a:schemeClr val="tx2"/>
                  </a:buClr>
                  <a:buNone/>
                </a:pPr>
                <a:r>
                  <a:rPr lang="ja-JP" altLang="en-US" sz="2400" dirty="0">
                    <a:latin typeface="+mj-ea"/>
                  </a:rPr>
                  <a:t>明治書院</a:t>
                </a:r>
              </a:p>
            </p:txBody>
          </p:sp>
        </p:grpSp>
        <p:grpSp>
          <p:nvGrpSpPr>
            <p:cNvPr id="33" name="グループ化 32"/>
            <p:cNvGrpSpPr/>
            <p:nvPr/>
          </p:nvGrpSpPr>
          <p:grpSpPr>
            <a:xfrm>
              <a:off x="1115616" y="3573016"/>
              <a:ext cx="6912768" cy="3125961"/>
              <a:chOff x="1835696" y="3573016"/>
              <a:chExt cx="6912768" cy="3125961"/>
            </a:xfrm>
          </p:grpSpPr>
          <p:cxnSp>
            <p:nvCxnSpPr>
              <p:cNvPr id="40" name="直線コネクタ 39"/>
              <p:cNvCxnSpPr/>
              <p:nvPr/>
            </p:nvCxnSpPr>
            <p:spPr>
              <a:xfrm>
                <a:off x="1835696" y="3573016"/>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835696" y="4051697"/>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835696" y="4478730"/>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835696" y="4922862"/>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835696" y="5366828"/>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835696" y="5810877"/>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835696" y="6254926"/>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1835696" y="6693870"/>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835696" y="3573016"/>
                <a:ext cx="0" cy="3125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8748464" y="3573016"/>
                <a:ext cx="0" cy="3125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851920" y="3573016"/>
                <a:ext cx="0" cy="3125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コンテンツ プレースホルダー 2"/>
            <p:cNvSpPr txBox="1">
              <a:spLocks/>
            </p:cNvSpPr>
            <p:nvPr/>
          </p:nvSpPr>
          <p:spPr>
            <a:xfrm>
              <a:off x="1331638" y="4479503"/>
              <a:ext cx="1773211" cy="461665"/>
            </a:xfrm>
            <a:prstGeom prst="rect">
              <a:avLst/>
            </a:prstGeom>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hangingPunct="1">
                <a:buClr>
                  <a:schemeClr val="tx2"/>
                </a:buClr>
                <a:buNone/>
              </a:pPr>
              <a:r>
                <a:rPr lang="ja-JP" altLang="en-US" sz="2400" dirty="0" smtClean="0">
                  <a:latin typeface="+mj-ea"/>
                  <a:ea typeface="+mj-ea"/>
                </a:rPr>
                <a:t>論題</a:t>
              </a:r>
              <a:endParaRPr lang="en-US" altLang="ja-JP" sz="2400" dirty="0" smtClean="0">
                <a:latin typeface="+mj-ea"/>
                <a:ea typeface="+mj-ea"/>
              </a:endParaRPr>
            </a:p>
          </p:txBody>
        </p:sp>
        <p:sp>
          <p:nvSpPr>
            <p:cNvPr id="35" name="コンテンツ プレースホルダー 2"/>
            <p:cNvSpPr txBox="1">
              <a:spLocks/>
            </p:cNvSpPr>
            <p:nvPr/>
          </p:nvSpPr>
          <p:spPr>
            <a:xfrm>
              <a:off x="1305524" y="4908850"/>
              <a:ext cx="1833534" cy="481737"/>
            </a:xfrm>
            <a:prstGeom prst="rect">
              <a:avLst/>
            </a:prstGeom>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hangingPunct="1">
                <a:buClr>
                  <a:schemeClr val="tx2"/>
                </a:buClr>
                <a:buNone/>
              </a:pPr>
              <a:r>
                <a:rPr lang="ja-JP" altLang="en-US" sz="2400" dirty="0" smtClean="0">
                  <a:latin typeface="+mj-ea"/>
                  <a:ea typeface="+mj-ea"/>
                </a:rPr>
                <a:t>掲載雑誌名</a:t>
              </a:r>
              <a:endParaRPr lang="en-US" altLang="ja-JP" sz="2400" dirty="0" smtClean="0">
                <a:latin typeface="+mj-ea"/>
                <a:ea typeface="+mj-ea"/>
              </a:endParaRPr>
            </a:p>
          </p:txBody>
        </p:sp>
        <p:sp>
          <p:nvSpPr>
            <p:cNvPr id="36" name="コンテンツ プレースホルダー 2"/>
            <p:cNvSpPr txBox="1">
              <a:spLocks/>
            </p:cNvSpPr>
            <p:nvPr/>
          </p:nvSpPr>
          <p:spPr>
            <a:xfrm>
              <a:off x="1358927" y="6237312"/>
              <a:ext cx="1773211" cy="461665"/>
            </a:xfrm>
            <a:prstGeom prst="rect">
              <a:avLst/>
            </a:prstGeom>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hangingPunct="1">
                <a:buClr>
                  <a:schemeClr val="tx2"/>
                </a:buClr>
                <a:buNone/>
              </a:pPr>
              <a:r>
                <a:rPr lang="ja-JP" altLang="en-US" sz="2400" dirty="0" smtClean="0">
                  <a:latin typeface="+mj-ea"/>
                  <a:ea typeface="+mj-ea"/>
                </a:rPr>
                <a:t>出版者</a:t>
              </a:r>
              <a:endParaRPr lang="ja-JP" altLang="en-US" sz="2400" dirty="0">
                <a:latin typeface="+mj-ea"/>
                <a:ea typeface="+mj-ea"/>
              </a:endParaRPr>
            </a:p>
          </p:txBody>
        </p:sp>
        <p:sp>
          <p:nvSpPr>
            <p:cNvPr id="37" name="コンテンツ プレースホルダー 2"/>
            <p:cNvSpPr txBox="1">
              <a:spLocks/>
            </p:cNvSpPr>
            <p:nvPr/>
          </p:nvSpPr>
          <p:spPr>
            <a:xfrm>
              <a:off x="1365847" y="5821623"/>
              <a:ext cx="1773211" cy="461665"/>
            </a:xfrm>
            <a:prstGeom prst="rect">
              <a:avLst/>
            </a:prstGeom>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hangingPunct="1">
                <a:buClr>
                  <a:schemeClr val="tx2"/>
                </a:buClr>
                <a:buNone/>
              </a:pPr>
              <a:r>
                <a:rPr lang="ja-JP" altLang="en-US" sz="2400" dirty="0" smtClean="0">
                  <a:latin typeface="+mj-ea"/>
                  <a:ea typeface="+mj-ea"/>
                </a:rPr>
                <a:t>ページ数</a:t>
              </a:r>
              <a:endParaRPr lang="en-US" altLang="ja-JP" sz="2400" dirty="0">
                <a:latin typeface="+mj-ea"/>
                <a:ea typeface="+mj-ea"/>
              </a:endParaRPr>
            </a:p>
          </p:txBody>
        </p:sp>
        <p:sp>
          <p:nvSpPr>
            <p:cNvPr id="38" name="コンテンツ プレースホルダー 2"/>
            <p:cNvSpPr txBox="1">
              <a:spLocks/>
            </p:cNvSpPr>
            <p:nvPr/>
          </p:nvSpPr>
          <p:spPr>
            <a:xfrm>
              <a:off x="1358927" y="4034681"/>
              <a:ext cx="1773211" cy="461665"/>
            </a:xfrm>
            <a:prstGeom prst="rect">
              <a:avLst/>
            </a:prstGeom>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hangingPunct="1">
                <a:buClr>
                  <a:schemeClr val="tx2"/>
                </a:buClr>
                <a:buNone/>
              </a:pPr>
              <a:r>
                <a:rPr lang="ja-JP" altLang="en-US" sz="2400" dirty="0" smtClean="0">
                  <a:latin typeface="+mj-ea"/>
                  <a:ea typeface="+mj-ea"/>
                </a:rPr>
                <a:t>出版年</a:t>
              </a:r>
              <a:endParaRPr lang="en-US" altLang="ja-JP" sz="2400" dirty="0">
                <a:latin typeface="+mj-ea"/>
                <a:ea typeface="+mj-ea"/>
              </a:endParaRPr>
            </a:p>
          </p:txBody>
        </p:sp>
        <p:sp>
          <p:nvSpPr>
            <p:cNvPr id="39" name="コンテンツ プレースホルダー 2"/>
            <p:cNvSpPr txBox="1">
              <a:spLocks/>
            </p:cNvSpPr>
            <p:nvPr/>
          </p:nvSpPr>
          <p:spPr>
            <a:xfrm>
              <a:off x="1331639" y="5349212"/>
              <a:ext cx="1773211" cy="461665"/>
            </a:xfrm>
            <a:prstGeom prst="rect">
              <a:avLst/>
            </a:prstGeom>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hangingPunct="1">
                <a:buClr>
                  <a:schemeClr val="tx2"/>
                </a:buClr>
                <a:buNone/>
              </a:pPr>
              <a:r>
                <a:rPr lang="ja-JP" altLang="en-US" sz="2400" dirty="0" smtClean="0">
                  <a:latin typeface="+mj-ea"/>
                  <a:ea typeface="+mj-ea"/>
                </a:rPr>
                <a:t>巻号</a:t>
              </a:r>
              <a:endParaRPr lang="en-US" altLang="ja-JP" sz="2400" dirty="0" smtClean="0">
                <a:latin typeface="+mj-ea"/>
                <a:ea typeface="+mj-ea"/>
              </a:endParaRPr>
            </a:p>
          </p:txBody>
        </p:sp>
      </p:grpSp>
      <p:sp>
        <p:nvSpPr>
          <p:cNvPr id="58" name="テキスト ボックス 57"/>
          <p:cNvSpPr txBox="1"/>
          <p:nvPr/>
        </p:nvSpPr>
        <p:spPr>
          <a:xfrm>
            <a:off x="611560" y="2940765"/>
            <a:ext cx="7920880" cy="923330"/>
          </a:xfrm>
          <a:prstGeom prst="rect">
            <a:avLst/>
          </a:prstGeom>
          <a:noFill/>
        </p:spPr>
        <p:txBody>
          <a:bodyPr wrap="square" rtlCol="0">
            <a:spAutoFit/>
          </a:bodyPr>
          <a:lstStyle/>
          <a:p>
            <a:pPr lvl="1" fontAlgn="auto">
              <a:lnSpc>
                <a:spcPct val="90000"/>
              </a:lnSpc>
              <a:spcAft>
                <a:spcPts val="0"/>
              </a:spcAft>
              <a:defRPr/>
            </a:pPr>
            <a:r>
              <a:rPr lang="ja-JP" altLang="en-US" sz="2000" dirty="0">
                <a:latin typeface="ＭＳ Ｐゴシック" panose="020B0600070205080204" pitchFamily="50" charset="-128"/>
                <a:ea typeface="ＭＳ Ｐゴシック" panose="020B0600070205080204" pitchFamily="50" charset="-128"/>
              </a:rPr>
              <a:t>宮崎里司（</a:t>
            </a:r>
            <a:r>
              <a:rPr lang="en-US" altLang="ja-JP" sz="2000" dirty="0">
                <a:latin typeface="ＭＳ Ｐゴシック" panose="020B0600070205080204" pitchFamily="50" charset="-128"/>
                <a:ea typeface="ＭＳ Ｐゴシック" panose="020B0600070205080204" pitchFamily="50" charset="-128"/>
              </a:rPr>
              <a:t>2002</a:t>
            </a:r>
            <a:r>
              <a:rPr lang="ja-JP" altLang="en-US" sz="2000" dirty="0">
                <a:latin typeface="ＭＳ Ｐゴシック" panose="020B0600070205080204" pitchFamily="50" charset="-128"/>
                <a:ea typeface="ＭＳ Ｐゴシック" panose="020B0600070205080204" pitchFamily="50" charset="-128"/>
              </a:rPr>
              <a:t>） 「外国人力士に見ることばの習得学」 </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日本語学</a:t>
            </a:r>
            <a:r>
              <a:rPr lang="en-US" altLang="ja-JP" sz="2000" dirty="0">
                <a:latin typeface="ＭＳ Ｐゴシック" panose="020B0600070205080204" pitchFamily="50" charset="-128"/>
                <a:ea typeface="ＭＳ Ｐゴシック" panose="020B0600070205080204" pitchFamily="50" charset="-128"/>
              </a:rPr>
              <a:t>』 </a:t>
            </a:r>
          </a:p>
          <a:p>
            <a:pPr lvl="1" fontAlgn="auto">
              <a:lnSpc>
                <a:spcPct val="90000"/>
              </a:lnSpc>
              <a:spcAft>
                <a:spcPts val="0"/>
              </a:spcAft>
              <a:defRPr/>
            </a:pPr>
            <a:r>
              <a:rPr lang="en-US" altLang="ja-JP" sz="2000" dirty="0">
                <a:latin typeface="ＭＳ Ｐゴシック" panose="020B0600070205080204" pitchFamily="50" charset="-128"/>
                <a:ea typeface="ＭＳ Ｐゴシック" panose="020B0600070205080204" pitchFamily="50" charset="-128"/>
              </a:rPr>
              <a:t>Vol</a:t>
            </a: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21</a:t>
            </a: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2002</a:t>
            </a:r>
            <a:r>
              <a:rPr lang="ja-JP" altLang="en-US" sz="2000" dirty="0">
                <a:latin typeface="ＭＳ Ｐゴシック" panose="020B0600070205080204" pitchFamily="50" charset="-128"/>
                <a:ea typeface="ＭＳ Ｐゴシック" panose="020B0600070205080204" pitchFamily="50" charset="-128"/>
              </a:rPr>
              <a:t>年</a:t>
            </a:r>
            <a:r>
              <a:rPr lang="en-US" altLang="ja-JP" sz="2000" dirty="0">
                <a:latin typeface="ＭＳ Ｐゴシック" panose="020B0600070205080204" pitchFamily="50" charset="-128"/>
                <a:ea typeface="ＭＳ Ｐゴシック" panose="020B0600070205080204" pitchFamily="50" charset="-128"/>
              </a:rPr>
              <a:t>10</a:t>
            </a:r>
            <a:r>
              <a:rPr lang="ja-JP" altLang="en-US" sz="2000" dirty="0">
                <a:latin typeface="ＭＳ Ｐゴシック" panose="020B0600070205080204" pitchFamily="50" charset="-128"/>
                <a:ea typeface="ＭＳ Ｐゴシック" panose="020B0600070205080204" pitchFamily="50" charset="-128"/>
              </a:rPr>
              <a:t>月号） </a:t>
            </a:r>
            <a:r>
              <a:rPr lang="en-US" altLang="ja-JP" sz="2000" dirty="0">
                <a:latin typeface="ＭＳ Ｐゴシック" panose="020B0600070205080204" pitchFamily="50" charset="-128"/>
                <a:ea typeface="ＭＳ Ｐゴシック" panose="020B0600070205080204" pitchFamily="50" charset="-128"/>
              </a:rPr>
              <a:t>pp.90-100. </a:t>
            </a:r>
            <a:r>
              <a:rPr lang="ja-JP" altLang="en-US" sz="2000" dirty="0">
                <a:latin typeface="ＭＳ Ｐゴシック" panose="020B0600070205080204" pitchFamily="50" charset="-128"/>
                <a:ea typeface="ＭＳ Ｐゴシック" panose="020B0600070205080204" pitchFamily="50" charset="-128"/>
              </a:rPr>
              <a:t>明治書院</a:t>
            </a:r>
            <a:endParaRPr lang="en-US" altLang="ja-JP" sz="2000" dirty="0">
              <a:latin typeface="ＭＳ Ｐゴシック" panose="020B0600070205080204" pitchFamily="50" charset="-128"/>
              <a:ea typeface="ＭＳ Ｐゴシック" panose="020B0600070205080204" pitchFamily="50" charset="-128"/>
            </a:endParaRPr>
          </a:p>
          <a:p>
            <a:endParaRPr kumimoji="1" lang="ja-JP" altLang="en-US" dirty="0"/>
          </a:p>
        </p:txBody>
      </p:sp>
    </p:spTree>
    <p:extLst>
      <p:ext uri="{BB962C8B-B14F-4D97-AF65-F5344CB8AC3E}">
        <p14:creationId xmlns:p14="http://schemas.microsoft.com/office/powerpoint/2010/main" val="661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３</a:t>
            </a:r>
            <a:r>
              <a:rPr lang="en-US" altLang="ja-JP" sz="4000" dirty="0"/>
              <a:t>.</a:t>
            </a:r>
            <a:r>
              <a:rPr lang="ja-JP" altLang="en-US" sz="4000" dirty="0"/>
              <a:t>論文の探し方</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・読んだ論文の参考文献リストを手掛かりに</a:t>
            </a:r>
            <a:endParaRPr lang="ja-JP" altLang="en-US" sz="2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12</a:t>
            </a:fld>
            <a:endParaRPr lang="ja-JP" altLang="en-US" dirty="0"/>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t="14918" b="21443"/>
          <a:stretch/>
        </p:blipFill>
        <p:spPr>
          <a:xfrm>
            <a:off x="827584" y="2874694"/>
            <a:ext cx="7219950" cy="3673376"/>
          </a:xfrm>
          <a:prstGeom prst="rect">
            <a:avLst/>
          </a:prstGeom>
          <a:ln>
            <a:solidFill>
              <a:schemeClr val="tx1"/>
            </a:solidFill>
          </a:ln>
        </p:spPr>
      </p:pic>
      <p:sp>
        <p:nvSpPr>
          <p:cNvPr id="6" name="テキスト ボックス 5"/>
          <p:cNvSpPr txBox="1"/>
          <p:nvPr/>
        </p:nvSpPr>
        <p:spPr>
          <a:xfrm>
            <a:off x="3030066" y="6111553"/>
            <a:ext cx="5275734" cy="523220"/>
          </a:xfrm>
          <a:prstGeom prst="rect">
            <a:avLst/>
          </a:prstGeom>
          <a:solidFill>
            <a:schemeClr val="bg1"/>
          </a:solidFill>
          <a:ln>
            <a:solidFill>
              <a:schemeClr val="tx1"/>
            </a:solidFill>
          </a:ln>
        </p:spPr>
        <p:txBody>
          <a:bodyPr wrap="square" rtlCol="0">
            <a:spAutoFit/>
          </a:bodyPr>
          <a:lstStyle/>
          <a:p>
            <a:r>
              <a:rPr lang="ja-JP" altLang="en-US" sz="1400" dirty="0" smtClean="0"/>
              <a:t>谷口 ジョイ（</a:t>
            </a:r>
            <a:r>
              <a:rPr lang="en-US" altLang="ja-JP" sz="1400" dirty="0" smtClean="0"/>
              <a:t>2019</a:t>
            </a:r>
            <a:r>
              <a:rPr lang="ja-JP" altLang="en-US" sz="1400" dirty="0" smtClean="0"/>
              <a:t>） 「多言語</a:t>
            </a:r>
            <a:r>
              <a:rPr lang="ja-JP" altLang="en-US" sz="1400" dirty="0"/>
              <a:t>環境にある子どものことばに対する質的研究の意義と</a:t>
            </a:r>
            <a:r>
              <a:rPr lang="ja-JP" altLang="en-US" sz="1400" dirty="0" smtClean="0"/>
              <a:t>課題」</a:t>
            </a:r>
            <a:r>
              <a:rPr lang="en-US" altLang="ja-JP" sz="1400" dirty="0" smtClean="0"/>
              <a:t>『 KLA Journal』 5, </a:t>
            </a:r>
            <a:r>
              <a:rPr lang="en-US" altLang="ja-JP" sz="1400" dirty="0"/>
              <a:t>14-24, </a:t>
            </a:r>
            <a:r>
              <a:rPr lang="en-US" altLang="ja-JP" sz="1400" dirty="0" smtClean="0"/>
              <a:t>2019-05</a:t>
            </a:r>
            <a:r>
              <a:rPr lang="ja-JP" altLang="en-US" sz="1400" dirty="0" smtClean="0"/>
              <a:t> </a:t>
            </a:r>
            <a:endParaRPr kumimoji="1" lang="ja-JP" altLang="en-US" sz="1400" dirty="0"/>
          </a:p>
        </p:txBody>
      </p:sp>
    </p:spTree>
    <p:extLst>
      <p:ext uri="{BB962C8B-B14F-4D97-AF65-F5344CB8AC3E}">
        <p14:creationId xmlns:p14="http://schemas.microsoft.com/office/powerpoint/2010/main" val="948967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pic>
        <p:nvPicPr>
          <p:cNvPr id="23555" name="Picture 4"/>
          <p:cNvPicPr>
            <a:picLocks noChangeAspect="1" noChangeArrowheads="1"/>
          </p:cNvPicPr>
          <p:nvPr/>
        </p:nvPicPr>
        <p:blipFill>
          <a:blip r:embed="rId3"/>
          <a:srcRect/>
          <a:stretch>
            <a:fillRect/>
          </a:stretch>
        </p:blipFill>
        <p:spPr bwMode="auto">
          <a:xfrm>
            <a:off x="6804248" y="4918494"/>
            <a:ext cx="1872878" cy="1599259"/>
          </a:xfrm>
          <a:prstGeom prst="rect">
            <a:avLst/>
          </a:prstGeom>
          <a:noFill/>
          <a:ln w="9525">
            <a:noFill/>
            <a:miter lim="800000"/>
            <a:headEnd/>
            <a:tailEnd/>
          </a:ln>
        </p:spPr>
      </p:pic>
      <p:sp>
        <p:nvSpPr>
          <p:cNvPr id="7" name="Rectangle 3"/>
          <p:cNvSpPr>
            <a:spLocks noGrp="1" noChangeArrowheads="1"/>
          </p:cNvSpPr>
          <p:nvPr>
            <p:ph idx="1"/>
          </p:nvPr>
        </p:nvSpPr>
        <p:spPr>
          <a:xfrm>
            <a:off x="457200" y="1981200"/>
            <a:ext cx="8229600" cy="4256088"/>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a:t>
            </a:r>
            <a:r>
              <a:rPr lang="ja-JP" altLang="en-US" sz="2600" dirty="0">
                <a:latin typeface="ＭＳ Ｐゴシック" panose="020B0600070205080204" pitchFamily="50" charset="-128"/>
                <a:ea typeface="ＭＳ Ｐゴシック" panose="020B0600070205080204" pitchFamily="50" charset="-128"/>
              </a:rPr>
              <a:t>文献検索データベースで</a:t>
            </a: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　</a:t>
            </a:r>
            <a:r>
              <a:rPr lang="en-US" altLang="ja-JP" sz="2600" dirty="0" smtClean="0">
                <a:latin typeface="ＭＳ Ｐゴシック" panose="020B0600070205080204" pitchFamily="50" charset="-128"/>
                <a:ea typeface="ＭＳ Ｐゴシック" panose="020B0600070205080204" pitchFamily="50" charset="-128"/>
              </a:rPr>
              <a:t>CiNii</a:t>
            </a:r>
            <a:r>
              <a:rPr lang="en-US" altLang="ja-JP" sz="2600" dirty="0" smtClean="0">
                <a:latin typeface="ＭＳ Ｐゴシック" panose="020B0600070205080204" pitchFamily="50" charset="-128"/>
                <a:ea typeface="ＭＳ Ｐゴシック" panose="020B0600070205080204" pitchFamily="50" charset="-128"/>
              </a:rPr>
              <a:t> Articles</a:t>
            </a: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　　　</a:t>
            </a:r>
            <a:r>
              <a:rPr lang="zh-CN" altLang="en-US" sz="2600" dirty="0" smtClean="0">
                <a:latin typeface="ＭＳ Ｐゴシック" panose="020B0600070205080204" pitchFamily="50" charset="-128"/>
                <a:ea typeface="ＭＳ Ｐゴシック" panose="020B0600070205080204" pitchFamily="50" charset="-128"/>
              </a:rPr>
              <a:t>医中誌</a:t>
            </a:r>
            <a:r>
              <a:rPr lang="en-US" altLang="zh-CN" sz="2600" dirty="0">
                <a:latin typeface="ＭＳ Ｐゴシック" panose="020B0600070205080204" pitchFamily="50" charset="-128"/>
                <a:ea typeface="ＭＳ Ｐゴシック" panose="020B0600070205080204" pitchFamily="50" charset="-128"/>
              </a:rPr>
              <a:t>Web</a:t>
            </a:r>
            <a:r>
              <a:rPr lang="zh-CN" altLang="en-US" sz="2600" dirty="0">
                <a:latin typeface="ＭＳ Ｐゴシック" panose="020B0600070205080204" pitchFamily="50" charset="-128"/>
                <a:ea typeface="ＭＳ Ｐゴシック" panose="020B0600070205080204" pitchFamily="50" charset="-128"/>
              </a:rPr>
              <a:t>（医学中央雑誌）</a:t>
            </a:r>
          </a:p>
          <a:p>
            <a:pPr marL="457200" lvl="1" indent="0" eaLnBrk="1" fontAlgn="auto" hangingPunct="1">
              <a:lnSpc>
                <a:spcPct val="90000"/>
              </a:lnSpc>
              <a:spcAft>
                <a:spcPts val="0"/>
              </a:spcAft>
              <a:buNone/>
              <a:defRPr/>
            </a:pPr>
            <a:r>
              <a:rPr lang="en-US" altLang="zh-TW" sz="2600" dirty="0" smtClean="0">
                <a:latin typeface="ＭＳ Ｐゴシック" panose="020B0600070205080204" pitchFamily="50" charset="-128"/>
                <a:ea typeface="ＭＳ Ｐゴシック" panose="020B0600070205080204" pitchFamily="50" charset="-128"/>
              </a:rPr>
              <a:t>	  </a:t>
            </a:r>
            <a:r>
              <a:rPr lang="zh-TW" altLang="en-US" sz="2600" dirty="0" smtClean="0">
                <a:latin typeface="ＭＳ Ｐゴシック" panose="020B0600070205080204" pitchFamily="50" charset="-128"/>
                <a:ea typeface="ＭＳ Ｐゴシック" panose="020B0600070205080204" pitchFamily="50" charset="-128"/>
              </a:rPr>
              <a:t>最新看護</a:t>
            </a:r>
            <a:r>
              <a:rPr lang="zh-TW" altLang="en-US" sz="2600" dirty="0">
                <a:latin typeface="ＭＳ Ｐゴシック" panose="020B0600070205080204" pitchFamily="50" charset="-128"/>
                <a:ea typeface="ＭＳ Ｐゴシック" panose="020B0600070205080204" pitchFamily="50" charset="-128"/>
              </a:rPr>
              <a:t>索引</a:t>
            </a:r>
            <a:r>
              <a:rPr lang="en-US" altLang="zh-TW" sz="2600" dirty="0">
                <a:latin typeface="ＭＳ Ｐゴシック" panose="020B0600070205080204" pitchFamily="50" charset="-128"/>
                <a:ea typeface="ＭＳ Ｐゴシック" panose="020B0600070205080204" pitchFamily="50" charset="-128"/>
              </a:rPr>
              <a:t>Web</a:t>
            </a:r>
            <a:r>
              <a:rPr lang="zh-TW" altLang="en-US" sz="2600" dirty="0">
                <a:latin typeface="ＭＳ Ｐゴシック" panose="020B0600070205080204" pitchFamily="50" charset="-128"/>
                <a:ea typeface="ＭＳ Ｐゴシック" panose="020B0600070205080204" pitchFamily="50" charset="-128"/>
              </a:rPr>
              <a:t>　</a:t>
            </a:r>
            <a:endParaRPr lang="en-US" altLang="zh-TW"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en-US" altLang="ja-JP" sz="2600" dirty="0" smtClean="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中日</a:t>
            </a:r>
            <a:r>
              <a:rPr lang="ja-JP" altLang="en-US" sz="2600" dirty="0">
                <a:latin typeface="ＭＳ Ｐゴシック" panose="020B0600070205080204" pitchFamily="50" charset="-128"/>
                <a:ea typeface="ＭＳ Ｐゴシック" panose="020B0600070205080204" pitchFamily="50" charset="-128"/>
              </a:rPr>
              <a:t>新聞・東京新聞記事データベース </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en-US" altLang="ja-JP" sz="2600" dirty="0" smtClean="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官報</a:t>
            </a:r>
            <a:r>
              <a:rPr lang="ja-JP" altLang="en-US" sz="2600" dirty="0">
                <a:latin typeface="ＭＳ Ｐゴシック" panose="020B0600070205080204" pitchFamily="50" charset="-128"/>
                <a:ea typeface="ＭＳ Ｐゴシック" panose="020B0600070205080204" pitchFamily="50" charset="-128"/>
              </a:rPr>
              <a:t>情報検索サービス</a:t>
            </a:r>
            <a:endParaRPr lang="en-US" altLang="ja-JP" sz="26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13</a:t>
            </a:fld>
            <a:endParaRPr lang="ja-JP" altLang="en-US" dirty="0"/>
          </a:p>
        </p:txBody>
      </p:sp>
      <p:sp>
        <p:nvSpPr>
          <p:cNvPr id="3" name="正方形/長方形 2"/>
          <p:cNvSpPr/>
          <p:nvPr/>
        </p:nvSpPr>
        <p:spPr>
          <a:xfrm>
            <a:off x="1547664" y="2924944"/>
            <a:ext cx="2016224" cy="3607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3729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b="40000"/>
          <a:stretch/>
        </p:blipFill>
        <p:spPr>
          <a:xfrm>
            <a:off x="107504" y="3068961"/>
            <a:ext cx="8905975" cy="3672408"/>
          </a:xfrm>
          <a:prstGeom prst="rect">
            <a:avLst/>
          </a:prstGeom>
          <a:ln>
            <a:solidFill>
              <a:schemeClr val="tx1"/>
            </a:solidFill>
          </a:ln>
        </p:spPr>
      </p:pic>
      <p:sp>
        <p:nvSpPr>
          <p:cNvPr id="6" name="テキスト ボックス 5"/>
          <p:cNvSpPr txBox="1"/>
          <p:nvPr/>
        </p:nvSpPr>
        <p:spPr>
          <a:xfrm>
            <a:off x="827584" y="3501008"/>
            <a:ext cx="1944216" cy="400110"/>
          </a:xfrm>
          <a:prstGeom prst="rect">
            <a:avLst/>
          </a:prstGeom>
          <a:solidFill>
            <a:schemeClr val="bg1"/>
          </a:solidFill>
          <a:ln w="28575">
            <a:solidFill>
              <a:srgbClr val="FF0000"/>
            </a:solidFill>
          </a:ln>
        </p:spPr>
        <p:txBody>
          <a:bodyPr wrap="square" rtlCol="0">
            <a:spAutoFit/>
          </a:bodyPr>
          <a:lstStyle/>
          <a:p>
            <a:r>
              <a:rPr kumimoji="1" lang="ja-JP" altLang="en-US" sz="2000" b="1" dirty="0" smtClean="0"/>
              <a:t>岐阜</a:t>
            </a:r>
            <a:r>
              <a:rPr lang="ja-JP" altLang="en-US" sz="2000" b="1" dirty="0"/>
              <a:t>　</a:t>
            </a:r>
            <a:r>
              <a:rPr kumimoji="1" lang="ja-JP" altLang="en-US" sz="2000" b="1" dirty="0" smtClean="0"/>
              <a:t>環境問題</a:t>
            </a:r>
            <a:endParaRPr kumimoji="1" lang="ja-JP" altLang="en-US" sz="2000" b="1" dirty="0"/>
          </a:p>
        </p:txBody>
      </p:sp>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7" name="Rectangle 3"/>
          <p:cNvSpPr>
            <a:spLocks noGrp="1" noChangeArrowheads="1"/>
          </p:cNvSpPr>
          <p:nvPr>
            <p:ph idx="1"/>
          </p:nvPr>
        </p:nvSpPr>
        <p:spPr>
          <a:xfrm>
            <a:off x="457200" y="1981200"/>
            <a:ext cx="6995120" cy="1015752"/>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a:t>
            </a:r>
            <a:r>
              <a:rPr lang="en-US" altLang="ja-JP" sz="2600" dirty="0" err="1">
                <a:latin typeface="ＭＳ Ｐゴシック" panose="020B0600070205080204" pitchFamily="50" charset="-128"/>
                <a:ea typeface="ＭＳ Ｐゴシック" panose="020B0600070205080204" pitchFamily="50" charset="-128"/>
              </a:rPr>
              <a:t>CiNii</a:t>
            </a:r>
            <a:r>
              <a:rPr lang="en-US" altLang="ja-JP" sz="2600" dirty="0">
                <a:latin typeface="ＭＳ Ｐゴシック" panose="020B0600070205080204" pitchFamily="50" charset="-128"/>
                <a:ea typeface="ＭＳ Ｐゴシック" panose="020B0600070205080204" pitchFamily="50" charset="-128"/>
              </a:rPr>
              <a:t> </a:t>
            </a:r>
            <a:r>
              <a:rPr lang="en-US" altLang="ja-JP" sz="2600" dirty="0" smtClean="0">
                <a:latin typeface="ＭＳ Ｐゴシック" panose="020B0600070205080204" pitchFamily="50" charset="-128"/>
                <a:ea typeface="ＭＳ Ｐゴシック" panose="020B0600070205080204" pitchFamily="50" charset="-128"/>
              </a:rPr>
              <a:t>Articles</a:t>
            </a:r>
            <a:r>
              <a:rPr lang="ja-JP" altLang="en-US" sz="2600" dirty="0" smtClean="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rPr>
              <a:t>https://ci.nii.ac.jp</a:t>
            </a:r>
            <a:r>
              <a:rPr lang="en-US" altLang="ja-JP" sz="2800" dirty="0" smtClean="0">
                <a:latin typeface="ＭＳ Ｐゴシック" panose="020B0600070205080204" pitchFamily="50" charset="-128"/>
                <a:ea typeface="ＭＳ Ｐゴシック" panose="020B0600070205080204" pitchFamily="50" charset="-128"/>
              </a:rPr>
              <a:t>/</a:t>
            </a:r>
            <a:r>
              <a:rPr lang="ja-JP" altLang="en-US" sz="2600" dirty="0" smtClean="0">
                <a:latin typeface="ＭＳ Ｐゴシック" panose="020B0600070205080204" pitchFamily="50" charset="-128"/>
                <a:ea typeface="ＭＳ Ｐゴシック" panose="020B0600070205080204" pitchFamily="50" charset="-128"/>
              </a:rPr>
              <a:t>）</a:t>
            </a:r>
            <a:endParaRPr lang="en-US" altLang="ja-JP" sz="26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14</a:t>
            </a:fld>
            <a:endParaRPr lang="ja-JP" altLang="en-US" dirty="0"/>
          </a:p>
        </p:txBody>
      </p:sp>
      <p:sp>
        <p:nvSpPr>
          <p:cNvPr id="8" name="楕円 7"/>
          <p:cNvSpPr/>
          <p:nvPr/>
        </p:nvSpPr>
        <p:spPr>
          <a:xfrm>
            <a:off x="6084168" y="4653136"/>
            <a:ext cx="1080120"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1835696" y="3901118"/>
            <a:ext cx="504056" cy="9680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09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7" name="Rectangle 3"/>
          <p:cNvSpPr>
            <a:spLocks noGrp="1" noChangeArrowheads="1"/>
          </p:cNvSpPr>
          <p:nvPr>
            <p:ph idx="1"/>
          </p:nvPr>
        </p:nvSpPr>
        <p:spPr>
          <a:xfrm>
            <a:off x="457200" y="1981200"/>
            <a:ext cx="8229600" cy="4256088"/>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a:t>
            </a:r>
            <a:r>
              <a:rPr lang="en-US" altLang="ja-JP" sz="2600" dirty="0" err="1">
                <a:latin typeface="ＭＳ Ｐゴシック" panose="020B0600070205080204" pitchFamily="50" charset="-128"/>
                <a:ea typeface="ＭＳ Ｐゴシック" panose="020B0600070205080204" pitchFamily="50" charset="-128"/>
              </a:rPr>
              <a:t>CiNii</a:t>
            </a:r>
            <a:r>
              <a:rPr lang="en-US" altLang="ja-JP" sz="2600" dirty="0">
                <a:latin typeface="ＭＳ Ｐゴシック" panose="020B0600070205080204" pitchFamily="50" charset="-128"/>
                <a:ea typeface="ＭＳ Ｐゴシック" panose="020B0600070205080204" pitchFamily="50" charset="-128"/>
              </a:rPr>
              <a:t> </a:t>
            </a:r>
            <a:r>
              <a:rPr lang="en-US" altLang="ja-JP" sz="2600" dirty="0" err="1" smtClean="0">
                <a:latin typeface="ＭＳ Ｐゴシック" panose="020B0600070205080204" pitchFamily="50" charset="-128"/>
                <a:ea typeface="ＭＳ Ｐゴシック" panose="020B0600070205080204" pitchFamily="50" charset="-128"/>
              </a:rPr>
              <a:t>Artiles</a:t>
            </a:r>
            <a:r>
              <a:rPr lang="ja-JP" altLang="en-US" sz="2600" dirty="0" smtClean="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rPr>
              <a:t>https://ci.nii.ac.jp</a:t>
            </a:r>
            <a:r>
              <a:rPr lang="en-US" altLang="ja-JP" sz="2800" dirty="0" smtClean="0">
                <a:latin typeface="ＭＳ Ｐゴシック" panose="020B0600070205080204" pitchFamily="50" charset="-128"/>
                <a:ea typeface="ＭＳ Ｐゴシック" panose="020B0600070205080204" pitchFamily="50" charset="-128"/>
              </a:rPr>
              <a:t>/</a:t>
            </a:r>
            <a:r>
              <a:rPr lang="ja-JP" altLang="en-US" sz="2600" dirty="0" smtClean="0">
                <a:latin typeface="ＭＳ Ｐゴシック" panose="020B0600070205080204" pitchFamily="50" charset="-128"/>
                <a:ea typeface="ＭＳ Ｐゴシック" panose="020B0600070205080204" pitchFamily="50" charset="-128"/>
              </a:rPr>
              <a:t>）</a:t>
            </a:r>
            <a:endParaRPr lang="en-US" altLang="ja-JP" sz="26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15</a:t>
            </a:fld>
            <a:endParaRPr lang="ja-JP" altLang="en-US" dirty="0"/>
          </a:p>
        </p:txBody>
      </p:sp>
      <p:pic>
        <p:nvPicPr>
          <p:cNvPr id="9" name="図 8"/>
          <p:cNvPicPr>
            <a:picLocks noChangeAspect="1"/>
          </p:cNvPicPr>
          <p:nvPr/>
        </p:nvPicPr>
        <p:blipFill rotWithShape="1">
          <a:blip r:embed="rId3"/>
          <a:srcRect l="-135" t="7793" r="1744" b="20507"/>
          <a:stretch/>
        </p:blipFill>
        <p:spPr>
          <a:xfrm>
            <a:off x="539552" y="1449296"/>
            <a:ext cx="8096522" cy="4721518"/>
          </a:xfrm>
          <a:prstGeom prst="rect">
            <a:avLst/>
          </a:prstGeom>
          <a:ln>
            <a:solidFill>
              <a:schemeClr val="tx1"/>
            </a:solidFill>
          </a:ln>
        </p:spPr>
      </p:pic>
      <p:sp>
        <p:nvSpPr>
          <p:cNvPr id="10" name="AutoShape 6"/>
          <p:cNvSpPr>
            <a:spLocks noChangeArrowheads="1"/>
          </p:cNvSpPr>
          <p:nvPr/>
        </p:nvSpPr>
        <p:spPr bwMode="auto">
          <a:xfrm rot="10800000">
            <a:off x="7027249" y="4005064"/>
            <a:ext cx="468051" cy="2873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50195"/>
            </a:srgbClr>
          </a:solidFill>
          <a:ln w="9525" algn="ctr">
            <a:solidFill>
              <a:srgbClr val="FF0000"/>
            </a:solidFill>
            <a:miter lim="800000"/>
            <a:headEnd/>
            <a:tailEnd/>
          </a:ln>
        </p:spPr>
        <p:txBody>
          <a:bodyPr wrap="none" anchor="ctr"/>
          <a:lstStyle/>
          <a:p>
            <a:endParaRPr lang="ja-JP" altLang="en-US"/>
          </a:p>
        </p:txBody>
      </p:sp>
      <p:sp>
        <p:nvSpPr>
          <p:cNvPr id="11" name="AutoShape 6"/>
          <p:cNvSpPr>
            <a:spLocks noChangeArrowheads="1"/>
          </p:cNvSpPr>
          <p:nvPr/>
        </p:nvSpPr>
        <p:spPr bwMode="auto">
          <a:xfrm rot="10800000">
            <a:off x="7027249" y="3357687"/>
            <a:ext cx="468051" cy="2873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50195"/>
            </a:srgbClr>
          </a:solidFill>
          <a:ln w="9525" algn="ctr">
            <a:solidFill>
              <a:srgbClr val="FF0000"/>
            </a:solidFill>
            <a:miter lim="800000"/>
            <a:headEnd/>
            <a:tailEnd/>
          </a:ln>
        </p:spPr>
        <p:txBody>
          <a:bodyPr wrap="none" anchor="ctr"/>
          <a:lstStyle/>
          <a:p>
            <a:endParaRPr lang="ja-JP" altLang="en-US"/>
          </a:p>
        </p:txBody>
      </p:sp>
      <p:sp>
        <p:nvSpPr>
          <p:cNvPr id="12" name="AutoShape 6"/>
          <p:cNvSpPr>
            <a:spLocks noChangeArrowheads="1"/>
          </p:cNvSpPr>
          <p:nvPr/>
        </p:nvSpPr>
        <p:spPr bwMode="auto">
          <a:xfrm rot="10800000">
            <a:off x="7056277" y="5013870"/>
            <a:ext cx="468051" cy="2873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50195"/>
            </a:srgbClr>
          </a:solidFill>
          <a:ln w="9525" algn="ctr">
            <a:solidFill>
              <a:srgbClr val="FF0000"/>
            </a:solidFill>
            <a:miter lim="800000"/>
            <a:headEnd/>
            <a:tailEnd/>
          </a:ln>
        </p:spPr>
        <p:txBody>
          <a:bodyPr wrap="none" anchor="ctr"/>
          <a:lstStyle/>
          <a:p>
            <a:endParaRPr lang="ja-JP" altLang="en-US"/>
          </a:p>
        </p:txBody>
      </p:sp>
      <p:sp>
        <p:nvSpPr>
          <p:cNvPr id="13" name="AutoShape 6"/>
          <p:cNvSpPr>
            <a:spLocks noChangeArrowheads="1"/>
          </p:cNvSpPr>
          <p:nvPr/>
        </p:nvSpPr>
        <p:spPr bwMode="auto">
          <a:xfrm rot="10800000">
            <a:off x="7056277" y="5805264"/>
            <a:ext cx="468051" cy="2873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50195"/>
            </a:srgbClr>
          </a:solidFill>
          <a:ln w="9525" algn="ctr">
            <a:solidFill>
              <a:srgbClr val="FF0000"/>
            </a:solidFill>
            <a:miter lim="800000"/>
            <a:headEnd/>
            <a:tailEnd/>
          </a:ln>
        </p:spPr>
        <p:txBody>
          <a:bodyPr wrap="none" anchor="ctr"/>
          <a:lstStyle/>
          <a:p>
            <a:endParaRPr lang="ja-JP" altLang="en-US"/>
          </a:p>
        </p:txBody>
      </p:sp>
      <p:sp>
        <p:nvSpPr>
          <p:cNvPr id="14" name="円/楕円 2"/>
          <p:cNvSpPr/>
          <p:nvPr/>
        </p:nvSpPr>
        <p:spPr>
          <a:xfrm>
            <a:off x="6732240" y="3356992"/>
            <a:ext cx="288032"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3"/>
          <p:cNvSpPr/>
          <p:nvPr/>
        </p:nvSpPr>
        <p:spPr>
          <a:xfrm>
            <a:off x="6732240" y="4005064"/>
            <a:ext cx="288032"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4"/>
          <p:cNvSpPr/>
          <p:nvPr/>
        </p:nvSpPr>
        <p:spPr>
          <a:xfrm>
            <a:off x="6768244" y="4987305"/>
            <a:ext cx="288032"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5"/>
          <p:cNvSpPr/>
          <p:nvPr/>
        </p:nvSpPr>
        <p:spPr>
          <a:xfrm>
            <a:off x="6774238" y="5827152"/>
            <a:ext cx="288032"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753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7" name="Rectangle 3"/>
          <p:cNvSpPr>
            <a:spLocks noGrp="1" noChangeArrowheads="1"/>
          </p:cNvSpPr>
          <p:nvPr>
            <p:ph idx="1"/>
          </p:nvPr>
        </p:nvSpPr>
        <p:spPr>
          <a:xfrm>
            <a:off x="457200" y="1981200"/>
            <a:ext cx="8229600" cy="4256088"/>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a:t>
            </a:r>
            <a:r>
              <a:rPr lang="en-US" altLang="ja-JP" sz="2600" dirty="0" err="1">
                <a:latin typeface="ＭＳ Ｐゴシック" panose="020B0600070205080204" pitchFamily="50" charset="-128"/>
                <a:ea typeface="ＭＳ Ｐゴシック" panose="020B0600070205080204" pitchFamily="50" charset="-128"/>
              </a:rPr>
              <a:t>CiNii</a:t>
            </a:r>
            <a:r>
              <a:rPr lang="en-US" altLang="ja-JP" sz="2600" dirty="0">
                <a:latin typeface="ＭＳ Ｐゴシック" panose="020B0600070205080204" pitchFamily="50" charset="-128"/>
                <a:ea typeface="ＭＳ Ｐゴシック" panose="020B0600070205080204" pitchFamily="50" charset="-128"/>
              </a:rPr>
              <a:t> </a:t>
            </a:r>
            <a:r>
              <a:rPr lang="en-US" altLang="ja-JP" sz="2600" dirty="0" err="1" smtClean="0">
                <a:latin typeface="ＭＳ Ｐゴシック" panose="020B0600070205080204" pitchFamily="50" charset="-128"/>
                <a:ea typeface="ＭＳ Ｐゴシック" panose="020B0600070205080204" pitchFamily="50" charset="-128"/>
              </a:rPr>
              <a:t>Artiles</a:t>
            </a:r>
            <a:r>
              <a:rPr lang="ja-JP" altLang="en-US" sz="2600" dirty="0" smtClean="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rPr>
              <a:t>https://ci.nii.ac.jp</a:t>
            </a:r>
            <a:r>
              <a:rPr lang="en-US" altLang="ja-JP" sz="2800" dirty="0" smtClean="0">
                <a:latin typeface="ＭＳ Ｐゴシック" panose="020B0600070205080204" pitchFamily="50" charset="-128"/>
                <a:ea typeface="ＭＳ Ｐゴシック" panose="020B0600070205080204" pitchFamily="50" charset="-128"/>
              </a:rPr>
              <a:t>/</a:t>
            </a:r>
            <a:r>
              <a:rPr lang="ja-JP" altLang="en-US" sz="2600" dirty="0" smtClean="0">
                <a:latin typeface="ＭＳ Ｐゴシック" panose="020B0600070205080204" pitchFamily="50" charset="-128"/>
                <a:ea typeface="ＭＳ Ｐゴシック" panose="020B0600070205080204" pitchFamily="50" charset="-128"/>
              </a:rPr>
              <a:t>）</a:t>
            </a:r>
            <a:endParaRPr lang="en-US" altLang="ja-JP" sz="26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16</a:t>
            </a:fld>
            <a:endParaRPr lang="ja-JP" altLang="en-US" dirty="0"/>
          </a:p>
        </p:txBody>
      </p:sp>
      <p:pic>
        <p:nvPicPr>
          <p:cNvPr id="18" name="図 17"/>
          <p:cNvPicPr>
            <a:picLocks noChangeAspect="1"/>
          </p:cNvPicPr>
          <p:nvPr/>
        </p:nvPicPr>
        <p:blipFill rotWithShape="1">
          <a:blip r:embed="rId3"/>
          <a:srcRect t="25840" r="5495" b="4759"/>
          <a:stretch/>
        </p:blipFill>
        <p:spPr>
          <a:xfrm>
            <a:off x="79562" y="1464891"/>
            <a:ext cx="8947434" cy="5256584"/>
          </a:xfrm>
          <a:prstGeom prst="rect">
            <a:avLst/>
          </a:prstGeom>
          <a:ln>
            <a:solidFill>
              <a:schemeClr val="tx1"/>
            </a:solidFill>
          </a:ln>
        </p:spPr>
      </p:pic>
      <p:sp>
        <p:nvSpPr>
          <p:cNvPr id="19" name="角丸四角形 18"/>
          <p:cNvSpPr/>
          <p:nvPr/>
        </p:nvSpPr>
        <p:spPr>
          <a:xfrm>
            <a:off x="624520" y="1484784"/>
            <a:ext cx="6107719" cy="808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AutoShape 13"/>
          <p:cNvSpPr>
            <a:spLocks noChangeArrowheads="1"/>
          </p:cNvSpPr>
          <p:nvPr/>
        </p:nvSpPr>
        <p:spPr bwMode="auto">
          <a:xfrm>
            <a:off x="7164288" y="1877527"/>
            <a:ext cx="1710190" cy="408623"/>
          </a:xfrm>
          <a:prstGeom prst="wedgeRoundRectCallout">
            <a:avLst>
              <a:gd name="adj1" fmla="val -91112"/>
              <a:gd name="adj2" fmla="val -14415"/>
              <a:gd name="adj3" fmla="val 16667"/>
            </a:avLst>
          </a:prstGeom>
          <a:solidFill>
            <a:schemeClr val="bg1"/>
          </a:solidFill>
          <a:ln w="9525" algn="ctr">
            <a:solidFill>
              <a:schemeClr val="tx1"/>
            </a:solidFill>
            <a:miter lim="800000"/>
            <a:headEnd/>
            <a:tailEnd/>
          </a:ln>
        </p:spPr>
        <p:txBody>
          <a:bodyPr wrap="square" anchor="ctr">
            <a:spAutoFit/>
          </a:bodyPr>
          <a:lstStyle/>
          <a:p>
            <a:pPr algn="ctr" defTabSz="892175"/>
            <a:r>
              <a:rPr lang="ja-JP" altLang="en-US" b="1" dirty="0" smtClean="0">
                <a:latin typeface="ＭＳ Ｐゴシック" panose="020B0600070205080204" pitchFamily="50" charset="-128"/>
                <a:ea typeface="ＭＳ Ｐゴシック" panose="020B0600070205080204" pitchFamily="50" charset="-128"/>
              </a:rPr>
              <a:t>論題と著者名</a:t>
            </a:r>
            <a:r>
              <a:rPr lang="ja-JP" altLang="en-US" dirty="0" smtClean="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a:t>
            </a:r>
            <a:endParaRPr lang="ja-JP" altLang="en-US" sz="1400" dirty="0">
              <a:latin typeface="ＭＳ Ｐゴシック" panose="020B0600070205080204" pitchFamily="50" charset="-128"/>
              <a:ea typeface="ＭＳ Ｐゴシック" panose="020B0600070205080204" pitchFamily="50" charset="-128"/>
            </a:endParaRPr>
          </a:p>
        </p:txBody>
      </p:sp>
      <p:sp>
        <p:nvSpPr>
          <p:cNvPr id="21" name="角丸四角形 20"/>
          <p:cNvSpPr/>
          <p:nvPr/>
        </p:nvSpPr>
        <p:spPr>
          <a:xfrm>
            <a:off x="624520" y="2352605"/>
            <a:ext cx="5400600" cy="8117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611560" y="4005064"/>
            <a:ext cx="6624736" cy="11704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591921" y="5301208"/>
            <a:ext cx="4988191"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AutoShape 13"/>
          <p:cNvSpPr>
            <a:spLocks noChangeArrowheads="1"/>
          </p:cNvSpPr>
          <p:nvPr/>
        </p:nvSpPr>
        <p:spPr bwMode="auto">
          <a:xfrm>
            <a:off x="7164288" y="2519883"/>
            <a:ext cx="1710190" cy="715089"/>
          </a:xfrm>
          <a:prstGeom prst="wedgeRoundRectCallout">
            <a:avLst>
              <a:gd name="adj1" fmla="val -128879"/>
              <a:gd name="adj2" fmla="val -14668"/>
              <a:gd name="adj3" fmla="val 16667"/>
            </a:avLst>
          </a:prstGeom>
          <a:solidFill>
            <a:schemeClr val="bg1"/>
          </a:solidFill>
          <a:ln w="9525" algn="ctr">
            <a:solidFill>
              <a:schemeClr val="tx1"/>
            </a:solidFill>
            <a:miter lim="800000"/>
            <a:headEnd/>
            <a:tailEnd/>
          </a:ln>
        </p:spPr>
        <p:txBody>
          <a:bodyPr wrap="square" anchor="ctr">
            <a:spAutoFit/>
          </a:bodyPr>
          <a:lstStyle/>
          <a:p>
            <a:pPr algn="ctr" defTabSz="892175"/>
            <a:r>
              <a:rPr lang="en-US" altLang="ja-JP" b="1" dirty="0" smtClean="0">
                <a:latin typeface="ＭＳ Ｐゴシック" panose="020B0600070205080204" pitchFamily="50" charset="-128"/>
                <a:ea typeface="ＭＳ Ｐゴシック" panose="020B0600070205080204" pitchFamily="50" charset="-128"/>
              </a:rPr>
              <a:t>PDF</a:t>
            </a:r>
            <a:r>
              <a:rPr lang="ja-JP" altLang="en-US" b="1" dirty="0" smtClean="0">
                <a:latin typeface="ＭＳ Ｐゴシック" panose="020B0600070205080204" pitchFamily="50" charset="-128"/>
                <a:ea typeface="ＭＳ Ｐゴシック" panose="020B0600070205080204" pitchFamily="50" charset="-128"/>
              </a:rPr>
              <a:t>ファイル等の案内　</a:t>
            </a:r>
            <a:r>
              <a:rPr lang="ja-JP" altLang="en-US" sz="1400" dirty="0" smtClean="0">
                <a:latin typeface="ＭＳ Ｐゴシック" panose="020B0600070205080204" pitchFamily="50" charset="-128"/>
                <a:ea typeface="ＭＳ Ｐゴシック" panose="020B0600070205080204" pitchFamily="50" charset="-128"/>
              </a:rPr>
              <a:t>　</a:t>
            </a:r>
            <a:endParaRPr lang="ja-JP" altLang="en-US" sz="1400" dirty="0">
              <a:latin typeface="ＭＳ Ｐゴシック" panose="020B0600070205080204" pitchFamily="50" charset="-128"/>
              <a:ea typeface="ＭＳ Ｐゴシック" panose="020B0600070205080204" pitchFamily="50" charset="-128"/>
            </a:endParaRPr>
          </a:p>
        </p:txBody>
      </p:sp>
      <p:sp>
        <p:nvSpPr>
          <p:cNvPr id="25" name="AutoShape 13"/>
          <p:cNvSpPr>
            <a:spLocks noChangeArrowheads="1"/>
          </p:cNvSpPr>
          <p:nvPr/>
        </p:nvSpPr>
        <p:spPr bwMode="auto">
          <a:xfrm>
            <a:off x="7228631" y="4385974"/>
            <a:ext cx="1710190" cy="408623"/>
          </a:xfrm>
          <a:prstGeom prst="wedgeRoundRectCallout">
            <a:avLst>
              <a:gd name="adj1" fmla="val -85596"/>
              <a:gd name="adj2" fmla="val -9087"/>
              <a:gd name="adj3" fmla="val 16667"/>
            </a:avLst>
          </a:prstGeom>
          <a:solidFill>
            <a:schemeClr val="bg1"/>
          </a:solidFill>
          <a:ln w="9525" algn="ctr">
            <a:solidFill>
              <a:schemeClr val="tx1"/>
            </a:solidFill>
            <a:miter lim="800000"/>
            <a:headEnd/>
            <a:tailEnd/>
          </a:ln>
        </p:spPr>
        <p:txBody>
          <a:bodyPr wrap="square" anchor="ctr">
            <a:spAutoFit/>
          </a:bodyPr>
          <a:lstStyle/>
          <a:p>
            <a:pPr algn="ctr" defTabSz="892175"/>
            <a:r>
              <a:rPr lang="ja-JP" altLang="en-US" b="1" dirty="0" smtClean="0">
                <a:latin typeface="ＭＳ Ｐゴシック" panose="020B0600070205080204" pitchFamily="50" charset="-128"/>
                <a:ea typeface="ＭＳ Ｐゴシック" panose="020B0600070205080204" pitchFamily="50" charset="-128"/>
              </a:rPr>
              <a:t>論文の抄録　</a:t>
            </a:r>
            <a:r>
              <a:rPr lang="ja-JP" altLang="en-US" sz="1400" b="1" dirty="0" smtClean="0">
                <a:latin typeface="ＭＳ Ｐゴシック" panose="020B0600070205080204" pitchFamily="50" charset="-128"/>
                <a:ea typeface="ＭＳ Ｐゴシック" panose="020B0600070205080204" pitchFamily="50" charset="-128"/>
              </a:rPr>
              <a:t>　</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26" name="AutoShape 13"/>
          <p:cNvSpPr>
            <a:spLocks noChangeArrowheads="1"/>
          </p:cNvSpPr>
          <p:nvPr/>
        </p:nvSpPr>
        <p:spPr bwMode="auto">
          <a:xfrm>
            <a:off x="7182290" y="5589241"/>
            <a:ext cx="1710190" cy="408623"/>
          </a:xfrm>
          <a:prstGeom prst="wedgeRoundRectCallout">
            <a:avLst>
              <a:gd name="adj1" fmla="val -153773"/>
              <a:gd name="adj2" fmla="val -16783"/>
              <a:gd name="adj3" fmla="val 16667"/>
            </a:avLst>
          </a:prstGeom>
          <a:solidFill>
            <a:schemeClr val="bg1"/>
          </a:solidFill>
          <a:ln w="9525" algn="ctr">
            <a:solidFill>
              <a:schemeClr val="tx1"/>
            </a:solidFill>
            <a:miter lim="800000"/>
            <a:headEnd/>
            <a:tailEnd/>
          </a:ln>
        </p:spPr>
        <p:txBody>
          <a:bodyPr wrap="square" anchor="ctr">
            <a:spAutoFit/>
          </a:bodyPr>
          <a:lstStyle/>
          <a:p>
            <a:pPr algn="ctr" defTabSz="892175"/>
            <a:r>
              <a:rPr lang="ja-JP" altLang="en-US" b="1" dirty="0" smtClean="0">
                <a:latin typeface="ＭＳ Ｐゴシック" panose="020B0600070205080204" pitchFamily="50" charset="-128"/>
                <a:ea typeface="ＭＳ Ｐゴシック" panose="020B0600070205080204" pitchFamily="50" charset="-128"/>
              </a:rPr>
              <a:t>収録刊行物</a:t>
            </a:r>
            <a:r>
              <a:rPr lang="ja-JP" altLang="en-US" dirty="0" smtClean="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a:t>
            </a:r>
            <a:endParaRPr lang="ja-JP" altLang="en-US" sz="1400" dirty="0">
              <a:latin typeface="ＭＳ Ｐゴシック" panose="020B0600070205080204" pitchFamily="50" charset="-128"/>
              <a:ea typeface="ＭＳ Ｐゴシック" panose="020B0600070205080204" pitchFamily="50" charset="-128"/>
            </a:endParaRPr>
          </a:p>
        </p:txBody>
      </p:sp>
      <p:sp>
        <p:nvSpPr>
          <p:cNvPr id="27" name="角丸四角形 26"/>
          <p:cNvSpPr/>
          <p:nvPr/>
        </p:nvSpPr>
        <p:spPr>
          <a:xfrm>
            <a:off x="611560" y="3212976"/>
            <a:ext cx="5400600" cy="6859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ｚｚｚｚｚｚｚ</a:t>
            </a:r>
            <a:endParaRPr kumimoji="1" lang="ja-JP" altLang="en-US" dirty="0"/>
          </a:p>
        </p:txBody>
      </p:sp>
      <p:sp>
        <p:nvSpPr>
          <p:cNvPr id="28" name="AutoShape 13"/>
          <p:cNvSpPr>
            <a:spLocks noChangeArrowheads="1"/>
          </p:cNvSpPr>
          <p:nvPr/>
        </p:nvSpPr>
        <p:spPr bwMode="auto">
          <a:xfrm>
            <a:off x="7236296" y="3402494"/>
            <a:ext cx="1710190" cy="715089"/>
          </a:xfrm>
          <a:prstGeom prst="wedgeRoundRectCallout">
            <a:avLst>
              <a:gd name="adj1" fmla="val -128879"/>
              <a:gd name="adj2" fmla="val -14668"/>
              <a:gd name="adj3" fmla="val 16667"/>
            </a:avLst>
          </a:prstGeom>
          <a:solidFill>
            <a:schemeClr val="bg1"/>
          </a:solidFill>
          <a:ln w="9525" algn="ctr">
            <a:solidFill>
              <a:schemeClr val="tx1"/>
            </a:solidFill>
            <a:miter lim="800000"/>
            <a:headEnd/>
            <a:tailEnd/>
          </a:ln>
        </p:spPr>
        <p:txBody>
          <a:bodyPr wrap="square" anchor="ctr">
            <a:spAutoFit/>
          </a:bodyPr>
          <a:lstStyle/>
          <a:p>
            <a:pPr algn="ctr" defTabSz="892175"/>
            <a:r>
              <a:rPr lang="ja-JP" altLang="en-US" b="1" dirty="0" smtClean="0">
                <a:latin typeface="ＭＳ Ｐゴシック" panose="020B0600070205080204" pitchFamily="50" charset="-128"/>
                <a:ea typeface="ＭＳ Ｐゴシック" panose="020B0600070205080204" pitchFamily="50" charset="-128"/>
              </a:rPr>
              <a:t>掲載誌の所蔵館検索の案内</a:t>
            </a:r>
            <a:endParaRPr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05967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7" name="Rectangle 3"/>
          <p:cNvSpPr>
            <a:spLocks noGrp="1" noChangeArrowheads="1"/>
          </p:cNvSpPr>
          <p:nvPr>
            <p:ph idx="1"/>
          </p:nvPr>
        </p:nvSpPr>
        <p:spPr>
          <a:xfrm>
            <a:off x="457200" y="1981200"/>
            <a:ext cx="8229600" cy="4256088"/>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a:t>
            </a:r>
            <a:r>
              <a:rPr lang="en-US" altLang="ja-JP" sz="2600" dirty="0" err="1">
                <a:latin typeface="ＭＳ Ｐゴシック" panose="020B0600070205080204" pitchFamily="50" charset="-128"/>
                <a:ea typeface="ＭＳ Ｐゴシック" panose="020B0600070205080204" pitchFamily="50" charset="-128"/>
              </a:rPr>
              <a:t>CiNii</a:t>
            </a:r>
            <a:r>
              <a:rPr lang="en-US" altLang="ja-JP" sz="2600" dirty="0">
                <a:latin typeface="ＭＳ Ｐゴシック" panose="020B0600070205080204" pitchFamily="50" charset="-128"/>
                <a:ea typeface="ＭＳ Ｐゴシック" panose="020B0600070205080204" pitchFamily="50" charset="-128"/>
              </a:rPr>
              <a:t> </a:t>
            </a:r>
            <a:r>
              <a:rPr lang="en-US" altLang="ja-JP" sz="2600" dirty="0" err="1" smtClean="0">
                <a:latin typeface="ＭＳ Ｐゴシック" panose="020B0600070205080204" pitchFamily="50" charset="-128"/>
                <a:ea typeface="ＭＳ Ｐゴシック" panose="020B0600070205080204" pitchFamily="50" charset="-128"/>
              </a:rPr>
              <a:t>Artiles</a:t>
            </a:r>
            <a:r>
              <a:rPr lang="ja-JP" altLang="en-US" sz="2600" dirty="0" smtClean="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rPr>
              <a:t>https://ci.nii.ac.jp</a:t>
            </a:r>
            <a:r>
              <a:rPr lang="en-US" altLang="ja-JP" sz="2800" dirty="0" smtClean="0">
                <a:latin typeface="ＭＳ Ｐゴシック" panose="020B0600070205080204" pitchFamily="50" charset="-128"/>
                <a:ea typeface="ＭＳ Ｐゴシック" panose="020B0600070205080204" pitchFamily="50" charset="-128"/>
              </a:rPr>
              <a:t>/</a:t>
            </a:r>
            <a:r>
              <a:rPr lang="ja-JP" altLang="en-US" sz="2600" dirty="0" smtClean="0">
                <a:latin typeface="ＭＳ Ｐゴシック" panose="020B0600070205080204" pitchFamily="50" charset="-128"/>
                <a:ea typeface="ＭＳ Ｐゴシック" panose="020B0600070205080204" pitchFamily="50" charset="-128"/>
              </a:rPr>
              <a:t>）</a:t>
            </a:r>
            <a:endParaRPr lang="en-US" altLang="ja-JP" sz="26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17</a:t>
            </a:fld>
            <a:endParaRPr lang="ja-JP" altLang="en-US" dirty="0"/>
          </a:p>
        </p:txBody>
      </p:sp>
      <p:pic>
        <p:nvPicPr>
          <p:cNvPr id="18" name="図 17"/>
          <p:cNvPicPr>
            <a:picLocks noChangeAspect="1"/>
          </p:cNvPicPr>
          <p:nvPr/>
        </p:nvPicPr>
        <p:blipFill rotWithShape="1">
          <a:blip r:embed="rId3"/>
          <a:srcRect t="25840" r="5495" b="4759"/>
          <a:stretch/>
        </p:blipFill>
        <p:spPr>
          <a:xfrm>
            <a:off x="79562" y="1464891"/>
            <a:ext cx="8947434" cy="5256584"/>
          </a:xfrm>
          <a:prstGeom prst="rect">
            <a:avLst/>
          </a:prstGeom>
          <a:ln>
            <a:solidFill>
              <a:schemeClr val="tx1"/>
            </a:solidFill>
          </a:ln>
        </p:spPr>
      </p:pic>
      <p:sp>
        <p:nvSpPr>
          <p:cNvPr id="16" name="ストライプ矢印 15"/>
          <p:cNvSpPr/>
          <p:nvPr/>
        </p:nvSpPr>
        <p:spPr>
          <a:xfrm rot="19821849">
            <a:off x="3276166" y="5238649"/>
            <a:ext cx="894879" cy="639199"/>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AutoShape 13"/>
          <p:cNvSpPr>
            <a:spLocks noChangeArrowheads="1"/>
          </p:cNvSpPr>
          <p:nvPr/>
        </p:nvSpPr>
        <p:spPr bwMode="auto">
          <a:xfrm>
            <a:off x="4239766" y="5389607"/>
            <a:ext cx="4042792" cy="1328023"/>
          </a:xfrm>
          <a:prstGeom prst="wedgeRoundRectCallout">
            <a:avLst>
              <a:gd name="adj1" fmla="val -21471"/>
              <a:gd name="adj2" fmla="val -47582"/>
              <a:gd name="adj3" fmla="val 16667"/>
            </a:avLst>
          </a:prstGeom>
          <a:solidFill>
            <a:schemeClr val="bg1"/>
          </a:solidFill>
          <a:ln w="9525" algn="ctr">
            <a:solidFill>
              <a:schemeClr val="tx1"/>
            </a:solidFill>
            <a:miter lim="800000"/>
            <a:headEnd/>
            <a:tailEnd/>
          </a:ln>
        </p:spPr>
        <p:txBody>
          <a:bodyPr wrap="square" anchor="ctr">
            <a:spAutoFit/>
          </a:bodyPr>
          <a:lstStyle/>
          <a:p>
            <a:pPr defTabSz="1611313"/>
            <a:r>
              <a:rPr lang="ja-JP" altLang="en-US" b="1" dirty="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雑誌名</a:t>
            </a:r>
            <a:r>
              <a:rPr lang="en-US" altLang="ja-JP" b="1" dirty="0" smtClean="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全国大会講演論文集</a:t>
            </a:r>
            <a:endParaRPr lang="en-US" altLang="ja-JP" b="1" dirty="0" smtClean="0">
              <a:latin typeface="ＭＳ Ｐゴシック" panose="020B0600070205080204" pitchFamily="50" charset="-128"/>
              <a:ea typeface="ＭＳ Ｐゴシック" panose="020B0600070205080204" pitchFamily="50" charset="-128"/>
            </a:endParaRPr>
          </a:p>
          <a:p>
            <a:pPr defTabSz="1611313"/>
            <a:r>
              <a:rPr lang="ja-JP" altLang="en-US" b="1" dirty="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　巻号</a:t>
            </a:r>
            <a:r>
              <a:rPr lang="en-US" altLang="ja-JP" b="1" dirty="0" smtClean="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２０１３（２）</a:t>
            </a:r>
            <a:endParaRPr lang="en-US" altLang="ja-JP" b="1" dirty="0" smtClean="0">
              <a:latin typeface="ＭＳ Ｐゴシック" panose="020B0600070205080204" pitchFamily="50" charset="-128"/>
              <a:ea typeface="ＭＳ Ｐゴシック" panose="020B0600070205080204" pitchFamily="50" charset="-128"/>
            </a:endParaRPr>
          </a:p>
          <a:p>
            <a:pPr defTabSz="1611313"/>
            <a:r>
              <a:rPr lang="ja-JP" altLang="en-US" b="1" dirty="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　ページ</a:t>
            </a:r>
            <a:r>
              <a:rPr lang="en-US" altLang="ja-JP" b="1" dirty="0" smtClean="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５８１</a:t>
            </a:r>
            <a:r>
              <a:rPr lang="en-US" altLang="ja-JP" b="1" dirty="0" smtClean="0">
                <a:latin typeface="ＭＳ Ｐゴシック" panose="020B0600070205080204" pitchFamily="50" charset="-128"/>
                <a:ea typeface="ＭＳ Ｐゴシック" panose="020B0600070205080204" pitchFamily="50" charset="-128"/>
              </a:rPr>
              <a:t>-</a:t>
            </a:r>
            <a:r>
              <a:rPr lang="ja-JP" altLang="en-US" b="1" dirty="0" smtClean="0">
                <a:latin typeface="ＭＳ Ｐゴシック" panose="020B0600070205080204" pitchFamily="50" charset="-128"/>
                <a:ea typeface="ＭＳ Ｐゴシック" panose="020B0600070205080204" pitchFamily="50" charset="-128"/>
              </a:rPr>
              <a:t>５８３</a:t>
            </a:r>
            <a:endParaRPr lang="en-US" altLang="ja-JP" b="1" dirty="0" smtClean="0">
              <a:latin typeface="ＭＳ Ｐゴシック" panose="020B0600070205080204" pitchFamily="50" charset="-128"/>
              <a:ea typeface="ＭＳ Ｐゴシック" panose="020B0600070205080204" pitchFamily="50" charset="-128"/>
            </a:endParaRPr>
          </a:p>
          <a:p>
            <a:pPr defTabSz="1611313"/>
            <a:r>
              <a:rPr lang="ja-JP" altLang="en-US" b="1" dirty="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　出版年</a:t>
            </a:r>
            <a:r>
              <a:rPr lang="en-US" altLang="ja-JP" b="1" dirty="0" smtClean="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２０１３年　　</a:t>
            </a:r>
            <a:endParaRPr lang="ja-JP" altLang="en-US" b="1" dirty="0">
              <a:latin typeface="ＭＳ Ｐゴシック" panose="020B0600070205080204" pitchFamily="50" charset="-128"/>
              <a:ea typeface="ＭＳ Ｐゴシック" panose="020B0600070205080204" pitchFamily="50" charset="-128"/>
            </a:endParaRPr>
          </a:p>
        </p:txBody>
      </p:sp>
      <p:sp>
        <p:nvSpPr>
          <p:cNvPr id="29" name="角丸四角形 28"/>
          <p:cNvSpPr/>
          <p:nvPr/>
        </p:nvSpPr>
        <p:spPr>
          <a:xfrm>
            <a:off x="726458" y="5500517"/>
            <a:ext cx="2405382" cy="7535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カーブ矢印 29"/>
          <p:cNvSpPr/>
          <p:nvPr/>
        </p:nvSpPr>
        <p:spPr>
          <a:xfrm>
            <a:off x="8148135" y="4923068"/>
            <a:ext cx="378042" cy="907103"/>
          </a:xfrm>
          <a:prstGeom prst="curved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1" name="図 30"/>
          <p:cNvPicPr>
            <a:picLocks noChangeAspect="1"/>
          </p:cNvPicPr>
          <p:nvPr/>
        </p:nvPicPr>
        <p:blipFill rotWithShape="1">
          <a:blip r:embed="rId3"/>
          <a:srcRect l="5431" t="75308" r="67189" b="12333"/>
          <a:stretch/>
        </p:blipFill>
        <p:spPr>
          <a:xfrm>
            <a:off x="4227215" y="3838154"/>
            <a:ext cx="3838848" cy="1386252"/>
          </a:xfrm>
          <a:prstGeom prst="rect">
            <a:avLst/>
          </a:prstGeom>
          <a:ln>
            <a:solidFill>
              <a:schemeClr val="tx1"/>
            </a:solidFill>
          </a:ln>
        </p:spPr>
      </p:pic>
    </p:spTree>
    <p:extLst>
      <p:ext uri="{BB962C8B-B14F-4D97-AF65-F5344CB8AC3E}">
        <p14:creationId xmlns:p14="http://schemas.microsoft.com/office/powerpoint/2010/main" val="51386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7" name="Rectangle 3"/>
          <p:cNvSpPr>
            <a:spLocks noGrp="1" noChangeArrowheads="1"/>
          </p:cNvSpPr>
          <p:nvPr>
            <p:ph idx="1"/>
          </p:nvPr>
        </p:nvSpPr>
        <p:spPr>
          <a:xfrm>
            <a:off x="457200" y="1981200"/>
            <a:ext cx="8229600" cy="4256088"/>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a:t>
            </a:r>
            <a:r>
              <a:rPr lang="en-US" altLang="ja-JP" sz="2600" dirty="0" err="1">
                <a:latin typeface="ＭＳ Ｐゴシック" panose="020B0600070205080204" pitchFamily="50" charset="-128"/>
                <a:ea typeface="ＭＳ Ｐゴシック" panose="020B0600070205080204" pitchFamily="50" charset="-128"/>
              </a:rPr>
              <a:t>CiNii</a:t>
            </a:r>
            <a:r>
              <a:rPr lang="en-US" altLang="ja-JP" sz="2600" dirty="0">
                <a:latin typeface="ＭＳ Ｐゴシック" panose="020B0600070205080204" pitchFamily="50" charset="-128"/>
                <a:ea typeface="ＭＳ Ｐゴシック" panose="020B0600070205080204" pitchFamily="50" charset="-128"/>
              </a:rPr>
              <a:t> </a:t>
            </a:r>
            <a:r>
              <a:rPr lang="en-US" altLang="ja-JP" sz="2600" dirty="0" err="1" smtClean="0">
                <a:latin typeface="ＭＳ Ｐゴシック" panose="020B0600070205080204" pitchFamily="50" charset="-128"/>
                <a:ea typeface="ＭＳ Ｐゴシック" panose="020B0600070205080204" pitchFamily="50" charset="-128"/>
              </a:rPr>
              <a:t>Artiles</a:t>
            </a:r>
            <a:r>
              <a:rPr lang="ja-JP" altLang="en-US" sz="2600" dirty="0" smtClean="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rPr>
              <a:t>https://ci.nii.ac.jp</a:t>
            </a:r>
            <a:r>
              <a:rPr lang="en-US" altLang="ja-JP" sz="2800" dirty="0" smtClean="0">
                <a:latin typeface="ＭＳ Ｐゴシック" panose="020B0600070205080204" pitchFamily="50" charset="-128"/>
                <a:ea typeface="ＭＳ Ｐゴシック" panose="020B0600070205080204" pitchFamily="50" charset="-128"/>
              </a:rPr>
              <a:t>/</a:t>
            </a:r>
            <a:r>
              <a:rPr lang="ja-JP" altLang="en-US" sz="2600" dirty="0" smtClean="0">
                <a:latin typeface="ＭＳ Ｐゴシック" panose="020B0600070205080204" pitchFamily="50" charset="-128"/>
                <a:ea typeface="ＭＳ Ｐゴシック" panose="020B0600070205080204" pitchFamily="50" charset="-128"/>
              </a:rPr>
              <a:t>）</a:t>
            </a:r>
            <a:endParaRPr lang="en-US" altLang="ja-JP" sz="26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18</a:t>
            </a:fld>
            <a:endParaRPr lang="ja-JP" altLang="en-US" dirty="0"/>
          </a:p>
        </p:txBody>
      </p:sp>
      <p:pic>
        <p:nvPicPr>
          <p:cNvPr id="9" name="図 8"/>
          <p:cNvPicPr>
            <a:picLocks noChangeAspect="1"/>
          </p:cNvPicPr>
          <p:nvPr/>
        </p:nvPicPr>
        <p:blipFill rotWithShape="1">
          <a:blip r:embed="rId3"/>
          <a:srcRect l="-135" t="7793" r="1744" b="20507"/>
          <a:stretch/>
        </p:blipFill>
        <p:spPr>
          <a:xfrm>
            <a:off x="539552" y="1449296"/>
            <a:ext cx="8096522" cy="4721518"/>
          </a:xfrm>
          <a:prstGeom prst="rect">
            <a:avLst/>
          </a:prstGeom>
          <a:ln>
            <a:solidFill>
              <a:schemeClr val="tx1"/>
            </a:solidFill>
          </a:ln>
        </p:spPr>
      </p:pic>
      <p:sp>
        <p:nvSpPr>
          <p:cNvPr id="18" name="角丸四角形 17"/>
          <p:cNvSpPr/>
          <p:nvPr/>
        </p:nvSpPr>
        <p:spPr>
          <a:xfrm>
            <a:off x="1287847" y="4769648"/>
            <a:ext cx="539513" cy="1715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3528049" y="3573016"/>
            <a:ext cx="5400675" cy="2562574"/>
            <a:chOff x="3528049" y="3972346"/>
            <a:chExt cx="5400675" cy="2769989"/>
          </a:xfrm>
        </p:grpSpPr>
        <p:grpSp>
          <p:nvGrpSpPr>
            <p:cNvPr id="20" name="グループ化 19"/>
            <p:cNvGrpSpPr/>
            <p:nvPr/>
          </p:nvGrpSpPr>
          <p:grpSpPr>
            <a:xfrm>
              <a:off x="3528049" y="3972346"/>
              <a:ext cx="5400675" cy="2769989"/>
              <a:chOff x="3479247" y="4510281"/>
              <a:chExt cx="5400675" cy="2409559"/>
            </a:xfrm>
          </p:grpSpPr>
          <p:sp>
            <p:nvSpPr>
              <p:cNvPr id="22" name="Text Box 7"/>
              <p:cNvSpPr txBox="1">
                <a:spLocks noChangeArrowheads="1"/>
              </p:cNvSpPr>
              <p:nvPr/>
            </p:nvSpPr>
            <p:spPr bwMode="auto">
              <a:xfrm>
                <a:off x="3479247" y="4510281"/>
                <a:ext cx="5400675" cy="2409559"/>
              </a:xfrm>
              <a:prstGeom prst="rect">
                <a:avLst/>
              </a:prstGeom>
              <a:solidFill>
                <a:schemeClr val="bg1"/>
              </a:solidFill>
              <a:ln w="9525" algn="ctr">
                <a:solidFill>
                  <a:schemeClr val="tx1"/>
                </a:solidFill>
                <a:miter lim="800000"/>
                <a:headEnd/>
                <a:tailEnd/>
              </a:ln>
            </p:spPr>
            <p:txBody>
              <a:bodyPr>
                <a:spAutoFit/>
              </a:bodyPr>
              <a:lstStyle/>
              <a:p>
                <a:pPr algn="just"/>
                <a:endParaRPr lang="en-US" altLang="ja-JP" dirty="0" smtClean="0">
                  <a:latin typeface="Century" pitchFamily="18" charset="0"/>
                  <a:ea typeface="ＭＳ 明朝" pitchFamily="17" charset="-128"/>
                </a:endParaRPr>
              </a:p>
              <a:p>
                <a:pPr algn="just"/>
                <a:r>
                  <a:rPr lang="ja-JP" altLang="en-US" b="1" dirty="0" smtClean="0">
                    <a:latin typeface="ＭＳ Ｐゴシック" panose="020B0600070205080204" pitchFamily="50" charset="-128"/>
                    <a:ea typeface="ＭＳ Ｐゴシック" panose="020B0600070205080204" pitchFamily="50" charset="-128"/>
                  </a:rPr>
                  <a:t>入手可　⇒</a:t>
                </a:r>
                <a:endParaRPr lang="ja-JP" altLang="en-US" b="1" dirty="0">
                  <a:latin typeface="ＭＳ Ｐゴシック" panose="020B0600070205080204" pitchFamily="50" charset="-128"/>
                  <a:ea typeface="ＭＳ Ｐゴシック" panose="020B0600070205080204" pitchFamily="50" charset="-128"/>
                </a:endParaRPr>
              </a:p>
              <a:p>
                <a:pPr algn="just"/>
                <a:endParaRPr lang="ja-JP" altLang="en-US" dirty="0">
                  <a:latin typeface="Times New Roman" pitchFamily="18" charset="0"/>
                  <a:ea typeface="ＭＳ 明朝" pitchFamily="17" charset="-128"/>
                </a:endParaRPr>
              </a:p>
              <a:p>
                <a:pPr algn="just"/>
                <a:endParaRPr lang="en-US" altLang="ja-JP" dirty="0" smtClean="0">
                  <a:latin typeface="Century" pitchFamily="18" charset="0"/>
                  <a:ea typeface="ＭＳ 明朝" pitchFamily="17" charset="-128"/>
                </a:endParaRPr>
              </a:p>
              <a:p>
                <a:pPr algn="just"/>
                <a:r>
                  <a:rPr lang="ja-JP" altLang="en-US" b="1" dirty="0" smtClean="0">
                    <a:latin typeface="ＭＳ Ｐゴシック" panose="020B0600070205080204" pitchFamily="50" charset="-128"/>
                    <a:ea typeface="ＭＳ Ｐゴシック" panose="020B0600070205080204" pitchFamily="50" charset="-128"/>
                  </a:rPr>
                  <a:t>一部入手可</a:t>
                </a:r>
                <a:r>
                  <a:rPr lang="ja-JP" altLang="en-US" b="1" dirty="0">
                    <a:latin typeface="ＭＳ Ｐゴシック" panose="020B0600070205080204" pitchFamily="50" charset="-128"/>
                    <a:ea typeface="ＭＳ Ｐゴシック" panose="020B0600070205080204" pitchFamily="50" charset="-128"/>
                  </a:rPr>
                  <a:t>　⇒</a:t>
                </a:r>
              </a:p>
              <a:p>
                <a:pPr algn="just"/>
                <a:endParaRPr lang="en-US" altLang="ja-JP" dirty="0" smtClean="0">
                  <a:latin typeface="Century" pitchFamily="18" charset="0"/>
                  <a:ea typeface="ＭＳ 明朝" pitchFamily="17" charset="-128"/>
                </a:endParaRPr>
              </a:p>
              <a:p>
                <a:pPr algn="just"/>
                <a:endParaRPr lang="en-US" altLang="ja-JP" b="1" dirty="0" smtClean="0">
                  <a:latin typeface="ＭＳ Ｐゴシック" panose="020B0600070205080204" pitchFamily="50" charset="-128"/>
                  <a:ea typeface="ＭＳ Ｐゴシック" panose="020B0600070205080204" pitchFamily="50" charset="-128"/>
                </a:endParaRPr>
              </a:p>
              <a:p>
                <a:pPr algn="just"/>
                <a:r>
                  <a:rPr lang="ja-JP" altLang="en-US" b="1" dirty="0" smtClean="0">
                    <a:latin typeface="ＭＳ Ｐゴシック" panose="020B0600070205080204" pitchFamily="50" charset="-128"/>
                    <a:ea typeface="ＭＳ Ｐゴシック" panose="020B0600070205080204" pitchFamily="50" charset="-128"/>
                  </a:rPr>
                  <a:t>入手不可⇒</a:t>
                </a:r>
                <a:endParaRPr lang="ja-JP" altLang="en-US" b="1" dirty="0">
                  <a:latin typeface="ＭＳ Ｐゴシック" panose="020B0600070205080204" pitchFamily="50" charset="-128"/>
                  <a:ea typeface="ＭＳ Ｐゴシック" panose="020B0600070205080204" pitchFamily="50" charset="-128"/>
                </a:endParaRPr>
              </a:p>
              <a:p>
                <a:pPr algn="just"/>
                <a:endParaRPr lang="en-US" altLang="ja-JP" sz="1000" dirty="0">
                  <a:latin typeface="Times New Roman" pitchFamily="18" charset="0"/>
                  <a:ea typeface="ＭＳ 明朝" pitchFamily="17" charset="-128"/>
                </a:endParaRPr>
              </a:p>
              <a:p>
                <a:pPr algn="just"/>
                <a:endParaRPr lang="ja-JP" altLang="en-US" sz="1000" dirty="0">
                  <a:latin typeface="Times New Roman" pitchFamily="18" charset="0"/>
                  <a:ea typeface="ＭＳ 明朝" pitchFamily="17" charset="-128"/>
                </a:endParaRPr>
              </a:p>
              <a:p>
                <a:pPr algn="just"/>
                <a:endParaRPr lang="en-US" altLang="ja-JP" sz="1000" dirty="0">
                  <a:latin typeface="Century" pitchFamily="18" charset="0"/>
                  <a:ea typeface="ＭＳ 明朝" pitchFamily="17" charset="-128"/>
                </a:endParaRPr>
              </a:p>
            </p:txBody>
          </p:sp>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18507" y="4798224"/>
                <a:ext cx="1224415" cy="347557"/>
              </a:xfrm>
              <a:prstGeom prst="rect">
                <a:avLst/>
              </a:prstGeom>
              <a:noFill/>
              <a:ln w="9525">
                <a:noFill/>
                <a:miter lim="800000"/>
                <a:headEnd/>
                <a:tailEnd/>
              </a:ln>
            </p:spPr>
          </p:pic>
          <p:pic>
            <p:nvPicPr>
              <p:cNvPr id="24" name="Picture 1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38862" y="4795330"/>
                <a:ext cx="2155466" cy="342857"/>
              </a:xfrm>
              <a:prstGeom prst="rect">
                <a:avLst/>
              </a:prstGeom>
              <a:noFill/>
              <a:ln w="9525">
                <a:noFill/>
                <a:miter lim="800000"/>
                <a:headEnd/>
                <a:tailEnd/>
              </a:ln>
            </p:spPr>
          </p:pic>
          <p:pic>
            <p:nvPicPr>
              <p:cNvPr id="25" name="Picture 1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238862" y="6318090"/>
                <a:ext cx="806898" cy="314286"/>
              </a:xfrm>
              <a:prstGeom prst="rect">
                <a:avLst/>
              </a:prstGeom>
              <a:noFill/>
              <a:ln w="9525">
                <a:noFill/>
                <a:miter lim="800000"/>
                <a:headEnd/>
                <a:tailEnd/>
              </a:ln>
            </p:spPr>
          </p:pic>
          <p:pic>
            <p:nvPicPr>
              <p:cNvPr id="26" name="Picture 1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196787" y="5547111"/>
                <a:ext cx="1050819" cy="432989"/>
              </a:xfrm>
              <a:prstGeom prst="rect">
                <a:avLst/>
              </a:prstGeom>
              <a:noFill/>
              <a:ln w="9525">
                <a:noFill/>
                <a:miter lim="800000"/>
                <a:headEnd/>
                <a:tailEnd/>
              </a:ln>
            </p:spPr>
          </p:pic>
        </p:grpSp>
        <p:pic>
          <p:nvPicPr>
            <p:cNvPr id="21" name="図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1249" y="5164268"/>
              <a:ext cx="599792" cy="471265"/>
            </a:xfrm>
            <a:prstGeom prst="rect">
              <a:avLst/>
            </a:prstGeom>
          </p:spPr>
        </p:pic>
      </p:grpSp>
      <p:sp>
        <p:nvSpPr>
          <p:cNvPr id="27" name="ストライプ矢印 26"/>
          <p:cNvSpPr/>
          <p:nvPr/>
        </p:nvSpPr>
        <p:spPr>
          <a:xfrm>
            <a:off x="2244000" y="4626166"/>
            <a:ext cx="694056" cy="448853"/>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ドーナツ 27"/>
          <p:cNvSpPr/>
          <p:nvPr/>
        </p:nvSpPr>
        <p:spPr>
          <a:xfrm>
            <a:off x="3707904" y="3749749"/>
            <a:ext cx="623607" cy="620568"/>
          </a:xfrm>
          <a:prstGeom prst="donu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乗算 28"/>
          <p:cNvSpPr/>
          <p:nvPr/>
        </p:nvSpPr>
        <p:spPr>
          <a:xfrm>
            <a:off x="3563888" y="5189909"/>
            <a:ext cx="930175" cy="945680"/>
          </a:xfrm>
          <a:prstGeom prst="mathMultiply">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a:off x="3660496" y="4541837"/>
            <a:ext cx="648072" cy="504056"/>
          </a:xfrm>
          <a:prstGeom prst="triangle">
            <a:avLst/>
          </a:prstGeom>
          <a:noFill/>
          <a:ln w="76200">
            <a:solidFill>
              <a:srgbClr val="FFC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617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7" name="Rectangle 3"/>
          <p:cNvSpPr>
            <a:spLocks noGrp="1" noChangeArrowheads="1"/>
          </p:cNvSpPr>
          <p:nvPr>
            <p:ph idx="1"/>
          </p:nvPr>
        </p:nvSpPr>
        <p:spPr>
          <a:xfrm>
            <a:off x="457200" y="1981200"/>
            <a:ext cx="8229600" cy="4256088"/>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a:t>
            </a:r>
            <a:r>
              <a:rPr lang="en-US" altLang="ja-JP" sz="2600" dirty="0" err="1">
                <a:latin typeface="ＭＳ Ｐゴシック" panose="020B0600070205080204" pitchFamily="50" charset="-128"/>
                <a:ea typeface="ＭＳ Ｐゴシック" panose="020B0600070205080204" pitchFamily="50" charset="-128"/>
              </a:rPr>
              <a:t>CiNii</a:t>
            </a:r>
            <a:r>
              <a:rPr lang="en-US" altLang="ja-JP" sz="2600" dirty="0">
                <a:latin typeface="ＭＳ Ｐゴシック" panose="020B0600070205080204" pitchFamily="50" charset="-128"/>
                <a:ea typeface="ＭＳ Ｐゴシック" panose="020B0600070205080204" pitchFamily="50" charset="-128"/>
              </a:rPr>
              <a:t> </a:t>
            </a:r>
            <a:r>
              <a:rPr lang="en-US" altLang="ja-JP" sz="2600" dirty="0" err="1" smtClean="0">
                <a:latin typeface="ＭＳ Ｐゴシック" panose="020B0600070205080204" pitchFamily="50" charset="-128"/>
                <a:ea typeface="ＭＳ Ｐゴシック" panose="020B0600070205080204" pitchFamily="50" charset="-128"/>
              </a:rPr>
              <a:t>Artiles</a:t>
            </a:r>
            <a:r>
              <a:rPr lang="ja-JP" altLang="en-US" sz="2600" dirty="0" smtClean="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rPr>
              <a:t>https://ci.nii.ac.jp</a:t>
            </a:r>
            <a:r>
              <a:rPr lang="en-US" altLang="ja-JP" sz="2800" dirty="0" smtClean="0">
                <a:latin typeface="ＭＳ Ｐゴシック" panose="020B0600070205080204" pitchFamily="50" charset="-128"/>
                <a:ea typeface="ＭＳ Ｐゴシック" panose="020B0600070205080204" pitchFamily="50" charset="-128"/>
              </a:rPr>
              <a:t>/</a:t>
            </a:r>
            <a:r>
              <a:rPr lang="ja-JP" altLang="en-US" sz="2600" dirty="0" smtClean="0">
                <a:latin typeface="ＭＳ Ｐゴシック" panose="020B0600070205080204" pitchFamily="50" charset="-128"/>
                <a:ea typeface="ＭＳ Ｐゴシック" panose="020B0600070205080204" pitchFamily="50" charset="-128"/>
              </a:rPr>
              <a:t>）</a:t>
            </a:r>
            <a:endParaRPr lang="en-US" altLang="ja-JP" sz="26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19</a:t>
            </a:fld>
            <a:endParaRPr lang="ja-JP" altLang="en-US" dirty="0"/>
          </a:p>
        </p:txBody>
      </p:sp>
      <p:pic>
        <p:nvPicPr>
          <p:cNvPr id="31" name="図 30"/>
          <p:cNvPicPr>
            <a:picLocks noChangeAspect="1"/>
          </p:cNvPicPr>
          <p:nvPr/>
        </p:nvPicPr>
        <p:blipFill rotWithShape="1">
          <a:blip r:embed="rId3"/>
          <a:srcRect l="5702" t="25785" r="22346" b="9550"/>
          <a:stretch/>
        </p:blipFill>
        <p:spPr>
          <a:xfrm>
            <a:off x="285424" y="2095111"/>
            <a:ext cx="6197976" cy="4456318"/>
          </a:xfrm>
          <a:prstGeom prst="rect">
            <a:avLst/>
          </a:prstGeom>
          <a:ln>
            <a:solidFill>
              <a:schemeClr val="tx1"/>
            </a:solidFill>
          </a:ln>
        </p:spPr>
      </p:pic>
      <p:pic>
        <p:nvPicPr>
          <p:cNvPr id="32" name="図 31"/>
          <p:cNvPicPr>
            <a:picLocks noChangeAspect="1"/>
          </p:cNvPicPr>
          <p:nvPr/>
        </p:nvPicPr>
        <p:blipFill rotWithShape="1">
          <a:blip r:embed="rId4"/>
          <a:srcRect l="10890" t="7824" r="12589" b="34435"/>
          <a:stretch/>
        </p:blipFill>
        <p:spPr>
          <a:xfrm>
            <a:off x="3571896" y="3455084"/>
            <a:ext cx="5367892" cy="3240360"/>
          </a:xfrm>
          <a:prstGeom prst="rect">
            <a:avLst/>
          </a:prstGeom>
          <a:ln>
            <a:solidFill>
              <a:schemeClr val="tx1"/>
            </a:solidFill>
          </a:ln>
        </p:spPr>
      </p:pic>
      <p:pic>
        <p:nvPicPr>
          <p:cNvPr id="33" name="図 32"/>
          <p:cNvPicPr>
            <a:picLocks noChangeAspect="1"/>
          </p:cNvPicPr>
          <p:nvPr/>
        </p:nvPicPr>
        <p:blipFill rotWithShape="1">
          <a:blip r:embed="rId5"/>
          <a:srcRect t="27852" r="64765" b="55167"/>
          <a:stretch/>
        </p:blipFill>
        <p:spPr>
          <a:xfrm>
            <a:off x="4311702" y="1972385"/>
            <a:ext cx="3688948" cy="1422221"/>
          </a:xfrm>
          <a:prstGeom prst="rect">
            <a:avLst/>
          </a:prstGeom>
          <a:ln>
            <a:solidFill>
              <a:schemeClr val="tx1"/>
            </a:solidFill>
          </a:ln>
        </p:spPr>
      </p:pic>
      <p:sp>
        <p:nvSpPr>
          <p:cNvPr id="34" name="ストライプ矢印 33"/>
          <p:cNvSpPr/>
          <p:nvPr/>
        </p:nvSpPr>
        <p:spPr>
          <a:xfrm rot="20562787">
            <a:off x="3616232" y="3082855"/>
            <a:ext cx="504056" cy="360040"/>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5004048" y="2518980"/>
            <a:ext cx="2447049" cy="645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ストライプ矢印 35"/>
          <p:cNvSpPr/>
          <p:nvPr/>
        </p:nvSpPr>
        <p:spPr>
          <a:xfrm rot="5400000">
            <a:off x="6276447" y="3424222"/>
            <a:ext cx="504056" cy="360040"/>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
          <p:cNvSpPr/>
          <p:nvPr/>
        </p:nvSpPr>
        <p:spPr>
          <a:xfrm>
            <a:off x="7441704" y="4710750"/>
            <a:ext cx="1498084" cy="302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28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目的</a:t>
            </a:r>
            <a:r>
              <a:rPr kumimoji="1" lang="en-US" altLang="ja-JP" dirty="0" smtClean="0"/>
              <a:t>	</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・論文を探す時</a:t>
            </a:r>
            <a:r>
              <a:rPr lang="ja-JP" altLang="en-US" sz="2600" dirty="0">
                <a:latin typeface="ＭＳ Ｐゴシック" panose="020B0600070205080204" pitchFamily="50" charset="-128"/>
                <a:ea typeface="ＭＳ Ｐゴシック" panose="020B0600070205080204" pitchFamily="50" charset="-128"/>
              </a:rPr>
              <a:t>に必要な情報を知る</a:t>
            </a:r>
            <a:endParaRPr lang="en-US" altLang="ja-JP"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en-US" altLang="ja-JP"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・データベースを使った論文の検索方法を知る</a:t>
            </a:r>
            <a:endParaRPr lang="en-US" altLang="ja-JP"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en-US" altLang="ja-JP"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・論文の入手方法を</a:t>
            </a:r>
            <a:r>
              <a:rPr lang="ja-JP" altLang="en-US" sz="2600" dirty="0" smtClean="0">
                <a:latin typeface="ＭＳ Ｐゴシック" panose="020B0600070205080204" pitchFamily="50" charset="-128"/>
                <a:ea typeface="ＭＳ Ｐゴシック" panose="020B0600070205080204" pitchFamily="50" charset="-128"/>
              </a:rPr>
              <a:t>知る</a:t>
            </a:r>
            <a:endParaRPr lang="en-US" altLang="ja-JP" dirty="0" smtClean="0">
              <a:latin typeface="+mj-ea"/>
              <a:ea typeface="+mj-ea"/>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2</a:t>
            </a:fld>
            <a:endParaRPr lang="ja-JP" altLang="en-US" dirty="0"/>
          </a:p>
        </p:txBody>
      </p:sp>
    </p:spTree>
    <p:extLst>
      <p:ext uri="{BB962C8B-B14F-4D97-AF65-F5344CB8AC3E}">
        <p14:creationId xmlns:p14="http://schemas.microsoft.com/office/powerpoint/2010/main" val="3789274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３</a:t>
            </a:r>
            <a:r>
              <a:rPr lang="en-US" altLang="ja-JP" sz="4000" dirty="0"/>
              <a:t>.</a:t>
            </a:r>
            <a:r>
              <a:rPr lang="ja-JP" altLang="en-US" sz="4000" dirty="0"/>
              <a:t>論文の探し方</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en-US" altLang="ja-JP" sz="2600" dirty="0" smtClean="0">
                <a:latin typeface="ＭＳ Ｐゴシック" panose="020B0600070205080204" pitchFamily="50" charset="-128"/>
                <a:ea typeface="ＭＳ Ｐゴシック" panose="020B0600070205080204" pitchFamily="50" charset="-128"/>
              </a:rPr>
              <a:t>※</a:t>
            </a:r>
            <a:r>
              <a:rPr lang="ja-JP" altLang="en-US" sz="2600" dirty="0" smtClean="0">
                <a:latin typeface="ＭＳ Ｐゴシック" panose="020B0600070205080204" pitchFamily="50" charset="-128"/>
                <a:ea typeface="ＭＳ Ｐゴシック" panose="020B0600070205080204" pitchFamily="50" charset="-128"/>
              </a:rPr>
              <a:t>注意</a:t>
            </a:r>
            <a:r>
              <a:rPr lang="ja-JP" altLang="en-US" sz="2600" dirty="0">
                <a:latin typeface="ＭＳ Ｐゴシック" panose="020B0600070205080204" pitchFamily="50" charset="-128"/>
                <a:ea typeface="ＭＳ Ｐゴシック" panose="020B0600070205080204" pitchFamily="50" charset="-128"/>
              </a:rPr>
              <a:t>　　</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郡司隆男 </a:t>
            </a:r>
            <a:r>
              <a:rPr lang="en-US" altLang="ja-JP" sz="2600" dirty="0">
                <a:latin typeface="ＭＳ Ｐゴシック" panose="020B0600070205080204" pitchFamily="50" charset="-128"/>
                <a:ea typeface="ＭＳ Ｐゴシック" panose="020B0600070205080204" pitchFamily="50" charset="-128"/>
              </a:rPr>
              <a:t>(1997) </a:t>
            </a:r>
            <a:r>
              <a:rPr lang="ja-JP" altLang="en-US" sz="2600" dirty="0">
                <a:latin typeface="ＭＳ Ｐゴシック" panose="020B0600070205080204" pitchFamily="50" charset="-128"/>
                <a:ea typeface="ＭＳ Ｐゴシック" panose="020B0600070205080204" pitchFamily="50" charset="-128"/>
              </a:rPr>
              <a:t>「言語情報の特質」  藤本和貴夫、木村健治編 </a:t>
            </a:r>
            <a:r>
              <a:rPr lang="en-US" altLang="ja-JP" sz="2600" dirty="0">
                <a:latin typeface="ＭＳ Ｐゴシック" panose="020B0600070205080204" pitchFamily="50" charset="-128"/>
                <a:ea typeface="ＭＳ Ｐゴシック" panose="020B0600070205080204" pitchFamily="50" charset="-128"/>
              </a:rPr>
              <a:t>『</a:t>
            </a:r>
            <a:r>
              <a:rPr lang="ja-JP" altLang="en-US" sz="2600" dirty="0">
                <a:latin typeface="ＭＳ Ｐゴシック" panose="020B0600070205080204" pitchFamily="50" charset="-128"/>
                <a:ea typeface="ＭＳ Ｐゴシック" panose="020B0600070205080204" pitchFamily="50" charset="-128"/>
              </a:rPr>
              <a:t>言語文化学概論</a:t>
            </a:r>
            <a:r>
              <a:rPr lang="en-US" altLang="ja-JP" sz="2600" dirty="0">
                <a:latin typeface="ＭＳ Ｐゴシック" panose="020B0600070205080204" pitchFamily="50" charset="-128"/>
                <a:ea typeface="ＭＳ Ｐゴシック" panose="020B0600070205080204" pitchFamily="50" charset="-128"/>
              </a:rPr>
              <a:t>』 pp.107-120. </a:t>
            </a:r>
            <a:r>
              <a:rPr lang="ja-JP" altLang="en-US" sz="2600" dirty="0">
                <a:latin typeface="ＭＳ Ｐゴシック" panose="020B0600070205080204" pitchFamily="50" charset="-128"/>
                <a:ea typeface="ＭＳ Ｐゴシック" panose="020B0600070205080204" pitchFamily="50" charset="-128"/>
              </a:rPr>
              <a:t>大阪大学</a:t>
            </a:r>
            <a:r>
              <a:rPr lang="ja-JP" altLang="en-US" sz="2600" dirty="0" smtClean="0">
                <a:latin typeface="ＭＳ Ｐゴシック" panose="020B0600070205080204" pitchFamily="50" charset="-128"/>
                <a:ea typeface="ＭＳ Ｐゴシック" panose="020B0600070205080204" pitchFamily="50" charset="-128"/>
              </a:rPr>
              <a:t>出版会</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en-US" altLang="ja-JP"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人名が２か所ある場合、学術雑誌ではなく図書に掲載された論文である可能性が高い</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en-US" altLang="ja-JP"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⇒文献検索データベースに登録されていないことが</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　 多い</a:t>
            </a:r>
            <a:endParaRPr lang="ja-JP" altLang="en-US" sz="2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20</a:t>
            </a:fld>
            <a:endParaRPr lang="ja-JP" altLang="en-US" dirty="0"/>
          </a:p>
        </p:txBody>
      </p:sp>
    </p:spTree>
    <p:extLst>
      <p:ext uri="{BB962C8B-B14F-4D97-AF65-F5344CB8AC3E}">
        <p14:creationId xmlns:p14="http://schemas.microsoft.com/office/powerpoint/2010/main" val="3921419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３</a:t>
            </a:r>
            <a:r>
              <a:rPr lang="en-US" altLang="ja-JP" sz="4000" dirty="0"/>
              <a:t>.</a:t>
            </a:r>
            <a:r>
              <a:rPr lang="ja-JP" altLang="en-US" sz="4000" dirty="0"/>
              <a:t>論文の探し方</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en-US" altLang="ja-JP" sz="2600" dirty="0" smtClean="0">
                <a:latin typeface="ＭＳ Ｐゴシック" panose="020B0600070205080204" pitchFamily="50" charset="-128"/>
                <a:ea typeface="ＭＳ Ｐゴシック" panose="020B0600070205080204" pitchFamily="50" charset="-128"/>
              </a:rPr>
              <a:t>※</a:t>
            </a:r>
            <a:r>
              <a:rPr lang="ja-JP" altLang="en-US" sz="2600" dirty="0" smtClean="0">
                <a:latin typeface="ＭＳ Ｐゴシック" panose="020B0600070205080204" pitchFamily="50" charset="-128"/>
                <a:ea typeface="ＭＳ Ｐゴシック" panose="020B0600070205080204" pitchFamily="50" charset="-128"/>
              </a:rPr>
              <a:t>注意</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21</a:t>
            </a:fld>
            <a:endParaRPr lang="ja-JP" altLang="en-US" dirty="0"/>
          </a:p>
        </p:txBody>
      </p:sp>
      <p:grpSp>
        <p:nvGrpSpPr>
          <p:cNvPr id="5" name="グループ化 4"/>
          <p:cNvGrpSpPr/>
          <p:nvPr/>
        </p:nvGrpSpPr>
        <p:grpSpPr>
          <a:xfrm>
            <a:off x="1259632" y="3683498"/>
            <a:ext cx="6768752" cy="3060837"/>
            <a:chOff x="1115616" y="3257920"/>
            <a:chExt cx="6912768" cy="3125961"/>
          </a:xfrm>
        </p:grpSpPr>
        <p:sp>
          <p:nvSpPr>
            <p:cNvPr id="6" name="コンテンツ プレースホルダー 2"/>
            <p:cNvSpPr txBox="1">
              <a:spLocks/>
            </p:cNvSpPr>
            <p:nvPr/>
          </p:nvSpPr>
          <p:spPr>
            <a:xfrm>
              <a:off x="1259632" y="3260474"/>
              <a:ext cx="2376264" cy="3120853"/>
            </a:xfrm>
            <a:prstGeom prst="rect">
              <a:avLst/>
            </a:prstGeom>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hangingPunct="1">
                <a:buClr>
                  <a:schemeClr val="tx2"/>
                </a:buClr>
                <a:buNone/>
              </a:pPr>
              <a:r>
                <a:rPr lang="ja-JP" altLang="en-US" sz="2400" dirty="0" smtClean="0">
                  <a:latin typeface="+mj-ea"/>
                  <a:ea typeface="+mj-ea"/>
                </a:rPr>
                <a:t>論文著者名</a:t>
              </a:r>
              <a:endParaRPr lang="en-US" altLang="ja-JP" sz="2400" dirty="0" smtClean="0">
                <a:latin typeface="+mj-ea"/>
                <a:ea typeface="+mj-ea"/>
              </a:endParaRPr>
            </a:p>
            <a:p>
              <a:pPr marL="0" indent="0" eaLnBrk="1" hangingPunct="1">
                <a:buClr>
                  <a:schemeClr val="tx2"/>
                </a:buClr>
                <a:buNone/>
              </a:pPr>
              <a:r>
                <a:rPr lang="ja-JP" altLang="en-US" sz="2400" dirty="0">
                  <a:latin typeface="+mj-ea"/>
                  <a:ea typeface="+mj-ea"/>
                </a:rPr>
                <a:t>出版年</a:t>
              </a:r>
              <a:endParaRPr lang="en-US" altLang="ja-JP" sz="2400" dirty="0">
                <a:latin typeface="+mj-ea"/>
                <a:ea typeface="+mj-ea"/>
              </a:endParaRPr>
            </a:p>
            <a:p>
              <a:pPr marL="0" indent="0" eaLnBrk="1" hangingPunct="1">
                <a:buClr>
                  <a:schemeClr val="tx2"/>
                </a:buClr>
                <a:buNone/>
              </a:pPr>
              <a:r>
                <a:rPr lang="ja-JP" altLang="en-US" sz="2400" dirty="0">
                  <a:latin typeface="+mj-ea"/>
                  <a:ea typeface="+mj-ea"/>
                </a:rPr>
                <a:t>論題</a:t>
              </a:r>
              <a:endParaRPr lang="en-US" altLang="ja-JP" sz="2400" dirty="0">
                <a:latin typeface="+mj-ea"/>
                <a:ea typeface="+mj-ea"/>
              </a:endParaRPr>
            </a:p>
            <a:p>
              <a:pPr marL="0" indent="0" eaLnBrk="1" hangingPunct="1">
                <a:buClr>
                  <a:schemeClr val="tx2"/>
                </a:buClr>
                <a:buNone/>
              </a:pPr>
              <a:r>
                <a:rPr lang="ja-JP" altLang="en-US" sz="2400" dirty="0">
                  <a:latin typeface="+mj-ea"/>
                  <a:ea typeface="+mj-ea"/>
                </a:rPr>
                <a:t>（図書の）著者名</a:t>
              </a:r>
              <a:endParaRPr lang="en-US" altLang="ja-JP" sz="2400" dirty="0">
                <a:latin typeface="+mj-ea"/>
                <a:ea typeface="+mj-ea"/>
              </a:endParaRPr>
            </a:p>
            <a:p>
              <a:pPr marL="0" indent="0" eaLnBrk="1" hangingPunct="1">
                <a:buClr>
                  <a:schemeClr val="tx2"/>
                </a:buClr>
                <a:buNone/>
              </a:pPr>
              <a:r>
                <a:rPr lang="ja-JP" altLang="en-US" sz="2400" dirty="0">
                  <a:latin typeface="+mj-ea"/>
                  <a:ea typeface="+mj-ea"/>
                </a:rPr>
                <a:t>掲載図書名</a:t>
              </a:r>
              <a:endParaRPr lang="en-US" altLang="ja-JP" sz="2400" dirty="0">
                <a:latin typeface="+mj-ea"/>
                <a:ea typeface="+mj-ea"/>
              </a:endParaRPr>
            </a:p>
            <a:p>
              <a:pPr marL="0" indent="0" eaLnBrk="1" hangingPunct="1">
                <a:buClr>
                  <a:schemeClr val="tx2"/>
                </a:buClr>
                <a:buNone/>
              </a:pPr>
              <a:r>
                <a:rPr lang="ja-JP" altLang="en-US" sz="2400" dirty="0">
                  <a:latin typeface="+mj-ea"/>
                  <a:ea typeface="+mj-ea"/>
                </a:rPr>
                <a:t>論文のページ数</a:t>
              </a:r>
              <a:endParaRPr lang="en-US" altLang="ja-JP" sz="2400" dirty="0">
                <a:latin typeface="+mj-ea"/>
                <a:ea typeface="+mj-ea"/>
              </a:endParaRPr>
            </a:p>
            <a:p>
              <a:pPr marL="0" indent="0" eaLnBrk="1" hangingPunct="1">
                <a:buClr>
                  <a:schemeClr val="tx2"/>
                </a:buClr>
                <a:buNone/>
              </a:pPr>
              <a:r>
                <a:rPr lang="ja-JP" altLang="en-US" sz="2400" dirty="0" smtClean="0">
                  <a:latin typeface="+mj-ea"/>
                  <a:ea typeface="+mj-ea"/>
                </a:rPr>
                <a:t>出版者</a:t>
              </a:r>
              <a:endParaRPr lang="ja-JP" altLang="en-US" sz="2400" dirty="0">
                <a:latin typeface="+mj-ea"/>
                <a:ea typeface="+mj-ea"/>
              </a:endParaRPr>
            </a:p>
          </p:txBody>
        </p:sp>
        <p:sp>
          <p:nvSpPr>
            <p:cNvPr id="7" name="テキスト ボックス 6"/>
            <p:cNvSpPr txBox="1"/>
            <p:nvPr/>
          </p:nvSpPr>
          <p:spPr>
            <a:xfrm>
              <a:off x="3995936" y="3260474"/>
              <a:ext cx="2448272" cy="461665"/>
            </a:xfrm>
            <a:prstGeom prst="rect">
              <a:avLst/>
            </a:prstGeom>
            <a:noFill/>
          </p:spPr>
          <p:txBody>
            <a:bodyPr wrap="square" rtlCol="0">
              <a:spAutoFit/>
            </a:bodyPr>
            <a:lstStyle/>
            <a:p>
              <a:r>
                <a:rPr lang="ja-JP" altLang="en-US" sz="2400" dirty="0" smtClean="0">
                  <a:latin typeface="+mj-ea"/>
                </a:rPr>
                <a:t>郡司隆男</a:t>
              </a:r>
              <a:endParaRPr lang="en-US" altLang="ja-JP" sz="2400" dirty="0">
                <a:latin typeface="+mj-ea"/>
              </a:endParaRPr>
            </a:p>
          </p:txBody>
        </p:sp>
        <p:sp>
          <p:nvSpPr>
            <p:cNvPr id="8" name="テキスト ボックス 7"/>
            <p:cNvSpPr txBox="1"/>
            <p:nvPr/>
          </p:nvSpPr>
          <p:spPr>
            <a:xfrm>
              <a:off x="4003475" y="3703672"/>
              <a:ext cx="2448272" cy="461665"/>
            </a:xfrm>
            <a:prstGeom prst="rect">
              <a:avLst/>
            </a:prstGeom>
            <a:noFill/>
          </p:spPr>
          <p:txBody>
            <a:bodyPr wrap="square" rtlCol="0">
              <a:spAutoFit/>
            </a:bodyPr>
            <a:lstStyle/>
            <a:p>
              <a:r>
                <a:rPr lang="en-US" altLang="ja-JP" sz="2400" dirty="0" smtClean="0">
                  <a:latin typeface="+mj-ea"/>
                </a:rPr>
                <a:t>1997</a:t>
              </a:r>
              <a:r>
                <a:rPr lang="ja-JP" altLang="en-US" sz="2400" dirty="0" smtClean="0">
                  <a:latin typeface="+mj-ea"/>
                </a:rPr>
                <a:t>年</a:t>
              </a:r>
              <a:endParaRPr lang="en-US" altLang="ja-JP" sz="2400" dirty="0">
                <a:latin typeface="+mj-ea"/>
              </a:endParaRPr>
            </a:p>
          </p:txBody>
        </p:sp>
        <p:sp>
          <p:nvSpPr>
            <p:cNvPr id="9" name="テキスト ボックス 8"/>
            <p:cNvSpPr txBox="1"/>
            <p:nvPr/>
          </p:nvSpPr>
          <p:spPr>
            <a:xfrm>
              <a:off x="4026092" y="4146870"/>
              <a:ext cx="2448272" cy="461665"/>
            </a:xfrm>
            <a:prstGeom prst="rect">
              <a:avLst/>
            </a:prstGeom>
            <a:noFill/>
          </p:spPr>
          <p:txBody>
            <a:bodyPr wrap="square" rtlCol="0">
              <a:spAutoFit/>
            </a:bodyPr>
            <a:lstStyle/>
            <a:p>
              <a:r>
                <a:rPr lang="ja-JP" altLang="en-US" sz="2400" dirty="0">
                  <a:latin typeface="+mj-ea"/>
                </a:rPr>
                <a:t>言語情報の特質</a:t>
              </a:r>
              <a:endParaRPr lang="en-US" altLang="ja-JP" sz="2400" dirty="0">
                <a:latin typeface="+mj-ea"/>
              </a:endParaRPr>
            </a:p>
          </p:txBody>
        </p:sp>
        <p:sp>
          <p:nvSpPr>
            <p:cNvPr id="10" name="テキスト ボックス 9"/>
            <p:cNvSpPr txBox="1"/>
            <p:nvPr/>
          </p:nvSpPr>
          <p:spPr>
            <a:xfrm>
              <a:off x="4041168" y="4590068"/>
              <a:ext cx="3267135" cy="461665"/>
            </a:xfrm>
            <a:prstGeom prst="rect">
              <a:avLst/>
            </a:prstGeom>
            <a:noFill/>
          </p:spPr>
          <p:txBody>
            <a:bodyPr wrap="square" rtlCol="0">
              <a:spAutoFit/>
            </a:bodyPr>
            <a:lstStyle/>
            <a:p>
              <a:r>
                <a:rPr lang="ja-JP" altLang="en-US" sz="2400" dirty="0" smtClean="0">
                  <a:latin typeface="+mj-ea"/>
                </a:rPr>
                <a:t>藤本和貴夫　木村健治</a:t>
              </a:r>
              <a:endParaRPr lang="en-US" altLang="ja-JP" sz="2400" dirty="0">
                <a:latin typeface="+mj-ea"/>
              </a:endParaRPr>
            </a:p>
          </p:txBody>
        </p:sp>
        <p:sp>
          <p:nvSpPr>
            <p:cNvPr id="11" name="テキスト ボックス 10"/>
            <p:cNvSpPr txBox="1"/>
            <p:nvPr/>
          </p:nvSpPr>
          <p:spPr>
            <a:xfrm>
              <a:off x="4018553" y="5033266"/>
              <a:ext cx="2448272" cy="461665"/>
            </a:xfrm>
            <a:prstGeom prst="rect">
              <a:avLst/>
            </a:prstGeom>
            <a:noFill/>
          </p:spPr>
          <p:txBody>
            <a:bodyPr wrap="square" rtlCol="0">
              <a:spAutoFit/>
            </a:bodyPr>
            <a:lstStyle/>
            <a:p>
              <a:r>
                <a:rPr lang="ja-JP" altLang="en-US" sz="2400" dirty="0" smtClean="0">
                  <a:latin typeface="+mj-ea"/>
                </a:rPr>
                <a:t>言語</a:t>
              </a:r>
              <a:r>
                <a:rPr lang="ja-JP" altLang="en-US" sz="2400" dirty="0">
                  <a:latin typeface="+mj-ea"/>
                </a:rPr>
                <a:t>文化学</a:t>
              </a:r>
              <a:r>
                <a:rPr lang="ja-JP" altLang="en-US" sz="2400" dirty="0" smtClean="0">
                  <a:latin typeface="+mj-ea"/>
                </a:rPr>
                <a:t>概論</a:t>
              </a:r>
              <a:endParaRPr lang="en-US" altLang="ja-JP" sz="2400" dirty="0">
                <a:latin typeface="+mj-ea"/>
              </a:endParaRPr>
            </a:p>
          </p:txBody>
        </p:sp>
        <p:sp>
          <p:nvSpPr>
            <p:cNvPr id="12" name="テキスト ボックス 11"/>
            <p:cNvSpPr txBox="1"/>
            <p:nvPr/>
          </p:nvSpPr>
          <p:spPr>
            <a:xfrm>
              <a:off x="4011014" y="5476464"/>
              <a:ext cx="2448272" cy="461665"/>
            </a:xfrm>
            <a:prstGeom prst="rect">
              <a:avLst/>
            </a:prstGeom>
            <a:noFill/>
          </p:spPr>
          <p:txBody>
            <a:bodyPr wrap="square" rtlCol="0">
              <a:spAutoFit/>
            </a:bodyPr>
            <a:lstStyle/>
            <a:p>
              <a:r>
                <a:rPr lang="en-US" altLang="ja-JP" sz="2400" dirty="0" smtClean="0">
                  <a:latin typeface="+mj-ea"/>
                </a:rPr>
                <a:t>pp.107-120</a:t>
              </a:r>
            </a:p>
          </p:txBody>
        </p:sp>
        <p:sp>
          <p:nvSpPr>
            <p:cNvPr id="13" name="テキスト ボックス 12"/>
            <p:cNvSpPr txBox="1"/>
            <p:nvPr/>
          </p:nvSpPr>
          <p:spPr>
            <a:xfrm>
              <a:off x="4033631" y="5919663"/>
              <a:ext cx="2448272" cy="461665"/>
            </a:xfrm>
            <a:prstGeom prst="rect">
              <a:avLst/>
            </a:prstGeom>
            <a:noFill/>
          </p:spPr>
          <p:txBody>
            <a:bodyPr wrap="square" rtlCol="0">
              <a:spAutoFit/>
            </a:bodyPr>
            <a:lstStyle/>
            <a:p>
              <a:r>
                <a:rPr lang="ja-JP" altLang="en-US" sz="2400" dirty="0" smtClean="0">
                  <a:latin typeface="+mj-ea"/>
                </a:rPr>
                <a:t>大阪大学出版会</a:t>
              </a:r>
              <a:endParaRPr lang="en-US" altLang="ja-JP" sz="2400" dirty="0">
                <a:latin typeface="+mj-ea"/>
              </a:endParaRPr>
            </a:p>
          </p:txBody>
        </p:sp>
        <p:grpSp>
          <p:nvGrpSpPr>
            <p:cNvPr id="14" name="グループ化 13"/>
            <p:cNvGrpSpPr/>
            <p:nvPr/>
          </p:nvGrpSpPr>
          <p:grpSpPr>
            <a:xfrm>
              <a:off x="1115616" y="3257920"/>
              <a:ext cx="6912768" cy="3125961"/>
              <a:chOff x="1835696" y="3573016"/>
              <a:chExt cx="6912768" cy="3125961"/>
            </a:xfrm>
          </p:grpSpPr>
          <p:cxnSp>
            <p:nvCxnSpPr>
              <p:cNvPr id="15" name="直線コネクタ 14"/>
              <p:cNvCxnSpPr/>
              <p:nvPr/>
            </p:nvCxnSpPr>
            <p:spPr>
              <a:xfrm>
                <a:off x="1835696" y="3573016"/>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835696" y="4051697"/>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835696" y="4478730"/>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835696" y="4922862"/>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835696" y="5366828"/>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835696" y="5810877"/>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835696" y="6254926"/>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835696" y="6693870"/>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835696" y="3573016"/>
                <a:ext cx="0" cy="3125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8748464" y="3573016"/>
                <a:ext cx="0" cy="3125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355976" y="3573016"/>
                <a:ext cx="0" cy="3125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9" name="テキスト ボックス 28"/>
          <p:cNvSpPr txBox="1"/>
          <p:nvPr/>
        </p:nvSpPr>
        <p:spPr>
          <a:xfrm>
            <a:off x="971600" y="2852936"/>
            <a:ext cx="7632848" cy="646331"/>
          </a:xfrm>
          <a:prstGeom prst="rect">
            <a:avLst/>
          </a:prstGeom>
          <a:noFill/>
        </p:spPr>
        <p:txBody>
          <a:bodyPr wrap="square" rtlCol="0">
            <a:spAutoFit/>
          </a:bodyPr>
          <a:lstStyle/>
          <a:p>
            <a:r>
              <a:rPr lang="ja-JP" altLang="en-US"/>
              <a:t>郡司隆男 </a:t>
            </a:r>
            <a:r>
              <a:rPr lang="en-US" altLang="ja-JP"/>
              <a:t>(1997) </a:t>
            </a:r>
            <a:r>
              <a:rPr lang="ja-JP" altLang="en-US"/>
              <a:t>「言語情報の特質」  藤本和貴夫、木村健治編 </a:t>
            </a:r>
            <a:r>
              <a:rPr lang="en-US" altLang="ja-JP"/>
              <a:t>『</a:t>
            </a:r>
            <a:r>
              <a:rPr lang="ja-JP" altLang="en-US"/>
              <a:t>言語文化学概論</a:t>
            </a:r>
            <a:r>
              <a:rPr lang="en-US" altLang="ja-JP"/>
              <a:t>』 pp.107-120. </a:t>
            </a:r>
            <a:r>
              <a:rPr lang="ja-JP" altLang="en-US"/>
              <a:t>大阪大学出版会</a:t>
            </a:r>
            <a:endParaRPr lang="ja-JP" altLang="en-US" dirty="0"/>
          </a:p>
        </p:txBody>
      </p:sp>
    </p:spTree>
    <p:extLst>
      <p:ext uri="{BB962C8B-B14F-4D97-AF65-F5344CB8AC3E}">
        <p14:creationId xmlns:p14="http://schemas.microsoft.com/office/powerpoint/2010/main" val="605930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7" name="Rectangle 3"/>
          <p:cNvSpPr>
            <a:spLocks noGrp="1" noChangeArrowheads="1"/>
          </p:cNvSpPr>
          <p:nvPr>
            <p:ph idx="1"/>
          </p:nvPr>
        </p:nvSpPr>
        <p:spPr>
          <a:xfrm>
            <a:off x="457200" y="1981200"/>
            <a:ext cx="8229600" cy="4256088"/>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・論文</a:t>
            </a:r>
            <a:r>
              <a:rPr lang="ja-JP" altLang="en-US" sz="2600" dirty="0">
                <a:latin typeface="ＭＳ Ｐゴシック" panose="020B0600070205080204" pitchFamily="50" charset="-128"/>
                <a:ea typeface="ＭＳ Ｐゴシック" panose="020B0600070205080204" pitchFamily="50" charset="-128"/>
              </a:rPr>
              <a:t>の</a:t>
            </a:r>
            <a:r>
              <a:rPr lang="ja-JP" altLang="en-US" sz="2600" dirty="0" smtClean="0">
                <a:latin typeface="ＭＳ Ｐゴシック" panose="020B0600070205080204" pitchFamily="50" charset="-128"/>
                <a:ea typeface="ＭＳ Ｐゴシック" panose="020B0600070205080204" pitchFamily="50" charset="-128"/>
              </a:rPr>
              <a:t>情報を調べたら</a:t>
            </a:r>
            <a:endParaRPr lang="ja-JP" altLang="en-US"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ja-JP" altLang="en-US"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　岐阜大学図書館</a:t>
            </a:r>
            <a:r>
              <a:rPr lang="ja-JP" altLang="en-US" sz="2600" dirty="0">
                <a:latin typeface="ＭＳ Ｐゴシック" panose="020B0600070205080204" pitchFamily="50" charset="-128"/>
                <a:ea typeface="ＭＳ Ｐゴシック" panose="020B0600070205080204" pitchFamily="50" charset="-128"/>
              </a:rPr>
              <a:t>の</a:t>
            </a:r>
            <a:r>
              <a:rPr lang="en-US" altLang="ja-JP" sz="2600" dirty="0">
                <a:latin typeface="ＭＳ Ｐゴシック" panose="020B0600070205080204" pitchFamily="50" charset="-128"/>
                <a:ea typeface="ＭＳ Ｐゴシック" panose="020B0600070205080204" pitchFamily="50" charset="-128"/>
              </a:rPr>
              <a:t>OPAC</a:t>
            </a:r>
            <a:r>
              <a:rPr lang="ja-JP" altLang="en-US" sz="2600" dirty="0">
                <a:latin typeface="ＭＳ Ｐゴシック" panose="020B0600070205080204" pitchFamily="50" charset="-128"/>
                <a:ea typeface="ＭＳ Ｐゴシック" panose="020B0600070205080204" pitchFamily="50" charset="-128"/>
              </a:rPr>
              <a:t>で</a:t>
            </a:r>
            <a:r>
              <a:rPr lang="ja-JP" altLang="en-US" sz="2600" dirty="0" smtClean="0">
                <a:latin typeface="ＭＳ Ｐゴシック" panose="020B0600070205080204" pitchFamily="50" charset="-128"/>
                <a:ea typeface="ＭＳ Ｐゴシック" panose="020B0600070205080204" pitchFamily="50" charset="-128"/>
              </a:rPr>
              <a:t>検索</a:t>
            </a:r>
            <a:endParaRPr lang="ja-JP" altLang="en-US"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　→「</a:t>
            </a:r>
            <a:r>
              <a:rPr lang="ja-JP" altLang="en-US" sz="2600" dirty="0">
                <a:latin typeface="ＭＳ Ｐゴシック" panose="020B0600070205080204" pitchFamily="50" charset="-128"/>
                <a:ea typeface="ＭＳ Ｐゴシック" panose="020B0600070205080204" pitchFamily="50" charset="-128"/>
              </a:rPr>
              <a:t>書名」「雑誌名」で検索する</a:t>
            </a: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　　</a:t>
            </a:r>
            <a:r>
              <a:rPr lang="en-US" altLang="ja-JP" dirty="0" smtClean="0">
                <a:solidFill>
                  <a:srgbClr val="FF0000"/>
                </a:solidFill>
                <a:latin typeface="ＭＳ Ｐゴシック" panose="020B0600070205080204" pitchFamily="50" charset="-128"/>
                <a:ea typeface="ＭＳ Ｐゴシック" panose="020B0600070205080204" pitchFamily="50" charset="-128"/>
              </a:rPr>
              <a:t>※</a:t>
            </a:r>
            <a:r>
              <a:rPr lang="ja-JP" altLang="en-US" dirty="0" smtClean="0">
                <a:solidFill>
                  <a:srgbClr val="FF0000"/>
                </a:solidFill>
                <a:latin typeface="ＭＳ Ｐゴシック" panose="020B0600070205080204" pitchFamily="50" charset="-128"/>
                <a:ea typeface="ＭＳ Ｐゴシック" panose="020B0600070205080204" pitchFamily="50" charset="-128"/>
              </a:rPr>
              <a:t>雑誌</a:t>
            </a:r>
            <a:r>
              <a:rPr lang="ja-JP" altLang="en-US" dirty="0">
                <a:solidFill>
                  <a:srgbClr val="FF0000"/>
                </a:solidFill>
                <a:latin typeface="ＭＳ Ｐゴシック" panose="020B0600070205080204" pitchFamily="50" charset="-128"/>
                <a:ea typeface="ＭＳ Ｐゴシック" panose="020B0600070205080204" pitchFamily="50" charset="-128"/>
              </a:rPr>
              <a:t>の場合は巻号の確認も忘れず</a:t>
            </a:r>
            <a:r>
              <a:rPr lang="ja-JP" altLang="en-US" dirty="0" smtClean="0">
                <a:solidFill>
                  <a:srgbClr val="FF0000"/>
                </a:solidFill>
                <a:latin typeface="ＭＳ Ｐゴシック" panose="020B0600070205080204" pitchFamily="50" charset="-128"/>
                <a:ea typeface="ＭＳ Ｐゴシック" panose="020B0600070205080204" pitchFamily="50" charset="-128"/>
              </a:rPr>
              <a:t>に</a:t>
            </a:r>
            <a:endParaRPr lang="ja-JP" altLang="en-US" dirty="0">
              <a:solidFill>
                <a:srgbClr val="FF0000"/>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22</a:t>
            </a:fld>
            <a:endParaRPr lang="ja-JP" altLang="en-US" dirty="0"/>
          </a:p>
        </p:txBody>
      </p:sp>
      <p:pic>
        <p:nvPicPr>
          <p:cNvPr id="8" name="Picture 4"/>
          <p:cNvPicPr>
            <a:picLocks noChangeAspect="1" noChangeArrowheads="1"/>
          </p:cNvPicPr>
          <p:nvPr/>
        </p:nvPicPr>
        <p:blipFill>
          <a:blip r:embed="rId3"/>
          <a:srcRect/>
          <a:stretch>
            <a:fillRect/>
          </a:stretch>
        </p:blipFill>
        <p:spPr bwMode="auto">
          <a:xfrm>
            <a:off x="6804248" y="4918494"/>
            <a:ext cx="1872878" cy="1599259"/>
          </a:xfrm>
          <a:prstGeom prst="rect">
            <a:avLst/>
          </a:prstGeom>
          <a:noFill/>
          <a:ln w="9525">
            <a:noFill/>
            <a:miter lim="800000"/>
            <a:headEnd/>
            <a:tailEnd/>
          </a:ln>
        </p:spPr>
      </p:pic>
    </p:spTree>
    <p:extLst>
      <p:ext uri="{BB962C8B-B14F-4D97-AF65-F5344CB8AC3E}">
        <p14:creationId xmlns:p14="http://schemas.microsoft.com/office/powerpoint/2010/main" val="272356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23</a:t>
            </a:fld>
            <a:endParaRPr lang="ja-JP" altLang="en-US" dirty="0"/>
          </a:p>
        </p:txBody>
      </p:sp>
      <p:sp>
        <p:nvSpPr>
          <p:cNvPr id="9" name="Rectangle 3"/>
          <p:cNvSpPr>
            <a:spLocks noGrp="1" noChangeArrowheads="1"/>
          </p:cNvSpPr>
          <p:nvPr>
            <p:ph idx="1"/>
          </p:nvPr>
        </p:nvSpPr>
        <p:spPr>
          <a:xfrm>
            <a:off x="580070" y="2070742"/>
            <a:ext cx="7920111" cy="951030"/>
          </a:xfrm>
          <a:ln w="38100">
            <a:solidFill>
              <a:schemeClr val="accent3"/>
            </a:solidFill>
          </a:ln>
        </p:spPr>
        <p:txBody>
          <a:bodyPr wrap="square">
            <a:spAutoFit/>
          </a:bodyPr>
          <a:lstStyle/>
          <a:p>
            <a:pPr marL="0" indent="0" defTabSz="881063" eaLnBrk="1" hangingPunct="1">
              <a:lnSpc>
                <a:spcPct val="90000"/>
              </a:lnSpc>
              <a:buNone/>
              <a:tabLst>
                <a:tab pos="1698625" algn="l"/>
                <a:tab pos="3233738" algn="l"/>
                <a:tab pos="4132263" algn="l"/>
                <a:tab pos="5740400" algn="l"/>
                <a:tab pos="6723063" algn="l"/>
              </a:tabLst>
            </a:pPr>
            <a:endParaRPr lang="en-US" altLang="ja-JP" sz="1800" b="1" dirty="0" smtClean="0">
              <a:latin typeface="ＭＳ Ｐゴシック" panose="020B0600070205080204" pitchFamily="50" charset="-128"/>
              <a:ea typeface="ＭＳ Ｐゴシック" panose="020B0600070205080204" pitchFamily="50" charset="-128"/>
            </a:endParaRPr>
          </a:p>
          <a:p>
            <a:pPr marL="0" indent="0" defTabSz="881063" eaLnBrk="1" hangingPunct="1">
              <a:lnSpc>
                <a:spcPct val="90000"/>
              </a:lnSpc>
              <a:buNone/>
              <a:tabLst>
                <a:tab pos="1698625" algn="l"/>
                <a:tab pos="3233738" algn="l"/>
                <a:tab pos="4132263" algn="l"/>
                <a:tab pos="5740400" algn="l"/>
                <a:tab pos="6723063" algn="l"/>
              </a:tabLst>
            </a:pPr>
            <a:r>
              <a:rPr lang="ja-JP" altLang="en-US" sz="1800" b="1" dirty="0" smtClean="0">
                <a:latin typeface="ＭＳ Ｐゴシック" panose="020B0600070205080204" pitchFamily="50" charset="-128"/>
                <a:ea typeface="ＭＳ Ｐゴシック" panose="020B0600070205080204" pitchFamily="50" charset="-128"/>
              </a:rPr>
              <a:t>論文著者名</a:t>
            </a:r>
            <a:r>
              <a:rPr lang="en-US" altLang="ja-JP" sz="1800" b="1" dirty="0" smtClean="0">
                <a:latin typeface="ＭＳ Ｐゴシック" panose="020B0600070205080204" pitchFamily="50" charset="-128"/>
                <a:ea typeface="ＭＳ Ｐゴシック" panose="020B0600070205080204" pitchFamily="50" charset="-128"/>
              </a:rPr>
              <a:t>	</a:t>
            </a:r>
            <a:r>
              <a:rPr lang="ja-JP" altLang="en-US" sz="1800" b="1" dirty="0" smtClean="0">
                <a:latin typeface="ＭＳ Ｐゴシック" panose="020B0600070205080204" pitchFamily="50" charset="-128"/>
                <a:ea typeface="ＭＳ Ｐゴシック" panose="020B0600070205080204" pitchFamily="50" charset="-128"/>
              </a:rPr>
              <a:t>：大野剛</a:t>
            </a:r>
            <a:r>
              <a:rPr lang="en-US" altLang="ja-JP" sz="1800" b="1" dirty="0" smtClean="0">
                <a:latin typeface="ＭＳ Ｐゴシック" panose="020B0600070205080204" pitchFamily="50" charset="-128"/>
                <a:ea typeface="ＭＳ Ｐゴシック" panose="020B0600070205080204" pitchFamily="50" charset="-128"/>
              </a:rPr>
              <a:t>	</a:t>
            </a:r>
            <a:r>
              <a:rPr lang="ja-JP" altLang="en-US" sz="1800" b="1" dirty="0" smtClean="0">
                <a:latin typeface="ＭＳ Ｐゴシック" panose="020B0600070205080204" pitchFamily="50" charset="-128"/>
                <a:ea typeface="ＭＳ Ｐゴシック" panose="020B0600070205080204" pitchFamily="50" charset="-128"/>
              </a:rPr>
              <a:t>巻号</a:t>
            </a:r>
            <a:r>
              <a:rPr lang="en-US" altLang="ja-JP" sz="1800" b="1" dirty="0" smtClean="0">
                <a:latin typeface="ＭＳ Ｐゴシック" panose="020B0600070205080204" pitchFamily="50" charset="-128"/>
                <a:ea typeface="ＭＳ Ｐゴシック" panose="020B0600070205080204" pitchFamily="50" charset="-128"/>
              </a:rPr>
              <a:t>	</a:t>
            </a:r>
            <a:r>
              <a:rPr lang="ja-JP" altLang="en-US" sz="1800" b="1" dirty="0" smtClean="0">
                <a:latin typeface="ＭＳ Ｐゴシック" panose="020B0600070205080204" pitchFamily="50" charset="-128"/>
                <a:ea typeface="ＭＳ Ｐゴシック" panose="020B0600070205080204" pitchFamily="50" charset="-128"/>
              </a:rPr>
              <a:t>：５３（７）</a:t>
            </a:r>
            <a:r>
              <a:rPr lang="en-US" altLang="ja-JP" sz="1800" b="1" dirty="0" smtClean="0">
                <a:latin typeface="ＭＳ Ｐゴシック" panose="020B0600070205080204" pitchFamily="50" charset="-128"/>
                <a:ea typeface="ＭＳ Ｐゴシック" panose="020B0600070205080204" pitchFamily="50" charset="-128"/>
              </a:rPr>
              <a:t>	</a:t>
            </a:r>
            <a:r>
              <a:rPr lang="ja-JP" altLang="en-US" sz="1800" b="1" dirty="0" smtClean="0">
                <a:latin typeface="ＭＳ Ｐゴシック" panose="020B0600070205080204" pitchFamily="50" charset="-128"/>
                <a:ea typeface="ＭＳ Ｐゴシック" panose="020B0600070205080204" pitchFamily="50" charset="-128"/>
              </a:rPr>
              <a:t>出版年</a:t>
            </a:r>
            <a:r>
              <a:rPr lang="en-US" altLang="ja-JP" sz="1800" b="1" dirty="0" smtClean="0">
                <a:latin typeface="ＭＳ Ｐゴシック" panose="020B0600070205080204" pitchFamily="50" charset="-128"/>
                <a:ea typeface="ＭＳ Ｐゴシック" panose="020B0600070205080204" pitchFamily="50" charset="-128"/>
              </a:rPr>
              <a:t>	</a:t>
            </a:r>
            <a:r>
              <a:rPr lang="ja-JP" altLang="en-US" sz="1800" b="1" dirty="0" smtClean="0">
                <a:latin typeface="ＭＳ Ｐゴシック" panose="020B0600070205080204" pitchFamily="50" charset="-128"/>
                <a:ea typeface="ＭＳ Ｐゴシック" panose="020B0600070205080204" pitchFamily="50" charset="-128"/>
              </a:rPr>
              <a:t>：２００４年</a:t>
            </a:r>
            <a:endParaRPr lang="en-US" altLang="ja-JP" sz="1800" b="1" dirty="0" smtClean="0">
              <a:latin typeface="ＭＳ Ｐゴシック" panose="020B0600070205080204" pitchFamily="50" charset="-128"/>
              <a:ea typeface="ＭＳ Ｐゴシック" panose="020B0600070205080204" pitchFamily="50" charset="-128"/>
            </a:endParaRPr>
          </a:p>
          <a:p>
            <a:pPr marL="0" indent="0" eaLnBrk="1" hangingPunct="1">
              <a:lnSpc>
                <a:spcPct val="90000"/>
              </a:lnSpc>
              <a:buNone/>
              <a:tabLst>
                <a:tab pos="1698625" algn="l"/>
                <a:tab pos="3233738" algn="l"/>
                <a:tab pos="4132263" algn="l"/>
              </a:tabLst>
            </a:pPr>
            <a:r>
              <a:rPr lang="ja-JP" altLang="en-US" sz="1800" b="1" dirty="0" smtClean="0">
                <a:solidFill>
                  <a:srgbClr val="FF0000"/>
                </a:solidFill>
                <a:latin typeface="ＭＳ Ｐゴシック" panose="020B0600070205080204" pitchFamily="50" charset="-128"/>
                <a:ea typeface="ＭＳ Ｐゴシック" panose="020B0600070205080204" pitchFamily="50" charset="-128"/>
              </a:rPr>
              <a:t>掲載雑誌名</a:t>
            </a:r>
            <a:r>
              <a:rPr lang="en-US" altLang="ja-JP" sz="1800" b="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1800" b="1" dirty="0" smtClean="0">
                <a:solidFill>
                  <a:srgbClr val="FF0000"/>
                </a:solidFill>
                <a:latin typeface="ＭＳ Ｐゴシック" panose="020B0600070205080204" pitchFamily="50" charset="-128"/>
                <a:ea typeface="ＭＳ Ｐゴシック" panose="020B0600070205080204" pitchFamily="50" charset="-128"/>
              </a:rPr>
              <a:t>：分析化学</a:t>
            </a:r>
            <a:r>
              <a:rPr lang="en-US" altLang="ja-JP" sz="1800" b="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1800" b="1" dirty="0" smtClean="0">
                <a:latin typeface="ＭＳ Ｐゴシック" panose="020B0600070205080204" pitchFamily="50" charset="-128"/>
                <a:ea typeface="ＭＳ Ｐゴシック" panose="020B0600070205080204" pitchFamily="50" charset="-128"/>
              </a:rPr>
              <a:t>ページ</a:t>
            </a:r>
            <a:r>
              <a:rPr lang="en-US" altLang="ja-JP" sz="1800" b="1" dirty="0" smtClean="0">
                <a:latin typeface="ＭＳ Ｐゴシック" panose="020B0600070205080204" pitchFamily="50" charset="-128"/>
                <a:ea typeface="ＭＳ Ｐゴシック" panose="020B0600070205080204" pitchFamily="50" charset="-128"/>
              </a:rPr>
              <a:t>	</a:t>
            </a:r>
            <a:r>
              <a:rPr lang="ja-JP" altLang="en-US" sz="1800" b="1" dirty="0" smtClean="0">
                <a:latin typeface="ＭＳ Ｐゴシック" panose="020B0600070205080204" pitchFamily="50" charset="-128"/>
                <a:ea typeface="ＭＳ Ｐゴシック" panose="020B0600070205080204" pitchFamily="50" charset="-128"/>
              </a:rPr>
              <a:t>：６３１－６４５</a:t>
            </a:r>
            <a:endParaRPr lang="ja-JP" altLang="en-US" sz="1800" b="1" dirty="0">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5000338" y="3150862"/>
            <a:ext cx="3744416" cy="646331"/>
          </a:xfrm>
          <a:prstGeom prst="rect">
            <a:avLst/>
          </a:prstGeom>
          <a:noFill/>
        </p:spPr>
        <p:txBody>
          <a:bodyPr wrap="square" rtlCol="0">
            <a:spAutoFit/>
          </a:bodyPr>
          <a:lstStyle/>
          <a:p>
            <a:r>
              <a:rPr lang="ja-JP" altLang="en-US" dirty="0" smtClean="0"/>
              <a:t>岐阜大学図書館蔵書検索（</a:t>
            </a:r>
            <a:r>
              <a:rPr lang="en-US" altLang="ja-JP" dirty="0" smtClean="0"/>
              <a:t>OPAC</a:t>
            </a:r>
            <a:r>
              <a:rPr lang="ja-JP" altLang="en-US" dirty="0" smtClean="0"/>
              <a:t>）　　</a:t>
            </a:r>
            <a:r>
              <a:rPr lang="en-US" altLang="ja-JP" dirty="0" smtClean="0"/>
              <a:t>http</a:t>
            </a:r>
            <a:r>
              <a:rPr lang="en-US" altLang="ja-JP" dirty="0"/>
              <a:t>://opac.lib.gifu-u.ac.jp/opc/</a:t>
            </a:r>
            <a:endParaRPr kumimoji="1" lang="ja-JP" altLang="en-US" dirty="0"/>
          </a:p>
        </p:txBody>
      </p:sp>
      <p:sp>
        <p:nvSpPr>
          <p:cNvPr id="11" name="角丸四角形 10"/>
          <p:cNvSpPr/>
          <p:nvPr/>
        </p:nvSpPr>
        <p:spPr>
          <a:xfrm>
            <a:off x="1040492" y="1874404"/>
            <a:ext cx="2088232" cy="408623"/>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探している論文</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48" y="3234771"/>
            <a:ext cx="4618717" cy="3503854"/>
          </a:xfrm>
          <a:prstGeom prst="rect">
            <a:avLst/>
          </a:prstGeom>
          <a:ln>
            <a:solidFill>
              <a:schemeClr val="tx1"/>
            </a:solidFill>
          </a:ln>
        </p:spPr>
      </p:pic>
      <p:sp>
        <p:nvSpPr>
          <p:cNvPr id="13" name="テキスト ボックス 12"/>
          <p:cNvSpPr txBox="1"/>
          <p:nvPr/>
        </p:nvSpPr>
        <p:spPr>
          <a:xfrm>
            <a:off x="2195686" y="5865171"/>
            <a:ext cx="6696794" cy="646331"/>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marL="342900" indent="-342900" eaLnBrk="1" hangingPunct="1">
              <a:lnSpc>
                <a:spcPct val="90000"/>
              </a:lnSpc>
              <a:buClr>
                <a:schemeClr val="accent3"/>
              </a:buClr>
              <a:buFont typeface="Wingdings" panose="05000000000000000000" pitchFamily="2" charset="2"/>
              <a:buChar char="l"/>
            </a:pPr>
            <a:r>
              <a:rPr lang="ja-JP" altLang="en-US" sz="2000" dirty="0">
                <a:solidFill>
                  <a:srgbClr val="FF0000"/>
                </a:solidFill>
                <a:latin typeface="ＭＳ Ｐゴシック" panose="020B0600070205080204" pitchFamily="50" charset="-128"/>
                <a:ea typeface="ＭＳ Ｐゴシック" panose="020B0600070205080204" pitchFamily="50" charset="-128"/>
              </a:rPr>
              <a:t>「雑誌名」</a:t>
            </a:r>
            <a:r>
              <a:rPr lang="ja-JP" altLang="en-US" sz="2000" dirty="0">
                <a:latin typeface="ＭＳ Ｐゴシック" panose="020B0600070205080204" pitchFamily="50" charset="-128"/>
                <a:ea typeface="ＭＳ Ｐゴシック" panose="020B0600070205080204" pitchFamily="50" charset="-128"/>
              </a:rPr>
              <a:t>をタイトル・ワード欄かフルタイトル欄に入力する</a:t>
            </a:r>
            <a:endParaRPr lang="en-US" altLang="ja-JP" sz="2000" dirty="0">
              <a:latin typeface="ＭＳ Ｐゴシック" panose="020B0600070205080204" pitchFamily="50" charset="-128"/>
              <a:ea typeface="ＭＳ Ｐゴシック" panose="020B0600070205080204" pitchFamily="50" charset="-128"/>
            </a:endParaRPr>
          </a:p>
          <a:p>
            <a:pPr marL="342900" indent="-342900" eaLnBrk="1" hangingPunct="1">
              <a:lnSpc>
                <a:spcPct val="90000"/>
              </a:lnSpc>
              <a:buClr>
                <a:schemeClr val="accent3"/>
              </a:buClr>
              <a:buFont typeface="Wingdings" panose="05000000000000000000" pitchFamily="2" charset="2"/>
              <a:buChar char="l"/>
            </a:pPr>
            <a:r>
              <a:rPr lang="ja-JP" altLang="en-US" sz="2000" dirty="0">
                <a:latin typeface="ＭＳ Ｐゴシック" panose="020B0600070205080204" pitchFamily="50" charset="-128"/>
                <a:ea typeface="ＭＳ Ｐゴシック" panose="020B0600070205080204" pitchFamily="50" charset="-128"/>
              </a:rPr>
              <a:t>論題や論文著者名では検索できない</a:t>
            </a:r>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724" y="4131702"/>
            <a:ext cx="5763756" cy="1482358"/>
          </a:xfrm>
          <a:prstGeom prst="rect">
            <a:avLst/>
          </a:prstGeom>
          <a:ln>
            <a:solidFill>
              <a:schemeClr val="tx1"/>
            </a:solidFill>
          </a:ln>
        </p:spPr>
      </p:pic>
      <p:sp>
        <p:nvSpPr>
          <p:cNvPr id="15" name="テキスト ボックス 14"/>
          <p:cNvSpPr txBox="1"/>
          <p:nvPr/>
        </p:nvSpPr>
        <p:spPr>
          <a:xfrm>
            <a:off x="4115538" y="4666223"/>
            <a:ext cx="1565490" cy="461665"/>
          </a:xfrm>
          <a:prstGeom prst="rect">
            <a:avLst/>
          </a:prstGeom>
          <a:solidFill>
            <a:schemeClr val="bg1"/>
          </a:solidFill>
          <a:ln>
            <a:solidFill>
              <a:schemeClr val="tx1"/>
            </a:solidFill>
          </a:ln>
        </p:spPr>
        <p:txBody>
          <a:bodyPr wrap="square" rtlCol="0">
            <a:spAutoFit/>
          </a:bodyPr>
          <a:lstStyle/>
          <a:p>
            <a:r>
              <a:rPr kumimoji="1" lang="ja-JP" altLang="en-US" sz="2400" dirty="0" smtClean="0"/>
              <a:t>分析化学</a:t>
            </a:r>
            <a:endParaRPr kumimoji="1" lang="ja-JP" altLang="en-US" sz="2400" dirty="0"/>
          </a:p>
        </p:txBody>
      </p:sp>
    </p:spTree>
    <p:extLst>
      <p:ext uri="{BB962C8B-B14F-4D97-AF65-F5344CB8AC3E}">
        <p14:creationId xmlns:p14="http://schemas.microsoft.com/office/powerpoint/2010/main" val="37359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24</a:t>
            </a:fld>
            <a:endParaRPr lang="ja-JP" altLang="en-US" dirty="0"/>
          </a:p>
        </p:txBody>
      </p:sp>
      <p:pic>
        <p:nvPicPr>
          <p:cNvPr id="9"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60848"/>
            <a:ext cx="8195836" cy="4389437"/>
          </a:xfrm>
          <a:ln>
            <a:solidFill>
              <a:schemeClr val="tx1"/>
            </a:solidFill>
          </a:ln>
        </p:spPr>
      </p:pic>
      <p:sp>
        <p:nvSpPr>
          <p:cNvPr id="11" name="角丸四角形 10"/>
          <p:cNvSpPr/>
          <p:nvPr/>
        </p:nvSpPr>
        <p:spPr>
          <a:xfrm>
            <a:off x="611560" y="3549057"/>
            <a:ext cx="459733" cy="31199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1619672" y="2833967"/>
            <a:ext cx="3566648" cy="715089"/>
          </a:xfrm>
          <a:prstGeom prst="wedgeRoundRectCallout">
            <a:avLst>
              <a:gd name="adj1" fmla="val -65432"/>
              <a:gd name="adj2" fmla="val 62500"/>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b="1" dirty="0" smtClean="0">
                <a:solidFill>
                  <a:schemeClr val="tx1"/>
                </a:solidFill>
                <a:latin typeface="+mj-ea"/>
                <a:ea typeface="+mj-ea"/>
              </a:rPr>
              <a:t>探している資料が雑誌なので、</a:t>
            </a:r>
            <a:endParaRPr kumimoji="1" lang="en-US" altLang="ja-JP" b="1" dirty="0" smtClean="0">
              <a:solidFill>
                <a:schemeClr val="tx1"/>
              </a:solidFill>
              <a:latin typeface="+mj-ea"/>
              <a:ea typeface="+mj-ea"/>
            </a:endParaRPr>
          </a:p>
          <a:p>
            <a:r>
              <a:rPr kumimoji="1" lang="ja-JP" altLang="en-US" b="1" dirty="0" smtClean="0">
                <a:solidFill>
                  <a:schemeClr val="tx1"/>
                </a:solidFill>
                <a:latin typeface="+mj-ea"/>
                <a:ea typeface="+mj-ea"/>
              </a:rPr>
              <a:t>ここで「雑誌」を選択して絞り込む</a:t>
            </a:r>
            <a:endParaRPr kumimoji="1" lang="ja-JP" altLang="en-US" b="1" dirty="0">
              <a:solidFill>
                <a:schemeClr val="tx1"/>
              </a:solidFill>
              <a:latin typeface="+mj-ea"/>
              <a:ea typeface="+mj-ea"/>
            </a:endParaRPr>
          </a:p>
        </p:txBody>
      </p:sp>
    </p:spTree>
    <p:extLst>
      <p:ext uri="{BB962C8B-B14F-4D97-AF65-F5344CB8AC3E}">
        <p14:creationId xmlns:p14="http://schemas.microsoft.com/office/powerpoint/2010/main" val="260456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25</a:t>
            </a:fld>
            <a:endParaRPr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660" y="1543731"/>
            <a:ext cx="7186756" cy="4837597"/>
          </a:xfrm>
          <a:prstGeom prst="rect">
            <a:avLst/>
          </a:prstGeom>
          <a:ln>
            <a:solidFill>
              <a:schemeClr val="tx1"/>
            </a:solidFill>
          </a:ln>
        </p:spPr>
      </p:pic>
      <p:sp>
        <p:nvSpPr>
          <p:cNvPr id="3" name="正方形/長方形 2"/>
          <p:cNvSpPr/>
          <p:nvPr/>
        </p:nvSpPr>
        <p:spPr>
          <a:xfrm>
            <a:off x="1043608" y="5085184"/>
            <a:ext cx="7344816" cy="13681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9601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26</a:t>
            </a:fld>
            <a:endParaRPr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660" y="1543731"/>
            <a:ext cx="7186756" cy="4837597"/>
          </a:xfrm>
          <a:prstGeom prst="rect">
            <a:avLst/>
          </a:prstGeom>
          <a:ln>
            <a:solidFill>
              <a:schemeClr val="tx1"/>
            </a:solidFill>
          </a:ln>
        </p:spPr>
      </p:pic>
      <p:sp>
        <p:nvSpPr>
          <p:cNvPr id="10" name="角丸四角形吹き出し 9"/>
          <p:cNvSpPr/>
          <p:nvPr/>
        </p:nvSpPr>
        <p:spPr>
          <a:xfrm>
            <a:off x="848423" y="6334600"/>
            <a:ext cx="6011092" cy="408623"/>
          </a:xfrm>
          <a:prstGeom prst="wedgeRoundRectCallout">
            <a:avLst>
              <a:gd name="adj1" fmla="val -6405"/>
              <a:gd name="adj2" fmla="val -111480"/>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b="1" dirty="0" smtClean="0">
                <a:solidFill>
                  <a:schemeClr val="tx1"/>
                </a:solidFill>
                <a:latin typeface="+mj-ea"/>
                <a:ea typeface="+mj-ea"/>
              </a:rPr>
              <a:t>探している巻号５３（７）があるかどうかを確認する</a:t>
            </a:r>
            <a:endParaRPr kumimoji="1" lang="ja-JP" altLang="en-US" b="1" dirty="0">
              <a:solidFill>
                <a:schemeClr val="tx1"/>
              </a:solidFill>
              <a:latin typeface="+mj-ea"/>
              <a:ea typeface="+mj-ea"/>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3" y="3616899"/>
            <a:ext cx="8784975" cy="1532263"/>
          </a:xfrm>
          <a:prstGeom prst="rect">
            <a:avLst/>
          </a:prstGeom>
          <a:ln>
            <a:solidFill>
              <a:schemeClr val="tx1"/>
            </a:solidFill>
          </a:ln>
        </p:spPr>
      </p:pic>
      <p:sp>
        <p:nvSpPr>
          <p:cNvPr id="12" name="角丸四角形 11"/>
          <p:cNvSpPr/>
          <p:nvPr/>
        </p:nvSpPr>
        <p:spPr>
          <a:xfrm>
            <a:off x="3563888" y="5827978"/>
            <a:ext cx="1512168" cy="2880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4763547" y="2916605"/>
            <a:ext cx="4320480" cy="1328023"/>
          </a:xfrm>
          <a:prstGeom prst="wedgeRoundRectCallout">
            <a:avLst>
              <a:gd name="adj1" fmla="val -64640"/>
              <a:gd name="adj2" fmla="val 63137"/>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b="1" dirty="0">
                <a:solidFill>
                  <a:schemeClr val="tx1"/>
                </a:solidFill>
                <a:latin typeface="+mj-ea"/>
                <a:ea typeface="+mj-ea"/>
              </a:rPr>
              <a:t>４</a:t>
            </a:r>
            <a:r>
              <a:rPr kumimoji="1" lang="ja-JP" altLang="en-US" b="1" dirty="0" smtClean="0">
                <a:solidFill>
                  <a:schemeClr val="tx1"/>
                </a:solidFill>
                <a:latin typeface="+mj-ea"/>
                <a:ea typeface="+mj-ea"/>
              </a:rPr>
              <a:t>巻から</a:t>
            </a:r>
            <a:r>
              <a:rPr lang="ja-JP" altLang="en-US" b="1" dirty="0" smtClean="0">
                <a:solidFill>
                  <a:schemeClr val="tx1"/>
                </a:solidFill>
                <a:latin typeface="+mj-ea"/>
                <a:ea typeface="+mj-ea"/>
              </a:rPr>
              <a:t>４１巻まで</a:t>
            </a:r>
            <a:endParaRPr lang="en-US" altLang="ja-JP" b="1" dirty="0" smtClean="0">
              <a:solidFill>
                <a:schemeClr val="tx1"/>
              </a:solidFill>
              <a:latin typeface="+mj-ea"/>
              <a:ea typeface="+mj-ea"/>
            </a:endParaRPr>
          </a:p>
          <a:p>
            <a:pPr algn="ctr"/>
            <a:r>
              <a:rPr kumimoji="1" lang="ja-JP" altLang="en-US" b="1" dirty="0" smtClean="0">
                <a:solidFill>
                  <a:schemeClr val="tx1"/>
                </a:solidFill>
                <a:latin typeface="+mj-ea"/>
                <a:ea typeface="+mj-ea"/>
              </a:rPr>
              <a:t>４２巻は１号から７号まで</a:t>
            </a:r>
            <a:endParaRPr kumimoji="1" lang="en-US" altLang="ja-JP" b="1" dirty="0" smtClean="0">
              <a:solidFill>
                <a:schemeClr val="tx1"/>
              </a:solidFill>
              <a:latin typeface="+mj-ea"/>
              <a:ea typeface="+mj-ea"/>
            </a:endParaRPr>
          </a:p>
          <a:p>
            <a:pPr algn="ctr"/>
            <a:r>
              <a:rPr lang="ja-JP" altLang="en-US" b="1" dirty="0" smtClean="0">
                <a:solidFill>
                  <a:schemeClr val="tx1"/>
                </a:solidFill>
                <a:latin typeface="+mj-ea"/>
                <a:ea typeface="+mj-ea"/>
              </a:rPr>
              <a:t>４３巻から５３巻まで所蔵している</a:t>
            </a:r>
            <a:endParaRPr lang="en-US" altLang="ja-JP" b="1" dirty="0" smtClean="0">
              <a:solidFill>
                <a:schemeClr val="tx1"/>
              </a:solidFill>
              <a:latin typeface="+mj-ea"/>
              <a:ea typeface="+mj-ea"/>
            </a:endParaRPr>
          </a:p>
          <a:p>
            <a:pPr algn="ctr"/>
            <a:r>
              <a:rPr kumimoji="1" lang="ja-JP" altLang="en-US" b="1" dirty="0" smtClean="0">
                <a:solidFill>
                  <a:schemeClr val="tx1"/>
                </a:solidFill>
                <a:latin typeface="+mj-ea"/>
                <a:ea typeface="+mj-ea"/>
              </a:rPr>
              <a:t>５３（７）は図書館にあることがわかる</a:t>
            </a:r>
            <a:endParaRPr kumimoji="1" lang="ja-JP" altLang="en-US" b="1" dirty="0">
              <a:solidFill>
                <a:schemeClr val="tx1"/>
              </a:solidFill>
              <a:latin typeface="+mj-ea"/>
              <a:ea typeface="+mj-ea"/>
            </a:endParaRPr>
          </a:p>
        </p:txBody>
      </p:sp>
    </p:spTree>
    <p:extLst>
      <p:ext uri="{BB962C8B-B14F-4D97-AF65-F5344CB8AC3E}">
        <p14:creationId xmlns:p14="http://schemas.microsoft.com/office/powerpoint/2010/main" val="364941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27</a:t>
            </a:fld>
            <a:endParaRPr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977" y="704850"/>
            <a:ext cx="6352045" cy="5343155"/>
          </a:xfrm>
          <a:prstGeom prst="rect">
            <a:avLst/>
          </a:prstGeom>
          <a:ln>
            <a:solidFill>
              <a:schemeClr val="tx1"/>
            </a:solidFill>
          </a:ln>
        </p:spPr>
      </p:pic>
      <p:sp>
        <p:nvSpPr>
          <p:cNvPr id="5" name="楕円 4"/>
          <p:cNvSpPr/>
          <p:nvPr/>
        </p:nvSpPr>
        <p:spPr>
          <a:xfrm>
            <a:off x="4355976" y="4365104"/>
            <a:ext cx="1008112"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547664" y="2132856"/>
            <a:ext cx="1008112" cy="1800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51920" y="2735627"/>
            <a:ext cx="3538355" cy="1477328"/>
          </a:xfrm>
          <a:prstGeom prst="rect">
            <a:avLst/>
          </a:prstGeom>
          <a:solidFill>
            <a:schemeClr val="bg1"/>
          </a:solidFill>
          <a:ln w="3175">
            <a:solidFill>
              <a:schemeClr val="tx1"/>
            </a:solidFill>
          </a:ln>
        </p:spPr>
        <p:txBody>
          <a:bodyPr wrap="square" rtlCol="0">
            <a:spAutoFit/>
          </a:bodyPr>
          <a:lstStyle/>
          <a:p>
            <a:endParaRPr kumimoji="1" lang="en-US" altLang="ja-JP" dirty="0" smtClean="0"/>
          </a:p>
          <a:p>
            <a:r>
              <a:rPr kumimoji="1" lang="ja-JP" altLang="en-US" dirty="0" smtClean="0"/>
              <a:t>　　</a:t>
            </a:r>
            <a:r>
              <a:rPr kumimoji="1" lang="en-US" altLang="ja-JP" dirty="0" smtClean="0"/>
              <a:t>【</a:t>
            </a:r>
            <a:r>
              <a:rPr kumimoji="1" lang="ja-JP" altLang="en-US" dirty="0" smtClean="0"/>
              <a:t>並び方</a:t>
            </a:r>
            <a:r>
              <a:rPr kumimoji="1" lang="en-US" altLang="ja-JP" dirty="0" smtClean="0"/>
              <a:t>】</a:t>
            </a:r>
          </a:p>
          <a:p>
            <a:r>
              <a:rPr kumimoji="1" lang="ja-JP" altLang="en-US" dirty="0" smtClean="0"/>
              <a:t>　　　・和雑誌はあいうえお順</a:t>
            </a:r>
            <a:endParaRPr kumimoji="1" lang="en-US" altLang="ja-JP" dirty="0" smtClean="0"/>
          </a:p>
          <a:p>
            <a:r>
              <a:rPr lang="ja-JP" altLang="en-US" dirty="0" smtClean="0"/>
              <a:t>　　　・洋雑誌は</a:t>
            </a:r>
            <a:r>
              <a:rPr lang="en-US" altLang="ja-JP" dirty="0" smtClean="0"/>
              <a:t>ABC</a:t>
            </a:r>
            <a:r>
              <a:rPr lang="ja-JP" altLang="en-US" dirty="0" smtClean="0"/>
              <a:t>順</a:t>
            </a:r>
            <a:endParaRPr lang="en-US" altLang="ja-JP" dirty="0" smtClean="0"/>
          </a:p>
          <a:p>
            <a:endParaRPr kumimoji="1" lang="ja-JP" altLang="en-US" dirty="0"/>
          </a:p>
        </p:txBody>
      </p:sp>
    </p:spTree>
    <p:extLst>
      <p:ext uri="{BB962C8B-B14F-4D97-AF65-F5344CB8AC3E}">
        <p14:creationId xmlns:p14="http://schemas.microsoft.com/office/powerpoint/2010/main" val="90846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013" y="688258"/>
            <a:ext cx="7853972" cy="5619335"/>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28</a:t>
            </a:fld>
            <a:endParaRPr lang="ja-JP" altLang="en-US" dirty="0"/>
          </a:p>
        </p:txBody>
      </p:sp>
      <p:sp>
        <p:nvSpPr>
          <p:cNvPr id="10" name="楕円 9"/>
          <p:cNvSpPr/>
          <p:nvPr/>
        </p:nvSpPr>
        <p:spPr>
          <a:xfrm>
            <a:off x="668126" y="1914962"/>
            <a:ext cx="1008112" cy="40343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090854" y="3193457"/>
            <a:ext cx="3538355" cy="1477328"/>
          </a:xfrm>
          <a:prstGeom prst="rect">
            <a:avLst/>
          </a:prstGeom>
          <a:solidFill>
            <a:schemeClr val="bg1"/>
          </a:solidFill>
          <a:ln w="3175">
            <a:solidFill>
              <a:schemeClr val="tx1"/>
            </a:solidFill>
          </a:ln>
        </p:spPr>
        <p:txBody>
          <a:bodyPr wrap="square" rtlCol="0">
            <a:spAutoFit/>
          </a:bodyPr>
          <a:lstStyle/>
          <a:p>
            <a:endParaRPr kumimoji="1" lang="en-US" altLang="ja-JP" dirty="0" smtClean="0"/>
          </a:p>
          <a:p>
            <a:r>
              <a:rPr kumimoji="1" lang="ja-JP" altLang="en-US" dirty="0" smtClean="0"/>
              <a:t>　　</a:t>
            </a:r>
            <a:r>
              <a:rPr kumimoji="1" lang="en-US" altLang="ja-JP" dirty="0" smtClean="0"/>
              <a:t>【</a:t>
            </a:r>
            <a:r>
              <a:rPr kumimoji="1" lang="ja-JP" altLang="en-US" dirty="0" smtClean="0"/>
              <a:t>並び方</a:t>
            </a:r>
            <a:r>
              <a:rPr kumimoji="1" lang="en-US" altLang="ja-JP" dirty="0" smtClean="0"/>
              <a:t>】</a:t>
            </a:r>
          </a:p>
          <a:p>
            <a:r>
              <a:rPr kumimoji="1" lang="ja-JP" altLang="en-US" dirty="0" smtClean="0"/>
              <a:t>　　　・和雑誌はあいうえお順</a:t>
            </a:r>
            <a:endParaRPr kumimoji="1" lang="en-US" altLang="ja-JP" dirty="0" smtClean="0"/>
          </a:p>
          <a:p>
            <a:r>
              <a:rPr lang="ja-JP" altLang="en-US" dirty="0" smtClean="0"/>
              <a:t>　　　・洋雑誌は</a:t>
            </a:r>
            <a:r>
              <a:rPr lang="en-US" altLang="ja-JP" dirty="0" smtClean="0"/>
              <a:t>ABC</a:t>
            </a:r>
            <a:r>
              <a:rPr lang="ja-JP" altLang="en-US" dirty="0" smtClean="0"/>
              <a:t>順</a:t>
            </a:r>
            <a:endParaRPr lang="en-US" altLang="ja-JP" dirty="0" smtClean="0"/>
          </a:p>
          <a:p>
            <a:endParaRPr kumimoji="1" lang="ja-JP" altLang="en-US" dirty="0"/>
          </a:p>
        </p:txBody>
      </p:sp>
    </p:spTree>
    <p:extLst>
      <p:ext uri="{BB962C8B-B14F-4D97-AF65-F5344CB8AC3E}">
        <p14:creationId xmlns:p14="http://schemas.microsoft.com/office/powerpoint/2010/main" val="1409455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29</a:t>
            </a:fld>
            <a:endParaRPr lang="ja-JP" altLang="en-US" dirty="0"/>
          </a:p>
        </p:txBody>
      </p:sp>
      <p:pic>
        <p:nvPicPr>
          <p:cNvPr id="9"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60848"/>
            <a:ext cx="8195836" cy="4389437"/>
          </a:xfrm>
          <a:ln>
            <a:solidFill>
              <a:schemeClr val="tx1"/>
            </a:solidFill>
          </a:ln>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3858594"/>
            <a:ext cx="3306961" cy="1872123"/>
          </a:xfrm>
          <a:prstGeom prst="rect">
            <a:avLst/>
          </a:prstGeom>
          <a:noFill/>
          <a:ln>
            <a:solidFill>
              <a:schemeClr val="tx1"/>
            </a:solidFill>
          </a:ln>
        </p:spPr>
      </p:pic>
      <p:sp>
        <p:nvSpPr>
          <p:cNvPr id="11" name="角丸四角形 10"/>
          <p:cNvSpPr/>
          <p:nvPr/>
        </p:nvSpPr>
        <p:spPr>
          <a:xfrm>
            <a:off x="1763688" y="5229200"/>
            <a:ext cx="1753382" cy="39394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3589078" y="4115275"/>
            <a:ext cx="3096344" cy="1021556"/>
          </a:xfrm>
          <a:prstGeom prst="wedgeRoundRectCallout">
            <a:avLst>
              <a:gd name="adj1" fmla="val -65432"/>
              <a:gd name="adj2" fmla="val 62500"/>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b="1" dirty="0" smtClean="0">
                <a:solidFill>
                  <a:schemeClr val="tx1"/>
                </a:solidFill>
                <a:latin typeface="+mj-ea"/>
                <a:ea typeface="+mj-ea"/>
              </a:rPr>
              <a:t>電子ジャーナルの項目があったら</a:t>
            </a:r>
            <a:endParaRPr kumimoji="1" lang="en-US" altLang="ja-JP" b="1" dirty="0" smtClean="0">
              <a:solidFill>
                <a:schemeClr val="tx1"/>
              </a:solidFill>
              <a:latin typeface="+mj-ea"/>
              <a:ea typeface="+mj-ea"/>
            </a:endParaRPr>
          </a:p>
          <a:p>
            <a:pPr algn="ctr"/>
            <a:r>
              <a:rPr kumimoji="1" lang="ja-JP" altLang="en-US" b="1" dirty="0" smtClean="0">
                <a:solidFill>
                  <a:schemeClr val="tx1"/>
                </a:solidFill>
                <a:latin typeface="+mj-ea"/>
                <a:ea typeface="+mj-ea"/>
              </a:rPr>
              <a:t>選択してみる</a:t>
            </a:r>
            <a:endParaRPr kumimoji="1" lang="ja-JP" altLang="en-US" b="1" dirty="0">
              <a:solidFill>
                <a:schemeClr val="tx1"/>
              </a:solidFill>
              <a:latin typeface="+mj-ea"/>
              <a:ea typeface="+mj-ea"/>
            </a:endParaRPr>
          </a:p>
        </p:txBody>
      </p:sp>
    </p:spTree>
    <p:extLst>
      <p:ext uri="{BB962C8B-B14F-4D97-AF65-F5344CB8AC3E}">
        <p14:creationId xmlns:p14="http://schemas.microsoft.com/office/powerpoint/2010/main" val="1322354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smtClean="0"/>
              <a:t>目次</a:t>
            </a:r>
            <a:r>
              <a:rPr kumimoji="1" lang="en-US" altLang="ja-JP" dirty="0" smtClean="0"/>
              <a:t>	</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１</a:t>
            </a:r>
            <a:r>
              <a:rPr lang="ja-JP" altLang="en-US" sz="2600" dirty="0">
                <a:latin typeface="ＭＳ Ｐゴシック" panose="020B0600070205080204" pitchFamily="50" charset="-128"/>
                <a:ea typeface="ＭＳ Ｐゴシック" panose="020B0600070205080204" pitchFamily="50" charset="-128"/>
              </a:rPr>
              <a:t>．論文を探す時ってどんな時？</a:t>
            </a:r>
            <a:endParaRPr lang="en-US" altLang="ja-JP"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２</a:t>
            </a:r>
            <a:r>
              <a:rPr lang="ja-JP" altLang="en-US" sz="2600" dirty="0">
                <a:latin typeface="ＭＳ Ｐゴシック" panose="020B0600070205080204" pitchFamily="50" charset="-128"/>
                <a:ea typeface="ＭＳ Ｐゴシック" panose="020B0600070205080204" pitchFamily="50" charset="-128"/>
              </a:rPr>
              <a:t>．図書と論文の違い</a:t>
            </a:r>
            <a:endParaRPr lang="en-US" altLang="ja-JP"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３</a:t>
            </a:r>
            <a:r>
              <a:rPr lang="ja-JP" altLang="en-US" sz="2600" dirty="0">
                <a:latin typeface="ＭＳ Ｐゴシック" panose="020B0600070205080204" pitchFamily="50" charset="-128"/>
                <a:ea typeface="ＭＳ Ｐゴシック" panose="020B0600070205080204" pitchFamily="50" charset="-128"/>
              </a:rPr>
              <a:t>．論文の探し方</a:t>
            </a:r>
            <a:endParaRPr lang="en-US" altLang="ja-JP"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４</a:t>
            </a:r>
            <a:r>
              <a:rPr lang="ja-JP" altLang="en-US" sz="2600" dirty="0">
                <a:latin typeface="ＭＳ Ｐゴシック" panose="020B0600070205080204" pitchFamily="50" charset="-128"/>
                <a:ea typeface="ＭＳ Ｐゴシック" panose="020B0600070205080204" pitchFamily="50" charset="-128"/>
              </a:rPr>
              <a:t>．論文が岐阜大学にないときは？</a:t>
            </a:r>
            <a:endParaRPr lang="en-US" altLang="ja-JP" sz="2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3</a:t>
            </a:fld>
            <a:endParaRPr lang="ja-JP" altLang="en-US" dirty="0"/>
          </a:p>
        </p:txBody>
      </p:sp>
    </p:spTree>
    <p:extLst>
      <p:ext uri="{BB962C8B-B14F-4D97-AF65-F5344CB8AC3E}">
        <p14:creationId xmlns:p14="http://schemas.microsoft.com/office/powerpoint/2010/main" val="731045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３</a:t>
            </a:r>
            <a:r>
              <a:rPr lang="en-US" altLang="ja-JP" sz="4000" dirty="0" smtClean="0"/>
              <a:t>.</a:t>
            </a:r>
            <a:r>
              <a:rPr lang="ja-JP" altLang="en-US" sz="4000" dirty="0" smtClean="0"/>
              <a:t>論文</a:t>
            </a:r>
            <a:r>
              <a:rPr lang="ja-JP" altLang="en-US" sz="4000" dirty="0"/>
              <a:t>の探し方</a:t>
            </a:r>
            <a:endParaRPr lang="ja-JP" altLang="en-US" sz="4000" dirty="0" smtClean="0"/>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30</a:t>
            </a:fld>
            <a:endParaRPr lang="ja-JP" altLang="en-US" dirty="0"/>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07" y="1857865"/>
            <a:ext cx="8517273" cy="4163423"/>
          </a:xfrm>
          <a:prstGeom prst="rect">
            <a:avLst/>
          </a:prstGeom>
          <a:ln>
            <a:solidFill>
              <a:schemeClr val="tx1"/>
            </a:solidFill>
          </a:ln>
        </p:spPr>
      </p:pic>
      <p:sp>
        <p:nvSpPr>
          <p:cNvPr id="14" name="角丸四角形吹き出し 13"/>
          <p:cNvSpPr/>
          <p:nvPr/>
        </p:nvSpPr>
        <p:spPr>
          <a:xfrm>
            <a:off x="4329945" y="1688009"/>
            <a:ext cx="4536504" cy="783193"/>
          </a:xfrm>
          <a:prstGeom prst="wedgeRoundRectCallout">
            <a:avLst>
              <a:gd name="adj1" fmla="val -55582"/>
              <a:gd name="adj2" fmla="val 89835"/>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000" b="1" dirty="0" smtClean="0">
                <a:solidFill>
                  <a:schemeClr val="tx1"/>
                </a:solidFill>
                <a:latin typeface="+mj-ea"/>
                <a:ea typeface="+mj-ea"/>
              </a:rPr>
              <a:t>雑誌</a:t>
            </a:r>
            <a:r>
              <a:rPr kumimoji="1" lang="en-US" altLang="ja-JP" sz="2000" b="1" dirty="0" smtClean="0">
                <a:solidFill>
                  <a:schemeClr val="tx1"/>
                </a:solidFill>
                <a:latin typeface="+mj-ea"/>
                <a:ea typeface="+mj-ea"/>
              </a:rPr>
              <a:t>『</a:t>
            </a:r>
            <a:r>
              <a:rPr kumimoji="1" lang="ja-JP" altLang="en-US" sz="2000" b="1" dirty="0" smtClean="0">
                <a:solidFill>
                  <a:schemeClr val="tx1"/>
                </a:solidFill>
                <a:latin typeface="+mj-ea"/>
                <a:ea typeface="+mj-ea"/>
              </a:rPr>
              <a:t>分析化学</a:t>
            </a:r>
            <a:r>
              <a:rPr kumimoji="1" lang="en-US" altLang="ja-JP" sz="2000" b="1" dirty="0" smtClean="0">
                <a:solidFill>
                  <a:schemeClr val="tx1"/>
                </a:solidFill>
                <a:latin typeface="+mj-ea"/>
                <a:ea typeface="+mj-ea"/>
              </a:rPr>
              <a:t>』</a:t>
            </a:r>
            <a:r>
              <a:rPr kumimoji="1" lang="ja-JP" altLang="en-US" sz="2000" b="1" dirty="0" smtClean="0">
                <a:solidFill>
                  <a:schemeClr val="tx1"/>
                </a:solidFill>
                <a:latin typeface="+mj-ea"/>
                <a:ea typeface="+mj-ea"/>
              </a:rPr>
              <a:t>の電子ジャーナル版が岐阜大学で使えることが分かる</a:t>
            </a:r>
            <a:endParaRPr kumimoji="1" lang="ja-JP" altLang="en-US" sz="2000" b="1" dirty="0">
              <a:solidFill>
                <a:schemeClr val="tx1"/>
              </a:solidFill>
              <a:latin typeface="+mj-ea"/>
              <a:ea typeface="+mj-ea"/>
            </a:endParaRPr>
          </a:p>
        </p:txBody>
      </p:sp>
      <p:sp>
        <p:nvSpPr>
          <p:cNvPr id="15" name="角丸四角形吹き出し 14"/>
          <p:cNvSpPr/>
          <p:nvPr/>
        </p:nvSpPr>
        <p:spPr>
          <a:xfrm>
            <a:off x="4788024" y="2996952"/>
            <a:ext cx="4258816" cy="1634490"/>
          </a:xfrm>
          <a:prstGeom prst="wedgeRoundRectCallout">
            <a:avLst>
              <a:gd name="adj1" fmla="val -76616"/>
              <a:gd name="adj2" fmla="val 15970"/>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b="1" dirty="0" smtClean="0">
                <a:solidFill>
                  <a:schemeClr val="tx1"/>
                </a:solidFill>
                <a:latin typeface="+mj-ea"/>
                <a:ea typeface="+mj-ea"/>
              </a:rPr>
              <a:t>利用可能な期間が表示されているので、</a:t>
            </a:r>
            <a:endParaRPr kumimoji="1" lang="en-US" altLang="ja-JP" b="1" dirty="0" smtClean="0">
              <a:solidFill>
                <a:schemeClr val="tx1"/>
              </a:solidFill>
              <a:latin typeface="+mj-ea"/>
              <a:ea typeface="+mj-ea"/>
            </a:endParaRPr>
          </a:p>
          <a:p>
            <a:pPr algn="ctr"/>
            <a:r>
              <a:rPr lang="ja-JP" altLang="en-US" b="1" dirty="0">
                <a:solidFill>
                  <a:schemeClr val="tx1"/>
                </a:solidFill>
                <a:latin typeface="+mj-ea"/>
                <a:ea typeface="+mj-ea"/>
              </a:rPr>
              <a:t>利用</a:t>
            </a:r>
            <a:r>
              <a:rPr lang="ja-JP" altLang="en-US" b="1" dirty="0" smtClean="0">
                <a:solidFill>
                  <a:schemeClr val="tx1"/>
                </a:solidFill>
                <a:latin typeface="+mj-ea"/>
                <a:ea typeface="+mj-ea"/>
              </a:rPr>
              <a:t>したい</a:t>
            </a:r>
            <a:r>
              <a:rPr lang="ja-JP" altLang="en-US" b="1" dirty="0">
                <a:solidFill>
                  <a:schemeClr val="tx1"/>
                </a:solidFill>
                <a:latin typeface="+mj-ea"/>
                <a:ea typeface="+mj-ea"/>
              </a:rPr>
              <a:t>巻号</a:t>
            </a:r>
            <a:r>
              <a:rPr lang="ja-JP" altLang="en-US" b="1" dirty="0" smtClean="0">
                <a:solidFill>
                  <a:schemeClr val="tx1"/>
                </a:solidFill>
                <a:latin typeface="+mj-ea"/>
                <a:ea typeface="+mj-ea"/>
              </a:rPr>
              <a:t>の出版年が期間内に入っているか確認する</a:t>
            </a:r>
            <a:endParaRPr kumimoji="1" lang="en-US" altLang="ja-JP" b="1" dirty="0" smtClean="0">
              <a:solidFill>
                <a:schemeClr val="tx1"/>
              </a:solidFill>
              <a:latin typeface="+mj-ea"/>
              <a:ea typeface="+mj-ea"/>
            </a:endParaRPr>
          </a:p>
          <a:p>
            <a:pPr algn="ctr"/>
            <a:r>
              <a:rPr kumimoji="1" lang="ja-JP" altLang="en-US" b="1" dirty="0" smtClean="0">
                <a:solidFill>
                  <a:schemeClr val="tx1"/>
                </a:solidFill>
                <a:latin typeface="+mj-ea"/>
                <a:ea typeface="+mj-ea"/>
              </a:rPr>
              <a:t>この場合は、１９５２年から現在までに</a:t>
            </a:r>
            <a:endParaRPr kumimoji="1" lang="en-US" altLang="ja-JP" b="1" dirty="0" smtClean="0">
              <a:solidFill>
                <a:schemeClr val="tx1"/>
              </a:solidFill>
              <a:latin typeface="+mj-ea"/>
              <a:ea typeface="+mj-ea"/>
            </a:endParaRPr>
          </a:p>
          <a:p>
            <a:pPr algn="ctr"/>
            <a:r>
              <a:rPr kumimoji="1" lang="ja-JP" altLang="en-US" b="1" dirty="0" smtClean="0">
                <a:solidFill>
                  <a:schemeClr val="tx1"/>
                </a:solidFill>
                <a:latin typeface="+mj-ea"/>
                <a:ea typeface="+mj-ea"/>
              </a:rPr>
              <a:t>出版されたものが利用できる</a:t>
            </a:r>
            <a:endParaRPr kumimoji="1" lang="ja-JP" altLang="en-US" b="1" dirty="0">
              <a:solidFill>
                <a:schemeClr val="tx1"/>
              </a:solidFill>
              <a:latin typeface="+mj-ea"/>
              <a:ea typeface="+mj-ea"/>
            </a:endParaRPr>
          </a:p>
        </p:txBody>
      </p:sp>
      <p:sp>
        <p:nvSpPr>
          <p:cNvPr id="16" name="角丸四角形吹き出し 15"/>
          <p:cNvSpPr/>
          <p:nvPr/>
        </p:nvSpPr>
        <p:spPr>
          <a:xfrm>
            <a:off x="342617" y="5770529"/>
            <a:ext cx="4796894" cy="715089"/>
          </a:xfrm>
          <a:prstGeom prst="wedgeRoundRectCallout">
            <a:avLst>
              <a:gd name="adj1" fmla="val -9615"/>
              <a:gd name="adj2" fmla="val -244725"/>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b="1" dirty="0" smtClean="0">
                <a:solidFill>
                  <a:schemeClr val="tx1"/>
                </a:solidFill>
                <a:latin typeface="+mj-ea"/>
                <a:ea typeface="+mj-ea"/>
              </a:rPr>
              <a:t>クリックすると、電子ジャーナルのページに移る</a:t>
            </a:r>
            <a:endParaRPr lang="en-US" altLang="ja-JP" b="1" dirty="0" smtClean="0">
              <a:solidFill>
                <a:schemeClr val="tx1"/>
              </a:solidFill>
              <a:latin typeface="+mj-ea"/>
              <a:ea typeface="+mj-ea"/>
            </a:endParaRPr>
          </a:p>
          <a:p>
            <a:pPr algn="ctr"/>
            <a:r>
              <a:rPr kumimoji="1" lang="ja-JP" altLang="en-US" b="1" dirty="0" smtClean="0">
                <a:solidFill>
                  <a:schemeClr val="tx1"/>
                </a:solidFill>
                <a:latin typeface="+mj-ea"/>
                <a:ea typeface="+mj-ea"/>
              </a:rPr>
              <a:t>巻号（出版年）、ページの順に探す</a:t>
            </a:r>
            <a:endParaRPr kumimoji="1" lang="ja-JP" altLang="en-US" b="1" dirty="0">
              <a:solidFill>
                <a:schemeClr val="tx1"/>
              </a:solidFill>
              <a:latin typeface="+mj-ea"/>
              <a:ea typeface="+mj-ea"/>
            </a:endParaRPr>
          </a:p>
        </p:txBody>
      </p:sp>
    </p:spTree>
    <p:extLst>
      <p:ext uri="{BB962C8B-B14F-4D97-AF65-F5344CB8AC3E}">
        <p14:creationId xmlns:p14="http://schemas.microsoft.com/office/powerpoint/2010/main" val="281975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４</a:t>
            </a:r>
            <a:r>
              <a:rPr lang="en-US" altLang="ja-JP" sz="4000" dirty="0" smtClean="0"/>
              <a:t>.</a:t>
            </a:r>
            <a:r>
              <a:rPr lang="ja-JP" altLang="en-US" sz="4000" dirty="0"/>
              <a:t>実習</a:t>
            </a:r>
            <a:endParaRPr lang="ja-JP" altLang="en-US" sz="4000" dirty="0" smtClean="0"/>
          </a:p>
        </p:txBody>
      </p:sp>
      <p:sp>
        <p:nvSpPr>
          <p:cNvPr id="7" name="Rectangle 3"/>
          <p:cNvSpPr>
            <a:spLocks noGrp="1" noChangeArrowheads="1"/>
          </p:cNvSpPr>
          <p:nvPr>
            <p:ph idx="1"/>
          </p:nvPr>
        </p:nvSpPr>
        <p:spPr>
          <a:xfrm>
            <a:off x="457200" y="1981200"/>
            <a:ext cx="8229600" cy="4256088"/>
          </a:xfrm>
        </p:spPr>
        <p:txBody>
          <a:bodyPr>
            <a:normAutofit fontScale="92500" lnSpcReduction="10000"/>
          </a:bodyPr>
          <a:lstStyle/>
          <a:p>
            <a:pPr marL="0" indent="0" eaLnBrk="1" fontAlgn="auto" hangingPunct="1">
              <a:lnSpc>
                <a:spcPct val="90000"/>
              </a:lnSpc>
              <a:spcAft>
                <a:spcPts val="0"/>
              </a:spcAft>
              <a:buClr>
                <a:schemeClr val="accent3"/>
              </a:buClr>
              <a:buNone/>
              <a:defRPr/>
            </a:pPr>
            <a:r>
              <a:rPr lang="ja-JP" altLang="en-US" dirty="0">
                <a:latin typeface="ＭＳ Ｐゴシック" panose="020B0600070205080204" pitchFamily="50" charset="-128"/>
                <a:ea typeface="ＭＳ Ｐゴシック" panose="020B0600070205080204" pitchFamily="50" charset="-128"/>
              </a:rPr>
              <a:t>１</a:t>
            </a:r>
            <a:r>
              <a:rPr lang="ja-JP" altLang="en-US" dirty="0" smtClean="0">
                <a:latin typeface="ＭＳ Ｐゴシック" panose="020B0600070205080204" pitchFamily="50" charset="-128"/>
                <a:ea typeface="ＭＳ Ｐゴシック" panose="020B0600070205080204" pitchFamily="50" charset="-128"/>
              </a:rPr>
              <a:t>．以下の論文情報から、論文を岐阜大学内で読むことができ</a:t>
            </a:r>
            <a:endParaRPr lang="en-US" altLang="ja-JP" dirty="0" smtClean="0">
              <a:latin typeface="ＭＳ Ｐゴシック" panose="020B0600070205080204" pitchFamily="50" charset="-128"/>
              <a:ea typeface="ＭＳ Ｐゴシック" panose="020B0600070205080204" pitchFamily="50" charset="-128"/>
            </a:endParaRPr>
          </a:p>
          <a:p>
            <a:pPr marL="0" indent="0" eaLnBrk="1" fontAlgn="auto" hangingPunct="1">
              <a:lnSpc>
                <a:spcPct val="90000"/>
              </a:lnSpc>
              <a:spcAft>
                <a:spcPts val="0"/>
              </a:spcAft>
              <a:buClr>
                <a:schemeClr val="accent3"/>
              </a:buClr>
              <a:buNone/>
              <a:defRPr/>
            </a:pPr>
            <a:r>
              <a:rPr lang="ja-JP" altLang="en-US" dirty="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　</a:t>
            </a:r>
            <a:r>
              <a:rPr lang="ja-JP" altLang="en-US" dirty="0" err="1" smtClean="0">
                <a:latin typeface="ＭＳ Ｐゴシック" panose="020B0600070205080204" pitchFamily="50" charset="-128"/>
                <a:ea typeface="ＭＳ Ｐゴシック" panose="020B0600070205080204" pitchFamily="50" charset="-128"/>
              </a:rPr>
              <a:t>るか</a:t>
            </a:r>
            <a:r>
              <a:rPr lang="ja-JP" altLang="en-US" dirty="0" smtClean="0">
                <a:latin typeface="ＭＳ Ｐゴシック" panose="020B0600070205080204" pitchFamily="50" charset="-128"/>
                <a:ea typeface="ＭＳ Ｐゴシック" panose="020B0600070205080204" pitchFamily="50" charset="-128"/>
              </a:rPr>
              <a:t>どうか、電子ジャーナルで読むことができるかどうかを</a:t>
            </a:r>
            <a:endParaRPr lang="en-US" altLang="ja-JP" dirty="0" smtClean="0">
              <a:latin typeface="ＭＳ Ｐゴシック" panose="020B0600070205080204" pitchFamily="50" charset="-128"/>
              <a:ea typeface="ＭＳ Ｐゴシック" panose="020B0600070205080204" pitchFamily="50" charset="-128"/>
            </a:endParaRPr>
          </a:p>
          <a:p>
            <a:pPr marL="0" indent="0" eaLnBrk="1" fontAlgn="auto" hangingPunct="1">
              <a:lnSpc>
                <a:spcPct val="90000"/>
              </a:lnSpc>
              <a:spcAft>
                <a:spcPts val="0"/>
              </a:spcAft>
              <a:buClr>
                <a:schemeClr val="accent3"/>
              </a:buClr>
              <a:buNone/>
              <a:defRPr/>
            </a:pPr>
            <a:r>
              <a:rPr lang="ja-JP" altLang="en-US" dirty="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　調べてみよう。</a:t>
            </a:r>
            <a:endParaRPr lang="en-US" altLang="ja-JP" dirty="0" smtClean="0">
              <a:latin typeface="ＭＳ Ｐゴシック" panose="020B0600070205080204" pitchFamily="50" charset="-128"/>
              <a:ea typeface="ＭＳ Ｐゴシック" panose="020B0600070205080204" pitchFamily="50" charset="-128"/>
            </a:endParaRPr>
          </a:p>
          <a:p>
            <a:pPr marL="0" indent="0" eaLnBrk="1" fontAlgn="auto" hangingPunct="1">
              <a:lnSpc>
                <a:spcPct val="90000"/>
              </a:lnSpc>
              <a:spcAft>
                <a:spcPts val="0"/>
              </a:spcAft>
              <a:buClr>
                <a:schemeClr val="accent3"/>
              </a:buClr>
              <a:buNone/>
              <a:defRPr/>
            </a:pPr>
            <a:endParaRPr lang="en-US" altLang="ja-JP" dirty="0" smtClean="0">
              <a:latin typeface="ＭＳ Ｐゴシック" panose="020B0600070205080204" pitchFamily="50" charset="-128"/>
              <a:ea typeface="ＭＳ Ｐゴシック" panose="020B0600070205080204" pitchFamily="50" charset="-128"/>
            </a:endParaRPr>
          </a:p>
          <a:p>
            <a:pPr marL="0" indent="0" eaLnBrk="1" fontAlgn="auto" hangingPunct="1">
              <a:lnSpc>
                <a:spcPct val="90000"/>
              </a:lnSpc>
              <a:spcAft>
                <a:spcPts val="0"/>
              </a:spcAft>
              <a:buClr>
                <a:schemeClr val="accent3"/>
              </a:buClr>
              <a:buNone/>
              <a:defRPr/>
            </a:pPr>
            <a:r>
              <a:rPr lang="ja-JP" altLang="en-US" sz="2200" dirty="0">
                <a:latin typeface="ＭＳ Ｐゴシック" panose="020B0600070205080204" pitchFamily="50" charset="-128"/>
                <a:ea typeface="ＭＳ Ｐゴシック" panose="020B0600070205080204" pitchFamily="50" charset="-128"/>
              </a:rPr>
              <a:t>　</a:t>
            </a:r>
            <a:r>
              <a:rPr lang="ja-JP" altLang="en-US" sz="2200" dirty="0" smtClean="0">
                <a:latin typeface="ＭＳ Ｐゴシック" panose="020B0600070205080204" pitchFamily="50" charset="-128"/>
                <a:ea typeface="ＭＳ Ｐゴシック" panose="020B0600070205080204" pitchFamily="50" charset="-128"/>
              </a:rPr>
              <a:t>　</a:t>
            </a:r>
            <a:r>
              <a:rPr lang="en-US" altLang="ja-JP" sz="2200" dirty="0" smtClean="0">
                <a:latin typeface="ＭＳ Ｐゴシック" panose="020B0600070205080204" pitchFamily="50" charset="-128"/>
                <a:ea typeface="ＭＳ Ｐゴシック" panose="020B0600070205080204" pitchFamily="50" charset="-128"/>
              </a:rPr>
              <a:t>A</a:t>
            </a:r>
            <a:r>
              <a:rPr lang="ja-JP" altLang="en-US" sz="2200" dirty="0" err="1" smtClean="0">
                <a:latin typeface="ＭＳ Ｐゴシック" panose="020B0600070205080204" pitchFamily="50" charset="-128"/>
                <a:ea typeface="ＭＳ Ｐゴシック" panose="020B0600070205080204" pitchFamily="50" charset="-128"/>
              </a:rPr>
              <a:t>．</a:t>
            </a:r>
            <a:r>
              <a:rPr lang="ja-JP" altLang="en-US" sz="2200" dirty="0" smtClean="0">
                <a:latin typeface="ＭＳ Ｐゴシック" panose="020B0600070205080204" pitchFamily="50" charset="-128"/>
                <a:ea typeface="ＭＳ Ｐゴシック" panose="020B0600070205080204" pitchFamily="50" charset="-128"/>
              </a:rPr>
              <a:t>「大野 紘子</a:t>
            </a:r>
            <a:r>
              <a:rPr lang="en-US" altLang="ja-JP" sz="2200" dirty="0" smtClean="0">
                <a:latin typeface="ＭＳ Ｐゴシック" panose="020B0600070205080204" pitchFamily="50" charset="-128"/>
                <a:ea typeface="ＭＳ Ｐゴシック" panose="020B0600070205080204" pitchFamily="50" charset="-128"/>
              </a:rPr>
              <a:t>, </a:t>
            </a:r>
            <a:r>
              <a:rPr lang="ja-JP" altLang="en-US" sz="2200" dirty="0" smtClean="0">
                <a:latin typeface="ＭＳ Ｐゴシック" panose="020B0600070205080204" pitchFamily="50" charset="-128"/>
                <a:ea typeface="ＭＳ Ｐゴシック" panose="020B0600070205080204" pitchFamily="50" charset="-128"/>
              </a:rPr>
              <a:t>今村 </a:t>
            </a:r>
            <a:r>
              <a:rPr lang="ja-JP" altLang="en-US" sz="2200" dirty="0">
                <a:latin typeface="ＭＳ Ｐゴシック" panose="020B0600070205080204" pitchFamily="50" charset="-128"/>
                <a:ea typeface="ＭＳ Ｐゴシック" panose="020B0600070205080204" pitchFamily="50" charset="-128"/>
              </a:rPr>
              <a:t>光</a:t>
            </a:r>
            <a:r>
              <a:rPr lang="ja-JP" altLang="en-US" sz="2200" dirty="0" smtClean="0">
                <a:latin typeface="ＭＳ Ｐゴシック" panose="020B0600070205080204" pitchFamily="50" charset="-128"/>
                <a:ea typeface="ＭＳ Ｐゴシック" panose="020B0600070205080204" pitchFamily="50" charset="-128"/>
              </a:rPr>
              <a:t>章</a:t>
            </a:r>
            <a:r>
              <a:rPr lang="en-US" altLang="ja-JP" sz="2200" dirty="0">
                <a:latin typeface="ＭＳ Ｐゴシック" panose="020B0600070205080204" pitchFamily="50" charset="-128"/>
                <a:ea typeface="ＭＳ Ｐゴシック" panose="020B0600070205080204" pitchFamily="50" charset="-128"/>
              </a:rPr>
              <a:t> </a:t>
            </a:r>
            <a:r>
              <a:rPr lang="en-US" altLang="ja-JP" sz="2200" dirty="0" smtClean="0">
                <a:latin typeface="ＭＳ Ｐゴシック" panose="020B0600070205080204" pitchFamily="50" charset="-128"/>
                <a:ea typeface="ＭＳ Ｐゴシック" panose="020B0600070205080204" pitchFamily="50" charset="-128"/>
              </a:rPr>
              <a:t>/ </a:t>
            </a:r>
            <a:r>
              <a:rPr lang="ja-JP" altLang="en-US" sz="2200" dirty="0" smtClean="0">
                <a:latin typeface="ＭＳ Ｐゴシック" panose="020B0600070205080204" pitchFamily="50" charset="-128"/>
                <a:ea typeface="ＭＳ Ｐゴシック" panose="020B0600070205080204" pitchFamily="50" charset="-128"/>
              </a:rPr>
              <a:t>幼稚園</a:t>
            </a:r>
            <a:r>
              <a:rPr lang="ja-JP" altLang="en-US" sz="2200" dirty="0">
                <a:latin typeface="ＭＳ Ｐゴシック" panose="020B0600070205080204" pitchFamily="50" charset="-128"/>
                <a:ea typeface="ＭＳ Ｐゴシック" panose="020B0600070205080204" pitchFamily="50" charset="-128"/>
              </a:rPr>
              <a:t>の砂場における幼児</a:t>
            </a:r>
            <a:r>
              <a:rPr lang="ja-JP" altLang="en-US" sz="2200" dirty="0" smtClean="0">
                <a:latin typeface="ＭＳ Ｐゴシック" panose="020B0600070205080204" pitchFamily="50" charset="-128"/>
                <a:ea typeface="ＭＳ Ｐゴシック" panose="020B0600070205080204" pitchFamily="50" charset="-128"/>
              </a:rPr>
              <a:t>の</a:t>
            </a:r>
            <a:endParaRPr lang="en-US" altLang="ja-JP" sz="2200" dirty="0" smtClean="0">
              <a:latin typeface="ＭＳ Ｐゴシック" panose="020B0600070205080204" pitchFamily="50" charset="-128"/>
              <a:ea typeface="ＭＳ Ｐゴシック" panose="020B0600070205080204" pitchFamily="50" charset="-128"/>
            </a:endParaRPr>
          </a:p>
          <a:p>
            <a:pPr marL="0" indent="0" eaLnBrk="1" fontAlgn="auto" hangingPunct="1">
              <a:lnSpc>
                <a:spcPct val="90000"/>
              </a:lnSpc>
              <a:spcAft>
                <a:spcPts val="0"/>
              </a:spcAft>
              <a:buClr>
                <a:schemeClr val="accent3"/>
              </a:buClr>
              <a:buNone/>
              <a:defRPr/>
            </a:pPr>
            <a:r>
              <a:rPr lang="ja-JP" altLang="en-US" sz="2200" dirty="0">
                <a:latin typeface="ＭＳ Ｐゴシック" panose="020B0600070205080204" pitchFamily="50" charset="-128"/>
                <a:ea typeface="ＭＳ Ｐゴシック" panose="020B0600070205080204" pitchFamily="50" charset="-128"/>
              </a:rPr>
              <a:t>　</a:t>
            </a:r>
            <a:r>
              <a:rPr lang="ja-JP" altLang="en-US" sz="2200" dirty="0" smtClean="0">
                <a:latin typeface="ＭＳ Ｐゴシック" panose="020B0600070205080204" pitchFamily="50" charset="-128"/>
                <a:ea typeface="ＭＳ Ｐゴシック" panose="020B0600070205080204" pitchFamily="50" charset="-128"/>
              </a:rPr>
              <a:t>　　　イメージの表出</a:t>
            </a:r>
            <a:r>
              <a:rPr lang="ja-JP" altLang="en-US" sz="2200" dirty="0">
                <a:latin typeface="ＭＳ Ｐゴシック" panose="020B0600070205080204" pitchFamily="50" charset="-128"/>
                <a:ea typeface="ＭＳ Ｐゴシック" panose="020B0600070205080204" pitchFamily="50" charset="-128"/>
              </a:rPr>
              <a:t>に関する調査</a:t>
            </a:r>
            <a:r>
              <a:rPr lang="ja-JP" altLang="en-US" sz="2200" dirty="0" smtClean="0">
                <a:latin typeface="ＭＳ Ｐゴシック" panose="020B0600070205080204" pitchFamily="50" charset="-128"/>
                <a:ea typeface="ＭＳ Ｐゴシック" panose="020B0600070205080204" pitchFamily="50" charset="-128"/>
              </a:rPr>
              <a:t>研究」</a:t>
            </a:r>
            <a:endParaRPr lang="ja-JP" altLang="en-US" sz="2200" dirty="0">
              <a:latin typeface="ＭＳ Ｐゴシック" panose="020B0600070205080204" pitchFamily="50" charset="-128"/>
              <a:ea typeface="ＭＳ Ｐゴシック" panose="020B0600070205080204" pitchFamily="50" charset="-128"/>
            </a:endParaRPr>
          </a:p>
          <a:p>
            <a:pPr marL="0" indent="0" eaLnBrk="1" fontAlgn="auto" hangingPunct="1">
              <a:lnSpc>
                <a:spcPct val="90000"/>
              </a:lnSpc>
              <a:spcAft>
                <a:spcPts val="0"/>
              </a:spcAft>
              <a:buClr>
                <a:schemeClr val="accent3"/>
              </a:buClr>
              <a:buNone/>
              <a:defRPr/>
            </a:pPr>
            <a:endParaRPr lang="en-US" altLang="ja-JP" sz="2200" dirty="0" smtClean="0">
              <a:latin typeface="ＭＳ Ｐゴシック" panose="020B0600070205080204" pitchFamily="50" charset="-128"/>
              <a:ea typeface="ＭＳ Ｐゴシック" panose="020B0600070205080204" pitchFamily="50" charset="-128"/>
            </a:endParaRPr>
          </a:p>
          <a:p>
            <a:pPr marL="0" indent="0" eaLnBrk="1" fontAlgn="auto" hangingPunct="1">
              <a:lnSpc>
                <a:spcPct val="90000"/>
              </a:lnSpc>
              <a:spcAft>
                <a:spcPts val="0"/>
              </a:spcAft>
              <a:buClr>
                <a:schemeClr val="accent3"/>
              </a:buClr>
              <a:buNone/>
              <a:defRPr/>
            </a:pPr>
            <a:r>
              <a:rPr lang="ja-JP" altLang="en-US" sz="2200" dirty="0" smtClean="0">
                <a:latin typeface="ＭＳ Ｐゴシック" panose="020B0600070205080204" pitchFamily="50" charset="-128"/>
                <a:ea typeface="ＭＳ Ｐゴシック" panose="020B0600070205080204" pitchFamily="50" charset="-128"/>
              </a:rPr>
              <a:t>　　</a:t>
            </a:r>
            <a:r>
              <a:rPr lang="en-US" altLang="ja-JP" sz="2200" dirty="0" smtClean="0">
                <a:latin typeface="ＭＳ Ｐゴシック" panose="020B0600070205080204" pitchFamily="50" charset="-128"/>
                <a:ea typeface="ＭＳ Ｐゴシック" panose="020B0600070205080204" pitchFamily="50" charset="-128"/>
              </a:rPr>
              <a:t>B</a:t>
            </a:r>
            <a:r>
              <a:rPr lang="ja-JP" altLang="en-US" sz="2200" dirty="0" err="1" smtClean="0">
                <a:latin typeface="ＭＳ Ｐゴシック" panose="020B0600070205080204" pitchFamily="50" charset="-128"/>
                <a:ea typeface="ＭＳ Ｐゴシック" panose="020B0600070205080204" pitchFamily="50" charset="-128"/>
              </a:rPr>
              <a:t>．</a:t>
            </a:r>
            <a:r>
              <a:rPr lang="ja-JP" altLang="en-US" sz="2200" dirty="0">
                <a:latin typeface="ＭＳ Ｐゴシック" panose="020B0600070205080204" pitchFamily="50" charset="-128"/>
                <a:ea typeface="ＭＳ Ｐゴシック" panose="020B0600070205080204" pitchFamily="50" charset="-128"/>
              </a:rPr>
              <a:t>「地域保健</a:t>
            </a:r>
            <a:r>
              <a:rPr lang="en-US" altLang="ja-JP" sz="2200" dirty="0" smtClean="0">
                <a:latin typeface="ＭＳ Ｐゴシック" panose="020B0600070205080204" pitchFamily="50" charset="-128"/>
                <a:ea typeface="ＭＳ Ｐゴシック" panose="020B0600070205080204" pitchFamily="50" charset="-128"/>
              </a:rPr>
              <a:t>, 49(2), 24-27 </a:t>
            </a:r>
            <a:r>
              <a:rPr lang="en-US" altLang="ja-JP" sz="2200" dirty="0">
                <a:latin typeface="ＭＳ Ｐゴシック" panose="020B0600070205080204" pitchFamily="50" charset="-128"/>
                <a:ea typeface="ＭＳ Ｐゴシック" panose="020B0600070205080204" pitchFamily="50" charset="-128"/>
              </a:rPr>
              <a:t>(</a:t>
            </a:r>
            <a:r>
              <a:rPr lang="en-US" altLang="ja-JP" sz="2200" dirty="0" smtClean="0">
                <a:latin typeface="ＭＳ Ｐゴシック" panose="020B0600070205080204" pitchFamily="50" charset="-128"/>
                <a:ea typeface="ＭＳ Ｐゴシック" panose="020B0600070205080204" pitchFamily="50" charset="-128"/>
              </a:rPr>
              <a:t>2018)</a:t>
            </a:r>
            <a:r>
              <a:rPr lang="ja-JP" altLang="en-US" sz="2200" dirty="0" smtClean="0">
                <a:latin typeface="ＭＳ Ｐゴシック" panose="020B0600070205080204" pitchFamily="50" charset="-128"/>
                <a:ea typeface="ＭＳ Ｐゴシック" panose="020B0600070205080204" pitchFamily="50" charset="-128"/>
              </a:rPr>
              <a:t>」</a:t>
            </a:r>
            <a:endParaRPr lang="ja-JP" altLang="en-US" sz="2200" dirty="0">
              <a:latin typeface="ＭＳ Ｐゴシック" panose="020B0600070205080204" pitchFamily="50" charset="-128"/>
              <a:ea typeface="ＭＳ Ｐゴシック" panose="020B0600070205080204" pitchFamily="50" charset="-128"/>
            </a:endParaRPr>
          </a:p>
          <a:p>
            <a:pPr marL="0" indent="0" eaLnBrk="1" fontAlgn="auto" hangingPunct="1">
              <a:lnSpc>
                <a:spcPct val="90000"/>
              </a:lnSpc>
              <a:spcAft>
                <a:spcPts val="0"/>
              </a:spcAft>
              <a:buClr>
                <a:schemeClr val="accent3"/>
              </a:buClr>
              <a:buNone/>
              <a:defRPr/>
            </a:pPr>
            <a:endParaRPr lang="en-US" altLang="ja-JP" dirty="0" smtClean="0">
              <a:latin typeface="ＭＳ Ｐゴシック" panose="020B0600070205080204" pitchFamily="50" charset="-128"/>
              <a:ea typeface="ＭＳ Ｐゴシック" panose="020B0600070205080204" pitchFamily="50" charset="-128"/>
            </a:endParaRPr>
          </a:p>
          <a:p>
            <a:pPr marL="0" indent="0" eaLnBrk="1" fontAlgn="auto" hangingPunct="1">
              <a:lnSpc>
                <a:spcPct val="90000"/>
              </a:lnSpc>
              <a:spcAft>
                <a:spcPts val="0"/>
              </a:spcAft>
              <a:buClr>
                <a:schemeClr val="accent3"/>
              </a:buClr>
              <a:buNone/>
              <a:defRPr/>
            </a:pPr>
            <a:endParaRPr lang="en-US" altLang="ja-JP" dirty="0" smtClean="0">
              <a:latin typeface="ＭＳ Ｐゴシック" panose="020B0600070205080204" pitchFamily="50" charset="-128"/>
              <a:ea typeface="ＭＳ Ｐゴシック" panose="020B0600070205080204" pitchFamily="50" charset="-128"/>
            </a:endParaRPr>
          </a:p>
          <a:p>
            <a:pPr marL="0" indent="0" eaLnBrk="1" fontAlgn="auto" hangingPunct="1">
              <a:lnSpc>
                <a:spcPct val="90000"/>
              </a:lnSpc>
              <a:spcAft>
                <a:spcPts val="0"/>
              </a:spcAft>
              <a:buClr>
                <a:schemeClr val="accent3"/>
              </a:buClr>
              <a:buNone/>
              <a:defRPr/>
            </a:pPr>
            <a:r>
              <a:rPr lang="ja-JP" altLang="en-US" dirty="0" smtClean="0">
                <a:latin typeface="ＭＳ Ｐゴシック" panose="020B0600070205080204" pitchFamily="50" charset="-128"/>
                <a:ea typeface="ＭＳ Ｐゴシック" panose="020B0600070205080204" pitchFamily="50" charset="-128"/>
              </a:rPr>
              <a:t>２．自分</a:t>
            </a:r>
            <a:r>
              <a:rPr lang="ja-JP" altLang="en-US" dirty="0">
                <a:latin typeface="ＭＳ Ｐゴシック" panose="020B0600070205080204" pitchFamily="50" charset="-128"/>
                <a:ea typeface="ＭＳ Ｐゴシック" panose="020B0600070205080204" pitchFamily="50" charset="-128"/>
              </a:rPr>
              <a:t>の研究分野で、どんな論文が発表されているか</a:t>
            </a:r>
            <a:r>
              <a:rPr lang="ja-JP" altLang="en-US" dirty="0" smtClean="0">
                <a:latin typeface="ＭＳ Ｐゴシック" panose="020B0600070205080204" pitchFamily="50" charset="-128"/>
                <a:ea typeface="ＭＳ Ｐゴシック" panose="020B0600070205080204" pitchFamily="50" charset="-128"/>
              </a:rPr>
              <a:t>を</a:t>
            </a:r>
            <a:endParaRPr lang="en-US" altLang="ja-JP" dirty="0" smtClean="0">
              <a:latin typeface="ＭＳ Ｐゴシック" panose="020B0600070205080204" pitchFamily="50" charset="-128"/>
              <a:ea typeface="ＭＳ Ｐゴシック" panose="020B0600070205080204" pitchFamily="50" charset="-128"/>
            </a:endParaRPr>
          </a:p>
          <a:p>
            <a:pPr marL="0" indent="0" eaLnBrk="1" fontAlgn="auto" hangingPunct="1">
              <a:lnSpc>
                <a:spcPct val="90000"/>
              </a:lnSpc>
              <a:spcAft>
                <a:spcPts val="0"/>
              </a:spcAft>
              <a:buClr>
                <a:schemeClr val="accent3"/>
              </a:buClr>
              <a:buNone/>
              <a:defRPr/>
            </a:pPr>
            <a:r>
              <a:rPr lang="ja-JP" altLang="en-US" dirty="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　調べてみよう。</a:t>
            </a:r>
            <a:endParaRPr lang="en-US" altLang="ja-JP" dirty="0" smtClean="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31</a:t>
            </a:fld>
            <a:endParaRPr lang="ja-JP" altLang="en-US" dirty="0"/>
          </a:p>
        </p:txBody>
      </p:sp>
    </p:spTree>
    <p:extLst>
      <p:ext uri="{BB962C8B-B14F-4D97-AF65-F5344CB8AC3E}">
        <p14:creationId xmlns:p14="http://schemas.microsoft.com/office/powerpoint/2010/main" val="2656076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５</a:t>
            </a:r>
            <a:r>
              <a:rPr lang="en-US" altLang="ja-JP" sz="4000" dirty="0" smtClean="0"/>
              <a:t>.</a:t>
            </a:r>
            <a:r>
              <a:rPr lang="ja-JP" altLang="en-US" sz="4000" dirty="0" smtClean="0"/>
              <a:t> 論文が岐阜大学にないときは？</a:t>
            </a:r>
          </a:p>
        </p:txBody>
      </p:sp>
      <p:sp>
        <p:nvSpPr>
          <p:cNvPr id="7" name="Rectangle 3"/>
          <p:cNvSpPr>
            <a:spLocks noGrp="1" noChangeArrowheads="1"/>
          </p:cNvSpPr>
          <p:nvPr>
            <p:ph idx="1"/>
          </p:nvPr>
        </p:nvSpPr>
        <p:spPr>
          <a:xfrm>
            <a:off x="457200" y="1981200"/>
            <a:ext cx="8229600" cy="4256088"/>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他機関からの取り寄せ（</a:t>
            </a:r>
            <a:r>
              <a:rPr lang="en-US" altLang="ja-JP" sz="2600" dirty="0" smtClean="0">
                <a:latin typeface="ＭＳ Ｐゴシック" panose="020B0600070205080204" pitchFamily="50" charset="-128"/>
                <a:ea typeface="ＭＳ Ｐゴシック" panose="020B0600070205080204" pitchFamily="50" charset="-128"/>
              </a:rPr>
              <a:t>ILL</a:t>
            </a:r>
            <a:r>
              <a:rPr lang="ja-JP" altLang="en-US" sz="2600" dirty="0" smtClean="0">
                <a:latin typeface="ＭＳ Ｐゴシック" panose="020B0600070205080204" pitchFamily="50" charset="-128"/>
                <a:ea typeface="ＭＳ Ｐゴシック" panose="020B0600070205080204" pitchFamily="50" charset="-128"/>
              </a:rPr>
              <a:t>サービス）</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en-US" altLang="ja-JP" sz="20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000" dirty="0" smtClean="0">
                <a:latin typeface="ＭＳ Ｐゴシック" panose="020B0600070205080204" pitchFamily="50" charset="-128"/>
                <a:ea typeface="ＭＳ Ｐゴシック" panose="020B0600070205080204" pitchFamily="50" charset="-128"/>
              </a:rPr>
              <a:t>　図書館</a:t>
            </a:r>
            <a:r>
              <a:rPr lang="ja-JP" altLang="en-US" sz="2000" dirty="0">
                <a:latin typeface="ＭＳ Ｐゴシック" panose="020B0600070205080204" pitchFamily="50" charset="-128"/>
                <a:ea typeface="ＭＳ Ｐゴシック" panose="020B0600070205080204" pitchFamily="50" charset="-128"/>
              </a:rPr>
              <a:t>にない資料でも他大学図書館から</a:t>
            </a:r>
            <a:r>
              <a:rPr lang="ja-JP" altLang="en-US" sz="2000" dirty="0" smtClean="0">
                <a:latin typeface="ＭＳ Ｐゴシック" panose="020B0600070205080204" pitchFamily="50" charset="-128"/>
                <a:ea typeface="ＭＳ Ｐゴシック" panose="020B0600070205080204" pitchFamily="50" charset="-128"/>
              </a:rPr>
              <a:t>取り寄せること</a:t>
            </a:r>
            <a:r>
              <a:rPr lang="ja-JP" altLang="en-US" sz="2000" dirty="0">
                <a:latin typeface="ＭＳ Ｐゴシック" panose="020B0600070205080204" pitchFamily="50" charset="-128"/>
                <a:ea typeface="ＭＳ Ｐゴシック" panose="020B0600070205080204" pitchFamily="50" charset="-128"/>
              </a:rPr>
              <a:t>ができます。</a:t>
            </a:r>
          </a:p>
          <a:p>
            <a:pPr marL="457200" lvl="1" indent="0" eaLnBrk="1" fontAlgn="auto" hangingPunct="1">
              <a:lnSpc>
                <a:spcPct val="90000"/>
              </a:lnSpc>
              <a:spcAft>
                <a:spcPts val="0"/>
              </a:spcAft>
              <a:buNone/>
              <a:defRPr/>
            </a:pPr>
            <a:endParaRPr lang="en-US" altLang="ja-JP" sz="20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000" dirty="0" smtClean="0">
                <a:latin typeface="ＭＳ Ｐゴシック" panose="020B0600070205080204" pitchFamily="50" charset="-128"/>
                <a:ea typeface="ＭＳ Ｐゴシック" panose="020B0600070205080204" pitchFamily="50" charset="-128"/>
              </a:rPr>
              <a:t>　図書</a:t>
            </a:r>
            <a:r>
              <a:rPr lang="ja-JP" altLang="en-US" sz="2000" dirty="0">
                <a:latin typeface="ＭＳ Ｐゴシック" panose="020B0600070205080204" pitchFamily="50" charset="-128"/>
                <a:ea typeface="ＭＳ Ｐゴシック" panose="020B0600070205080204" pitchFamily="50" charset="-128"/>
              </a:rPr>
              <a:t>⇒現物貸借・半分までのコピーが可能</a:t>
            </a:r>
          </a:p>
          <a:p>
            <a:pPr marL="457200" lvl="1" indent="0" eaLnBrk="1" fontAlgn="auto" hangingPunct="1">
              <a:lnSpc>
                <a:spcPct val="90000"/>
              </a:lnSpc>
              <a:spcAft>
                <a:spcPts val="0"/>
              </a:spcAft>
              <a:buNone/>
              <a:defRPr/>
            </a:pPr>
            <a:r>
              <a:rPr lang="ja-JP" altLang="en-US" sz="2000" dirty="0" smtClean="0">
                <a:latin typeface="ＭＳ Ｐゴシック" panose="020B0600070205080204" pitchFamily="50" charset="-128"/>
                <a:ea typeface="ＭＳ Ｐゴシック" panose="020B0600070205080204" pitchFamily="50" charset="-128"/>
              </a:rPr>
              <a:t>　雑誌</a:t>
            </a: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1</a:t>
            </a:r>
            <a:r>
              <a:rPr lang="ja-JP" altLang="en-US" sz="2000" dirty="0">
                <a:latin typeface="ＭＳ Ｐゴシック" panose="020B0600070205080204" pitchFamily="50" charset="-128"/>
                <a:ea typeface="ＭＳ Ｐゴシック" panose="020B0600070205080204" pitchFamily="50" charset="-128"/>
              </a:rPr>
              <a:t>論文（最新号は半分まで）のコピーが可能</a:t>
            </a:r>
          </a:p>
          <a:p>
            <a:pPr marL="457200" lvl="1" indent="0" eaLnBrk="1" fontAlgn="auto" hangingPunct="1">
              <a:lnSpc>
                <a:spcPct val="90000"/>
              </a:lnSpc>
              <a:spcAft>
                <a:spcPts val="0"/>
              </a:spcAft>
              <a:buNone/>
              <a:defRPr/>
            </a:pPr>
            <a:endParaRPr lang="en-US" altLang="ja-JP" sz="20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000" dirty="0" smtClean="0">
                <a:latin typeface="ＭＳ Ｐゴシック" panose="020B0600070205080204" pitchFamily="50" charset="-128"/>
                <a:ea typeface="ＭＳ Ｐゴシック" panose="020B0600070205080204" pitchFamily="50" charset="-128"/>
              </a:rPr>
              <a:t>　申込</a:t>
            </a:r>
            <a:r>
              <a:rPr lang="ja-JP" altLang="en-US" sz="2000" dirty="0">
                <a:latin typeface="ＭＳ Ｐゴシック" panose="020B0600070205080204" pitchFamily="50" charset="-128"/>
                <a:ea typeface="ＭＳ Ｐゴシック" panose="020B0600070205080204" pitchFamily="50" charset="-128"/>
              </a:rPr>
              <a:t>方法⇒カウンター　または　</a:t>
            </a:r>
            <a:r>
              <a:rPr lang="en-US" altLang="ja-JP" sz="2000" dirty="0" err="1">
                <a:latin typeface="ＭＳ Ｐゴシック" panose="020B0600070205080204" pitchFamily="50" charset="-128"/>
                <a:ea typeface="ＭＳ Ｐゴシック" panose="020B0600070205080204" pitchFamily="50" charset="-128"/>
              </a:rPr>
              <a:t>MyLibrary</a:t>
            </a:r>
            <a:r>
              <a:rPr lang="ja-JP" altLang="en-US" sz="2000" dirty="0">
                <a:latin typeface="ＭＳ Ｐゴシック" panose="020B0600070205080204" pitchFamily="50" charset="-128"/>
                <a:ea typeface="ＭＳ Ｐゴシック" panose="020B0600070205080204" pitchFamily="50" charset="-128"/>
              </a:rPr>
              <a:t>で申請</a:t>
            </a:r>
          </a:p>
          <a:p>
            <a:pPr marL="457200" lvl="1" indent="0" eaLnBrk="1" fontAlgn="auto" hangingPunct="1">
              <a:lnSpc>
                <a:spcPct val="90000"/>
              </a:lnSpc>
              <a:spcAft>
                <a:spcPts val="0"/>
              </a:spcAft>
              <a:buNone/>
              <a:defRPr/>
            </a:pPr>
            <a:r>
              <a:rPr lang="ja-JP" altLang="en-US" sz="2000" dirty="0" smtClean="0">
                <a:latin typeface="ＭＳ Ｐゴシック" panose="020B0600070205080204" pitchFamily="50" charset="-128"/>
                <a:ea typeface="ＭＳ Ｐゴシック" panose="020B0600070205080204" pitchFamily="50" charset="-128"/>
              </a:rPr>
              <a:t>　料</a:t>
            </a:r>
            <a:r>
              <a:rPr lang="ja-JP" altLang="en-US" sz="2000" dirty="0">
                <a:latin typeface="ＭＳ Ｐゴシック" panose="020B0600070205080204" pitchFamily="50" charset="-128"/>
                <a:ea typeface="ＭＳ Ｐゴシック" panose="020B0600070205080204" pitchFamily="50" charset="-128"/>
              </a:rPr>
              <a:t>　　　金⇒複写料（モノクロ１枚３５～５０円）＋郵送料</a:t>
            </a:r>
          </a:p>
          <a:p>
            <a:pPr marL="457200" lvl="1" indent="0" eaLnBrk="1" fontAlgn="auto" hangingPunct="1">
              <a:lnSpc>
                <a:spcPct val="90000"/>
              </a:lnSpc>
              <a:spcAft>
                <a:spcPts val="0"/>
              </a:spcAft>
              <a:buNone/>
              <a:defRPr/>
            </a:pPr>
            <a:r>
              <a:rPr lang="ja-JP" altLang="en-US" sz="2000" dirty="0" smtClean="0">
                <a:latin typeface="ＭＳ Ｐゴシック" panose="020B0600070205080204" pitchFamily="50" charset="-128"/>
                <a:ea typeface="ＭＳ Ｐゴシック" panose="020B0600070205080204" pitchFamily="50" charset="-128"/>
              </a:rPr>
              <a:t>　日</a:t>
            </a:r>
            <a:r>
              <a:rPr lang="ja-JP" altLang="en-US" sz="2000" dirty="0">
                <a:latin typeface="ＭＳ Ｐゴシック" panose="020B0600070205080204" pitchFamily="50" charset="-128"/>
                <a:ea typeface="ＭＳ Ｐゴシック" panose="020B0600070205080204" pitchFamily="50" charset="-128"/>
              </a:rPr>
              <a:t>　　　数</a:t>
            </a:r>
            <a:r>
              <a:rPr lang="ja-JP" altLang="en-US" sz="2000" dirty="0" smtClean="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２</a:t>
            </a:r>
            <a:r>
              <a:rPr lang="ja-JP" altLang="en-US" sz="2000" dirty="0" smtClean="0">
                <a:latin typeface="ＭＳ Ｐゴシック" panose="020B0600070205080204" pitchFamily="50" charset="-128"/>
                <a:ea typeface="ＭＳ Ｐゴシック" panose="020B0600070205080204" pitchFamily="50" charset="-128"/>
              </a:rPr>
              <a:t>週間</a:t>
            </a:r>
            <a:r>
              <a:rPr lang="ja-JP" altLang="en-US" sz="2000" dirty="0">
                <a:latin typeface="ＭＳ Ｐゴシック" panose="020B0600070205080204" pitchFamily="50" charset="-128"/>
                <a:ea typeface="ＭＳ Ｐゴシック" panose="020B0600070205080204" pitchFamily="50" charset="-128"/>
              </a:rPr>
              <a:t>程度</a:t>
            </a:r>
          </a:p>
          <a:p>
            <a:pPr marL="457200" lvl="1" indent="0" eaLnBrk="1" fontAlgn="auto" hangingPunct="1">
              <a:lnSpc>
                <a:spcPct val="90000"/>
              </a:lnSpc>
              <a:spcAft>
                <a:spcPts val="0"/>
              </a:spcAft>
              <a:buNone/>
              <a:defRPr/>
            </a:pPr>
            <a:endParaRPr lang="en-US" altLang="ja-JP" sz="26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32</a:t>
            </a:fld>
            <a:endParaRPr lang="ja-JP" altLang="en-US" dirty="0"/>
          </a:p>
        </p:txBody>
      </p:sp>
    </p:spTree>
    <p:extLst>
      <p:ext uri="{BB962C8B-B14F-4D97-AF65-F5344CB8AC3E}">
        <p14:creationId xmlns:p14="http://schemas.microsoft.com/office/powerpoint/2010/main" val="251625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５</a:t>
            </a:r>
            <a:r>
              <a:rPr lang="en-US" altLang="ja-JP" sz="4000" dirty="0" smtClean="0"/>
              <a:t>.</a:t>
            </a:r>
            <a:r>
              <a:rPr lang="ja-JP" altLang="en-US" sz="4000" dirty="0" smtClean="0"/>
              <a:t> 論文が岐阜大学にないときは？</a:t>
            </a:r>
          </a:p>
        </p:txBody>
      </p:sp>
      <p:sp>
        <p:nvSpPr>
          <p:cNvPr id="7" name="Rectangle 3"/>
          <p:cNvSpPr>
            <a:spLocks noGrp="1" noChangeArrowheads="1"/>
          </p:cNvSpPr>
          <p:nvPr>
            <p:ph idx="1"/>
          </p:nvPr>
        </p:nvSpPr>
        <p:spPr>
          <a:xfrm>
            <a:off x="457200" y="1981200"/>
            <a:ext cx="8229600" cy="4256088"/>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en-US" altLang="ja-JP" sz="2600" dirty="0" smtClean="0">
                <a:latin typeface="ＭＳ Ｐゴシック" panose="020B0600070205080204" pitchFamily="50" charset="-128"/>
                <a:ea typeface="ＭＳ Ｐゴシック" panose="020B0600070205080204" pitchFamily="50" charset="-128"/>
              </a:rPr>
              <a:t>Web</a:t>
            </a:r>
            <a:r>
              <a:rPr lang="ja-JP" altLang="en-US" sz="2600" dirty="0" smtClean="0">
                <a:latin typeface="ＭＳ Ｐゴシック" panose="020B0600070205080204" pitchFamily="50" charset="-128"/>
                <a:ea typeface="ＭＳ Ｐゴシック" panose="020B0600070205080204" pitchFamily="50" charset="-128"/>
              </a:rPr>
              <a:t>（</a:t>
            </a:r>
            <a:r>
              <a:rPr lang="en-US" altLang="ja-JP" sz="2600" dirty="0" smtClean="0">
                <a:latin typeface="ＭＳ Ｐゴシック" panose="020B0600070205080204" pitchFamily="50" charset="-128"/>
                <a:ea typeface="ＭＳ Ｐゴシック" panose="020B0600070205080204" pitchFamily="50" charset="-128"/>
              </a:rPr>
              <a:t>MY Library</a:t>
            </a:r>
            <a:r>
              <a:rPr lang="ja-JP" altLang="en-US" sz="2600" dirty="0" smtClean="0">
                <a:latin typeface="ＭＳ Ｐゴシック" panose="020B0600070205080204" pitchFamily="50" charset="-128"/>
                <a:ea typeface="ＭＳ Ｐゴシック" panose="020B0600070205080204" pitchFamily="50" charset="-128"/>
              </a:rPr>
              <a:t>）から</a:t>
            </a:r>
            <a:r>
              <a:rPr lang="ja-JP" altLang="en-US" sz="2600" dirty="0">
                <a:latin typeface="ＭＳ Ｐゴシック" panose="020B0600070205080204" pitchFamily="50" charset="-128"/>
                <a:ea typeface="ＭＳ Ｐゴシック" panose="020B0600070205080204" pitchFamily="50" charset="-128"/>
              </a:rPr>
              <a:t>の</a:t>
            </a:r>
            <a:r>
              <a:rPr lang="ja-JP" altLang="en-US" sz="2600" dirty="0" smtClean="0">
                <a:latin typeface="ＭＳ Ｐゴシック" panose="020B0600070205080204" pitchFamily="50" charset="-128"/>
                <a:ea typeface="ＭＳ Ｐゴシック" panose="020B0600070205080204" pitchFamily="50" charset="-128"/>
              </a:rPr>
              <a:t>申し込み</a:t>
            </a:r>
            <a:endParaRPr lang="ja-JP" altLang="en-US" sz="26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33</a:t>
            </a:fld>
            <a:endParaRPr lang="ja-JP" altLang="en-US" dirty="0"/>
          </a:p>
        </p:txBody>
      </p:sp>
      <p:pic>
        <p:nvPicPr>
          <p:cNvPr id="19" name="図 18"/>
          <p:cNvPicPr>
            <a:picLocks noChangeAspect="1"/>
          </p:cNvPicPr>
          <p:nvPr/>
        </p:nvPicPr>
        <p:blipFill rotWithShape="1">
          <a:blip r:embed="rId3"/>
          <a:srcRect l="5907" t="34016" r="7821" b="18977"/>
          <a:stretch/>
        </p:blipFill>
        <p:spPr>
          <a:xfrm>
            <a:off x="326672" y="4669442"/>
            <a:ext cx="3631332" cy="1582888"/>
          </a:xfrm>
          <a:prstGeom prst="rect">
            <a:avLst/>
          </a:prstGeom>
          <a:ln>
            <a:solidFill>
              <a:schemeClr val="tx1"/>
            </a:solidFill>
          </a:ln>
        </p:spPr>
      </p:pic>
      <p:sp>
        <p:nvSpPr>
          <p:cNvPr id="20" name="ストライプ矢印 19"/>
          <p:cNvSpPr/>
          <p:nvPr/>
        </p:nvSpPr>
        <p:spPr bwMode="auto">
          <a:xfrm>
            <a:off x="4018879" y="4392902"/>
            <a:ext cx="504235" cy="1008062"/>
          </a:xfrm>
          <a:prstGeom prst="stripedRightArrow">
            <a:avLst/>
          </a:prstGeom>
          <a:solidFill>
            <a:srgbClr val="FF0000">
              <a:alpha val="50000"/>
            </a:srgbClr>
          </a:solidFill>
          <a:ln w="9525" cap="flat" cmpd="sng" algn="ctr">
            <a:solidFill>
              <a:srgbClr val="FF0000"/>
            </a:solidFill>
            <a:prstDash val="solid"/>
            <a:round/>
            <a:headEnd type="none" w="med" len="med"/>
            <a:tailEnd type="none" w="med" len="med"/>
          </a:ln>
          <a:effectLst/>
          <a:extLst/>
        </p:spPr>
        <p:txBody>
          <a:bodyPr wrap="none" anchor="ctr"/>
          <a:lstStyle/>
          <a:p>
            <a:pPr>
              <a:defRPr/>
            </a:pPr>
            <a:endParaRPr lang="ja-JP" altLang="en-US"/>
          </a:p>
        </p:txBody>
      </p:sp>
      <p:grpSp>
        <p:nvGrpSpPr>
          <p:cNvPr id="21" name="グループ化 20"/>
          <p:cNvGrpSpPr/>
          <p:nvPr/>
        </p:nvGrpSpPr>
        <p:grpSpPr>
          <a:xfrm>
            <a:off x="4650056" y="2996952"/>
            <a:ext cx="4049522" cy="3338620"/>
            <a:chOff x="4554926" y="1889084"/>
            <a:chExt cx="4049522" cy="3338620"/>
          </a:xfrm>
        </p:grpSpPr>
        <p:grpSp>
          <p:nvGrpSpPr>
            <p:cNvPr id="22" name="グループ化 21"/>
            <p:cNvGrpSpPr/>
            <p:nvPr/>
          </p:nvGrpSpPr>
          <p:grpSpPr>
            <a:xfrm>
              <a:off x="4554926" y="1889084"/>
              <a:ext cx="4049522" cy="3338620"/>
              <a:chOff x="4554926" y="1889084"/>
              <a:chExt cx="4049522" cy="3338620"/>
            </a:xfrm>
          </p:grpSpPr>
          <p:pic>
            <p:nvPicPr>
              <p:cNvPr id="25" name="図 24"/>
              <p:cNvPicPr>
                <a:picLocks noChangeAspect="1"/>
              </p:cNvPicPr>
              <p:nvPr/>
            </p:nvPicPr>
            <p:blipFill rotWithShape="1">
              <a:blip r:embed="rId4"/>
              <a:srcRect t="18512" r="70507" b="34443"/>
              <a:stretch/>
            </p:blipFill>
            <p:spPr>
              <a:xfrm>
                <a:off x="4565556" y="1889084"/>
                <a:ext cx="2517415" cy="3118345"/>
              </a:xfrm>
              <a:prstGeom prst="rect">
                <a:avLst/>
              </a:prstGeom>
              <a:ln>
                <a:solidFill>
                  <a:schemeClr val="accent1"/>
                </a:solidFill>
              </a:ln>
            </p:spPr>
          </p:pic>
          <p:pic>
            <p:nvPicPr>
              <p:cNvPr id="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2207509"/>
                <a:ext cx="2664296" cy="30201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bwMode="auto">
              <a:xfrm>
                <a:off x="4554926" y="3429000"/>
                <a:ext cx="923130" cy="284707"/>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sp>
          <p:nvSpPr>
            <p:cNvPr id="23" name="正方形/長方形 22"/>
            <p:cNvSpPr/>
            <p:nvPr/>
          </p:nvSpPr>
          <p:spPr bwMode="auto">
            <a:xfrm>
              <a:off x="8088600" y="3015841"/>
              <a:ext cx="443840" cy="269193"/>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4" name="ストライプ矢印 23"/>
            <p:cNvSpPr/>
            <p:nvPr/>
          </p:nvSpPr>
          <p:spPr bwMode="auto">
            <a:xfrm rot="20877660">
              <a:off x="5676187" y="3259063"/>
              <a:ext cx="1580170" cy="293073"/>
            </a:xfrm>
            <a:prstGeom prst="stripedRightArrow">
              <a:avLst/>
            </a:prstGeom>
            <a:solidFill>
              <a:srgbClr val="FF0000">
                <a:alpha val="50000"/>
              </a:srgbClr>
            </a:solidFill>
            <a:ln w="9525" cap="flat" cmpd="sng" algn="ctr">
              <a:solidFill>
                <a:srgbClr val="FF0000"/>
              </a:solidFill>
              <a:prstDash val="solid"/>
              <a:round/>
              <a:headEnd type="none" w="med" len="med"/>
              <a:tailEnd type="none" w="med" len="med"/>
            </a:ln>
            <a:effectLst/>
            <a:extLst/>
          </p:spPr>
          <p:txBody>
            <a:bodyPr wrap="none" anchor="ctr"/>
            <a:lstStyle/>
            <a:p>
              <a:pPr>
                <a:defRPr/>
              </a:pPr>
              <a:endParaRPr lang="ja-JP" altLang="en-US"/>
            </a:p>
          </p:txBody>
        </p:sp>
      </p:grpSp>
      <p:grpSp>
        <p:nvGrpSpPr>
          <p:cNvPr id="28" name="グループ化 27"/>
          <p:cNvGrpSpPr/>
          <p:nvPr/>
        </p:nvGrpSpPr>
        <p:grpSpPr>
          <a:xfrm>
            <a:off x="332759" y="3119289"/>
            <a:ext cx="3635875" cy="1436835"/>
            <a:chOff x="237629" y="2011421"/>
            <a:chExt cx="3635875" cy="1436835"/>
          </a:xfrm>
        </p:grpSpPr>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629" y="2011421"/>
              <a:ext cx="3625245" cy="1436835"/>
            </a:xfrm>
            <a:prstGeom prst="rect">
              <a:avLst/>
            </a:prstGeom>
            <a:ln>
              <a:solidFill>
                <a:schemeClr val="tx1"/>
              </a:solidFill>
            </a:ln>
          </p:spPr>
        </p:pic>
        <p:pic>
          <p:nvPicPr>
            <p:cNvPr id="30" name="図 29"/>
            <p:cNvPicPr>
              <a:picLocks noChangeAspect="1"/>
            </p:cNvPicPr>
            <p:nvPr/>
          </p:nvPicPr>
          <p:blipFill>
            <a:blip r:embed="rId7"/>
            <a:stretch>
              <a:fillRect/>
            </a:stretch>
          </p:blipFill>
          <p:spPr>
            <a:xfrm>
              <a:off x="3341767" y="2034867"/>
              <a:ext cx="531737" cy="172642"/>
            </a:xfrm>
            <a:prstGeom prst="rect">
              <a:avLst/>
            </a:prstGeom>
            <a:ln w="25400" cmpd="sng">
              <a:solidFill>
                <a:srgbClr val="FF0000"/>
              </a:solidFill>
            </a:ln>
          </p:spPr>
        </p:pic>
      </p:grpSp>
      <p:sp>
        <p:nvSpPr>
          <p:cNvPr id="4" name="正方形/長方形 3"/>
          <p:cNvSpPr/>
          <p:nvPr/>
        </p:nvSpPr>
        <p:spPr>
          <a:xfrm>
            <a:off x="444422" y="5796860"/>
            <a:ext cx="1319266" cy="3184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745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smtClean="0"/>
              <a:t>５</a:t>
            </a:r>
            <a:r>
              <a:rPr lang="en-US" altLang="ja-JP" sz="4000" dirty="0" smtClean="0"/>
              <a:t>.</a:t>
            </a:r>
            <a:r>
              <a:rPr lang="ja-JP" altLang="en-US" sz="4000" dirty="0" smtClean="0"/>
              <a:t> 論文が岐阜大学にないときは？</a:t>
            </a:r>
          </a:p>
        </p:txBody>
      </p:sp>
      <p:sp>
        <p:nvSpPr>
          <p:cNvPr id="7" name="Rectangle 3"/>
          <p:cNvSpPr>
            <a:spLocks noGrp="1" noChangeArrowheads="1"/>
          </p:cNvSpPr>
          <p:nvPr>
            <p:ph idx="1"/>
          </p:nvPr>
        </p:nvSpPr>
        <p:spPr>
          <a:xfrm>
            <a:off x="457200" y="1981200"/>
            <a:ext cx="8229600" cy="4256088"/>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en-US" altLang="ja-JP" sz="2600" dirty="0" smtClean="0">
                <a:latin typeface="ＭＳ Ｐゴシック" panose="020B0600070205080204" pitchFamily="50" charset="-128"/>
                <a:ea typeface="ＭＳ Ｐゴシック" panose="020B0600070205080204" pitchFamily="50" charset="-128"/>
              </a:rPr>
              <a:t>Web</a:t>
            </a:r>
            <a:r>
              <a:rPr lang="ja-JP" altLang="en-US" sz="2600" dirty="0" smtClean="0">
                <a:latin typeface="ＭＳ Ｐゴシック" panose="020B0600070205080204" pitchFamily="50" charset="-128"/>
                <a:ea typeface="ＭＳ Ｐゴシック" panose="020B0600070205080204" pitchFamily="50" charset="-128"/>
              </a:rPr>
              <a:t>（</a:t>
            </a:r>
            <a:r>
              <a:rPr lang="en-US" altLang="ja-JP" sz="2600" dirty="0" smtClean="0">
                <a:latin typeface="ＭＳ Ｐゴシック" panose="020B0600070205080204" pitchFamily="50" charset="-128"/>
                <a:ea typeface="ＭＳ Ｐゴシック" panose="020B0600070205080204" pitchFamily="50" charset="-128"/>
              </a:rPr>
              <a:t>MY Library</a:t>
            </a:r>
            <a:r>
              <a:rPr lang="ja-JP" altLang="en-US" sz="2600" dirty="0" smtClean="0">
                <a:latin typeface="ＭＳ Ｐゴシック" panose="020B0600070205080204" pitchFamily="50" charset="-128"/>
                <a:ea typeface="ＭＳ Ｐゴシック" panose="020B0600070205080204" pitchFamily="50" charset="-128"/>
              </a:rPr>
              <a:t>）から</a:t>
            </a:r>
            <a:r>
              <a:rPr lang="ja-JP" altLang="en-US" sz="2600" dirty="0">
                <a:latin typeface="ＭＳ Ｐゴシック" panose="020B0600070205080204" pitchFamily="50" charset="-128"/>
                <a:ea typeface="ＭＳ Ｐゴシック" panose="020B0600070205080204" pitchFamily="50" charset="-128"/>
              </a:rPr>
              <a:t>の</a:t>
            </a:r>
            <a:r>
              <a:rPr lang="ja-JP" altLang="en-US" sz="2600" dirty="0" smtClean="0">
                <a:latin typeface="ＭＳ Ｐゴシック" panose="020B0600070205080204" pitchFamily="50" charset="-128"/>
                <a:ea typeface="ＭＳ Ｐゴシック" panose="020B0600070205080204" pitchFamily="50" charset="-128"/>
              </a:rPr>
              <a:t>申し込み</a:t>
            </a:r>
            <a:endParaRPr lang="ja-JP" altLang="en-US" sz="26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34</a:t>
            </a:fld>
            <a:endParaRPr lang="ja-JP" altLang="en-US" dirty="0"/>
          </a:p>
        </p:txBody>
      </p:sp>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391" y="2948428"/>
            <a:ext cx="4698198" cy="3930432"/>
          </a:xfrm>
          <a:prstGeom prst="rect">
            <a:avLst/>
          </a:prstGeom>
          <a:ln>
            <a:solidFill>
              <a:schemeClr val="tx1"/>
            </a:solidFill>
          </a:ln>
        </p:spPr>
      </p:pic>
      <p:sp>
        <p:nvSpPr>
          <p:cNvPr id="32" name="右中かっこ 31"/>
          <p:cNvSpPr/>
          <p:nvPr/>
        </p:nvSpPr>
        <p:spPr bwMode="auto">
          <a:xfrm>
            <a:off x="5330281" y="4558740"/>
            <a:ext cx="279655" cy="1677252"/>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33" name="テキスト ボックス 32"/>
          <p:cNvSpPr txBox="1"/>
          <p:nvPr/>
        </p:nvSpPr>
        <p:spPr>
          <a:xfrm>
            <a:off x="5635891" y="4911366"/>
            <a:ext cx="2293168" cy="972000"/>
          </a:xfrm>
          <a:prstGeom prst="rect">
            <a:avLst/>
          </a:prstGeom>
          <a:solidFill>
            <a:srgbClr val="FFC000"/>
          </a:solidFill>
          <a:ln>
            <a:solidFill>
              <a:schemeClr val="tx1"/>
            </a:solidFill>
          </a:ln>
        </p:spPr>
        <p:txBody>
          <a:bodyPr wrap="square" rtlCol="0">
            <a:spAutoFit/>
          </a:bodyPr>
          <a:lstStyle/>
          <a:p>
            <a:pPr algn="l"/>
            <a:r>
              <a:rPr lang="ja-JP" altLang="en-US" dirty="0" smtClean="0"/>
              <a:t>データベースなどで入手した論文情報を入力する欄です。</a:t>
            </a:r>
            <a:endParaRPr kumimoji="1" lang="ja-JP" altLang="en-US" dirty="0"/>
          </a:p>
        </p:txBody>
      </p:sp>
      <p:sp>
        <p:nvSpPr>
          <p:cNvPr id="34" name="楕円 33"/>
          <p:cNvSpPr/>
          <p:nvPr/>
        </p:nvSpPr>
        <p:spPr>
          <a:xfrm>
            <a:off x="2466468" y="4671617"/>
            <a:ext cx="559309" cy="167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p:cNvSpPr/>
          <p:nvPr/>
        </p:nvSpPr>
        <p:spPr>
          <a:xfrm>
            <a:off x="2400166" y="5592449"/>
            <a:ext cx="650428" cy="1842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p:cNvSpPr/>
          <p:nvPr/>
        </p:nvSpPr>
        <p:spPr>
          <a:xfrm>
            <a:off x="2725379" y="5130667"/>
            <a:ext cx="335586" cy="446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366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ja-JP" altLang="en-US" sz="4000" dirty="0"/>
              <a:t>最後に</a:t>
            </a:r>
            <a:endParaRPr lang="ja-JP" altLang="en-US" sz="4000" dirty="0" smtClean="0"/>
          </a:p>
        </p:txBody>
      </p:sp>
      <p:sp>
        <p:nvSpPr>
          <p:cNvPr id="7" name="Rectangle 3"/>
          <p:cNvSpPr>
            <a:spLocks noGrp="1" noChangeArrowheads="1"/>
          </p:cNvSpPr>
          <p:nvPr>
            <p:ph idx="1"/>
          </p:nvPr>
        </p:nvSpPr>
        <p:spPr>
          <a:xfrm>
            <a:off x="457200" y="1981200"/>
            <a:ext cx="8229600" cy="4256088"/>
          </a:xfrm>
        </p:spPr>
        <p:txBody>
          <a:bodyPr>
            <a:normAutofit/>
          </a:bodyPr>
          <a:lstStyle/>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図書館の使い方、資料の探し方で</a:t>
            </a: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わからないことがありましたら、</a:t>
            </a: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お気軽にお尋ねください</a:t>
            </a:r>
            <a:r>
              <a:rPr lang="ja-JP" altLang="en-US" sz="2600" dirty="0" smtClean="0">
                <a:latin typeface="ＭＳ Ｐゴシック" panose="020B0600070205080204" pitchFamily="50" charset="-128"/>
                <a:ea typeface="ＭＳ Ｐゴシック" panose="020B0600070205080204" pitchFamily="50" charset="-128"/>
              </a:rPr>
              <a:t>！</a:t>
            </a:r>
            <a:endParaRPr lang="ja-JP" altLang="en-US" sz="2600" dirty="0">
              <a:latin typeface="ＭＳ Ｐゴシック" panose="020B0600070205080204" pitchFamily="50" charset="-128"/>
              <a:ea typeface="ＭＳ Ｐゴシック" panose="020B0600070205080204" pitchFamily="50" charset="-128"/>
            </a:endParaRPr>
          </a:p>
          <a:p>
            <a:pPr eaLnBrk="1" hangingPunct="1"/>
            <a:endParaRPr lang="ja-JP" altLang="en-US" dirty="0"/>
          </a:p>
          <a:p>
            <a:pPr marL="0" indent="0" eaLnBrk="1" hangingPunct="1">
              <a:buNone/>
            </a:pPr>
            <a:endParaRPr lang="ja-JP" altLang="en-US" sz="2000" dirty="0"/>
          </a:p>
          <a:p>
            <a:pPr eaLnBrk="1" hangingPunct="1"/>
            <a:r>
              <a:rPr lang="ja-JP" altLang="en-US" sz="2000" dirty="0" smtClean="0">
                <a:latin typeface="+mj-ea"/>
                <a:ea typeface="+mj-ea"/>
              </a:rPr>
              <a:t>カウンター</a:t>
            </a:r>
            <a:r>
              <a:rPr lang="en-US" altLang="ja-JP" sz="2000" dirty="0" smtClean="0">
                <a:latin typeface="+mj-ea"/>
                <a:ea typeface="+mj-ea"/>
              </a:rPr>
              <a:t>	</a:t>
            </a:r>
            <a:r>
              <a:rPr lang="ja-JP" altLang="en-US" sz="2000" dirty="0" smtClean="0">
                <a:latin typeface="+mj-ea"/>
                <a:ea typeface="+mj-ea"/>
              </a:rPr>
              <a:t>：</a:t>
            </a:r>
            <a:r>
              <a:rPr lang="ja-JP" altLang="en-US" sz="2000" dirty="0">
                <a:latin typeface="+mj-ea"/>
                <a:ea typeface="+mj-ea"/>
              </a:rPr>
              <a:t>月～金　</a:t>
            </a:r>
            <a:r>
              <a:rPr lang="en-US" altLang="ja-JP" sz="2000" dirty="0">
                <a:latin typeface="+mj-ea"/>
                <a:ea typeface="+mj-ea"/>
              </a:rPr>
              <a:t>9:00</a:t>
            </a:r>
            <a:r>
              <a:rPr lang="ja-JP" altLang="en-US" sz="2000" dirty="0">
                <a:latin typeface="+mj-ea"/>
                <a:ea typeface="+mj-ea"/>
              </a:rPr>
              <a:t>～</a:t>
            </a:r>
            <a:r>
              <a:rPr lang="en-US" altLang="ja-JP" sz="2000" dirty="0">
                <a:latin typeface="+mj-ea"/>
                <a:ea typeface="+mj-ea"/>
              </a:rPr>
              <a:t>17:00</a:t>
            </a:r>
            <a:r>
              <a:rPr lang="ja-JP" altLang="en-US" sz="2000" dirty="0">
                <a:latin typeface="+mj-ea"/>
                <a:ea typeface="+mj-ea"/>
              </a:rPr>
              <a:t>（職員常駐）</a:t>
            </a:r>
          </a:p>
          <a:p>
            <a:pPr eaLnBrk="1" hangingPunct="1"/>
            <a:r>
              <a:rPr lang="ja-JP" altLang="en-US" sz="2000" dirty="0" smtClean="0">
                <a:latin typeface="+mj-ea"/>
                <a:ea typeface="+mj-ea"/>
              </a:rPr>
              <a:t>電話</a:t>
            </a:r>
            <a:r>
              <a:rPr lang="en-US" altLang="ja-JP" sz="2000" dirty="0">
                <a:latin typeface="+mj-ea"/>
                <a:ea typeface="+mj-ea"/>
              </a:rPr>
              <a:t>	</a:t>
            </a:r>
            <a:r>
              <a:rPr lang="en-US" altLang="ja-JP" sz="2000" dirty="0" smtClean="0">
                <a:latin typeface="+mj-ea"/>
                <a:ea typeface="+mj-ea"/>
              </a:rPr>
              <a:t>	</a:t>
            </a:r>
            <a:r>
              <a:rPr lang="ja-JP" altLang="en-US" sz="2000" dirty="0" smtClean="0">
                <a:latin typeface="+mj-ea"/>
                <a:ea typeface="+mj-ea"/>
              </a:rPr>
              <a:t>：</a:t>
            </a:r>
            <a:r>
              <a:rPr lang="en-US" altLang="ja-JP" sz="2000" dirty="0" smtClean="0">
                <a:latin typeface="Century" panose="02040604050505020304" pitchFamily="18" charset="0"/>
              </a:rPr>
              <a:t>058-293-2191</a:t>
            </a:r>
            <a:r>
              <a:rPr lang="ja-JP" altLang="en-US" sz="2000" dirty="0" smtClean="0">
                <a:latin typeface="+mj-ea"/>
                <a:ea typeface="+mj-ea"/>
              </a:rPr>
              <a:t>（</a:t>
            </a:r>
            <a:r>
              <a:rPr lang="ja-JP" altLang="en-US" sz="2000" dirty="0">
                <a:latin typeface="+mj-ea"/>
                <a:ea typeface="+mj-ea"/>
              </a:rPr>
              <a:t>時間は同上）</a:t>
            </a:r>
          </a:p>
          <a:p>
            <a:pPr eaLnBrk="1" hangingPunct="1"/>
            <a:r>
              <a:rPr lang="ja-JP" altLang="en-US" sz="2000" dirty="0" smtClean="0">
                <a:latin typeface="+mj-ea"/>
                <a:ea typeface="+mj-ea"/>
              </a:rPr>
              <a:t>メール</a:t>
            </a:r>
            <a:r>
              <a:rPr lang="en-US" altLang="ja-JP" sz="2000" dirty="0" smtClean="0">
                <a:latin typeface="+mj-ea"/>
                <a:ea typeface="+mj-ea"/>
              </a:rPr>
              <a:t>	</a:t>
            </a:r>
            <a:r>
              <a:rPr lang="ja-JP" altLang="en-US" sz="2000" dirty="0" smtClean="0">
                <a:latin typeface="+mj-ea"/>
                <a:ea typeface="+mj-ea"/>
              </a:rPr>
              <a:t>：</a:t>
            </a:r>
            <a:r>
              <a:rPr lang="en-US" altLang="ja-JP" sz="2000" dirty="0">
                <a:latin typeface="Century" panose="02040604050505020304" pitchFamily="18" charset="0"/>
              </a:rPr>
              <a:t>tosyo-ill@gifu-u.ac.jp</a:t>
            </a:r>
          </a:p>
        </p:txBody>
      </p:sp>
      <p:sp>
        <p:nvSpPr>
          <p:cNvPr id="2" name="スライド番号プレースホルダー 1"/>
          <p:cNvSpPr>
            <a:spLocks noGrp="1"/>
          </p:cNvSpPr>
          <p:nvPr>
            <p:ph type="sldNum" sz="quarter" idx="12"/>
          </p:nvPr>
        </p:nvSpPr>
        <p:spPr/>
        <p:txBody>
          <a:bodyPr/>
          <a:lstStyle/>
          <a:p>
            <a:pPr>
              <a:defRPr/>
            </a:pPr>
            <a:fld id="{52578744-43D3-489E-A4E4-AE3B44B5D0A9}" type="slidenum">
              <a:rPr lang="ja-JP" altLang="en-US" smtClean="0"/>
              <a:pPr>
                <a:defRPr/>
              </a:pPr>
              <a:t>35</a:t>
            </a:fld>
            <a:endParaRPr lang="ja-JP" altLang="en-US" dirty="0"/>
          </a:p>
        </p:txBody>
      </p:sp>
      <p:pic>
        <p:nvPicPr>
          <p:cNvPr id="11" name="Picture 9" descr="MC900079066[1]"/>
          <p:cNvPicPr>
            <a:picLocks noChangeAspect="1" noChangeArrowheads="1"/>
          </p:cNvPicPr>
          <p:nvPr/>
        </p:nvPicPr>
        <p:blipFill>
          <a:blip r:embed="rId3"/>
          <a:srcRect/>
          <a:stretch>
            <a:fillRect/>
          </a:stretch>
        </p:blipFill>
        <p:spPr bwMode="auto">
          <a:xfrm>
            <a:off x="6084168" y="3731564"/>
            <a:ext cx="2735982" cy="2278711"/>
          </a:xfrm>
          <a:prstGeom prst="rect">
            <a:avLst/>
          </a:prstGeom>
          <a:noFill/>
          <a:ln w="9525">
            <a:noFill/>
            <a:miter lim="800000"/>
            <a:headEnd/>
            <a:tailEnd/>
          </a:ln>
        </p:spPr>
      </p:pic>
    </p:spTree>
    <p:extLst>
      <p:ext uri="{BB962C8B-B14F-4D97-AF65-F5344CB8AC3E}">
        <p14:creationId xmlns:p14="http://schemas.microsoft.com/office/powerpoint/2010/main" val="3553458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１．論文を探す時ってどんな時？</a:t>
            </a:r>
            <a:r>
              <a:rPr kumimoji="1" lang="en-US" altLang="ja-JP" dirty="0" smtClean="0"/>
              <a:t>	</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a:t>
            </a:r>
            <a:r>
              <a:rPr lang="ja-JP" altLang="en-US" sz="2600" dirty="0" smtClean="0">
                <a:latin typeface="ＭＳ Ｐゴシック" panose="020B0600070205080204" pitchFamily="50" charset="-128"/>
                <a:ea typeface="ＭＳ Ｐゴシック" panose="020B0600070205080204" pitchFamily="50" charset="-128"/>
              </a:rPr>
              <a:t>先生から「</a:t>
            </a:r>
            <a:r>
              <a:rPr lang="ja-JP" altLang="en-US" sz="2600" dirty="0">
                <a:latin typeface="ＭＳ Ｐゴシック" panose="020B0600070205080204" pitchFamily="50" charset="-128"/>
                <a:ea typeface="ＭＳ Ｐゴシック" panose="020B0600070205080204" pitchFamily="50" charset="-128"/>
              </a:rPr>
              <a:t>この論文読んでみて</a:t>
            </a:r>
            <a:r>
              <a:rPr lang="ja-JP" altLang="en-US" sz="2600" dirty="0" smtClean="0">
                <a:latin typeface="ＭＳ Ｐゴシック" panose="020B0600070205080204" pitchFamily="50" charset="-128"/>
                <a:ea typeface="ＭＳ Ｐゴシック" panose="020B0600070205080204" pitchFamily="50" charset="-128"/>
              </a:rPr>
              <a:t>」と紹介された時</a:t>
            </a:r>
            <a:endParaRPr lang="ja-JP" altLang="en-US"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ja-JP" altLang="en-US"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・自分の研究テーマに関する先行研究を調べる時</a:t>
            </a:r>
          </a:p>
          <a:p>
            <a:pPr marL="457200" lvl="1" indent="0" eaLnBrk="1" fontAlgn="auto" hangingPunct="1">
              <a:lnSpc>
                <a:spcPct val="90000"/>
              </a:lnSpc>
              <a:spcAft>
                <a:spcPts val="0"/>
              </a:spcAft>
              <a:buNone/>
              <a:defRPr/>
            </a:pPr>
            <a:endParaRPr lang="ja-JP" altLang="en-US"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・今読んでる文献を、より詳しく理解したい時</a:t>
            </a:r>
          </a:p>
          <a:p>
            <a:pPr marL="457200" lvl="1" indent="0" eaLnBrk="1" fontAlgn="auto" hangingPunct="1">
              <a:lnSpc>
                <a:spcPct val="90000"/>
              </a:lnSpc>
              <a:spcAft>
                <a:spcPts val="0"/>
              </a:spcAft>
              <a:buNone/>
              <a:defRPr/>
            </a:pPr>
            <a:endParaRPr lang="ja-JP" altLang="en-US"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ja-JP" altLang="en-US"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a:t>
            </a:r>
            <a:r>
              <a:rPr lang="ja-JP" altLang="en-US" sz="2600" dirty="0" smtClean="0">
                <a:latin typeface="ＭＳ Ｐゴシック" panose="020B0600070205080204" pitchFamily="50" charset="-128"/>
                <a:ea typeface="ＭＳ Ｐゴシック" panose="020B0600070205080204" pitchFamily="50" charset="-128"/>
              </a:rPr>
              <a:t>図書とは探し方が異なる</a:t>
            </a:r>
            <a:endParaRPr lang="ja-JP" altLang="en-US" sz="2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4</a:t>
            </a:fld>
            <a:endParaRPr lang="ja-JP" altLang="en-US" dirty="0"/>
          </a:p>
        </p:txBody>
      </p:sp>
    </p:spTree>
    <p:extLst>
      <p:ext uri="{BB962C8B-B14F-4D97-AF65-F5344CB8AC3E}">
        <p14:creationId xmlns:p14="http://schemas.microsoft.com/office/powerpoint/2010/main" val="212208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２．図書と論文の違い（何が違うのか）</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en-US" altLang="ja-JP" sz="2600" dirty="0">
                <a:latin typeface="ＭＳ Ｐゴシック" panose="020B0600070205080204" pitchFamily="50" charset="-128"/>
                <a:ea typeface="ＭＳ Ｐゴシック" panose="020B0600070205080204" pitchFamily="50" charset="-128"/>
              </a:rPr>
              <a:t>【</a:t>
            </a:r>
            <a:r>
              <a:rPr lang="ja-JP" altLang="en-US" sz="2600" dirty="0">
                <a:latin typeface="ＭＳ Ｐゴシック" panose="020B0600070205080204" pitchFamily="50" charset="-128"/>
                <a:ea typeface="ＭＳ Ｐゴシック" panose="020B0600070205080204" pitchFamily="50" charset="-128"/>
              </a:rPr>
              <a:t>図書</a:t>
            </a:r>
            <a:r>
              <a:rPr lang="en-US" altLang="ja-JP" sz="2600" dirty="0">
                <a:latin typeface="ＭＳ Ｐゴシック" panose="020B0600070205080204" pitchFamily="50" charset="-128"/>
                <a:ea typeface="ＭＳ Ｐゴシック" panose="020B0600070205080204" pitchFamily="50" charset="-128"/>
              </a:rPr>
              <a:t>】</a:t>
            </a: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　１冊</a:t>
            </a:r>
            <a:r>
              <a:rPr lang="ja-JP" altLang="en-US" sz="2600" dirty="0">
                <a:latin typeface="ＭＳ Ｐゴシック" panose="020B0600070205080204" pitchFamily="50" charset="-128"/>
                <a:ea typeface="ＭＳ Ｐゴシック" panose="020B0600070205080204" pitchFamily="50" charset="-128"/>
              </a:rPr>
              <a:t>の本にまとめられた、あるテーマについて</a:t>
            </a:r>
            <a:r>
              <a:rPr lang="ja-JP" altLang="en-US" sz="2600" dirty="0" smtClean="0">
                <a:latin typeface="ＭＳ Ｐゴシック" panose="020B0600070205080204" pitchFamily="50" charset="-128"/>
                <a:ea typeface="ＭＳ Ｐゴシック" panose="020B0600070205080204" pitchFamily="50" charset="-128"/>
              </a:rPr>
              <a:t>の</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研究</a:t>
            </a:r>
            <a:r>
              <a:rPr lang="ja-JP" altLang="en-US" sz="2600" dirty="0">
                <a:latin typeface="ＭＳ Ｐゴシック" panose="020B0600070205080204" pitchFamily="50" charset="-128"/>
                <a:ea typeface="ＭＳ Ｐゴシック" panose="020B0600070205080204" pitchFamily="50" charset="-128"/>
              </a:rPr>
              <a:t>成果</a:t>
            </a: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a:t>
            </a:r>
            <a:r>
              <a:rPr lang="ja-JP" altLang="en-US" sz="2600" dirty="0">
                <a:latin typeface="ＭＳ Ｐゴシック" panose="020B0600070205080204" pitchFamily="50" charset="-128"/>
                <a:ea typeface="ＭＳ Ｐゴシック" panose="020B0600070205080204" pitchFamily="50" charset="-128"/>
              </a:rPr>
              <a:t>一定の評価がなされた研究成果を体系的</a:t>
            </a:r>
            <a:r>
              <a:rPr lang="ja-JP" altLang="en-US" sz="2600" dirty="0" smtClean="0">
                <a:latin typeface="ＭＳ Ｐゴシック" panose="020B0600070205080204" pitchFamily="50" charset="-128"/>
                <a:ea typeface="ＭＳ Ｐゴシック" panose="020B0600070205080204" pitchFamily="50" charset="-128"/>
              </a:rPr>
              <a:t>に</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　 まとめて</a:t>
            </a:r>
            <a:r>
              <a:rPr lang="ja-JP" altLang="en-US" sz="2600" dirty="0">
                <a:latin typeface="ＭＳ Ｐゴシック" panose="020B0600070205080204" pitchFamily="50" charset="-128"/>
                <a:ea typeface="ＭＳ Ｐゴシック" panose="020B0600070205080204" pitchFamily="50" charset="-128"/>
              </a:rPr>
              <a:t>出版するため、信頼性は高い。</a:t>
            </a: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5</a:t>
            </a:fld>
            <a:endParaRPr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457" y="4657018"/>
            <a:ext cx="899131" cy="1886289"/>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4653136"/>
            <a:ext cx="899131" cy="1886289"/>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351" y="4603737"/>
            <a:ext cx="899131" cy="1886289"/>
          </a:xfrm>
          <a:prstGeom prst="rect">
            <a:avLst/>
          </a:prstGeom>
        </p:spPr>
      </p:pic>
    </p:spTree>
    <p:extLst>
      <p:ext uri="{BB962C8B-B14F-4D97-AF65-F5344CB8AC3E}">
        <p14:creationId xmlns:p14="http://schemas.microsoft.com/office/powerpoint/2010/main" val="2085157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２．図書と論文の違い（何が違うのか）</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en-US" altLang="ja-JP" sz="2600" dirty="0">
                <a:latin typeface="ＭＳ Ｐゴシック" panose="020B0600070205080204" pitchFamily="50" charset="-128"/>
                <a:ea typeface="ＭＳ Ｐゴシック" panose="020B0600070205080204" pitchFamily="50" charset="-128"/>
              </a:rPr>
              <a:t>【</a:t>
            </a:r>
            <a:r>
              <a:rPr lang="ja-JP" altLang="en-US" sz="2600" dirty="0">
                <a:latin typeface="ＭＳ Ｐゴシック" panose="020B0600070205080204" pitchFamily="50" charset="-128"/>
                <a:ea typeface="ＭＳ Ｐゴシック" panose="020B0600070205080204" pitchFamily="50" charset="-128"/>
              </a:rPr>
              <a:t>論文</a:t>
            </a:r>
            <a:r>
              <a:rPr lang="en-US" altLang="ja-JP" sz="2600" dirty="0">
                <a:latin typeface="ＭＳ Ｐゴシック" panose="020B0600070205080204" pitchFamily="50" charset="-128"/>
                <a:ea typeface="ＭＳ Ｐゴシック" panose="020B0600070205080204" pitchFamily="50" charset="-128"/>
              </a:rPr>
              <a:t>】</a:t>
            </a: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　学術雑誌や一部の図書に</a:t>
            </a:r>
            <a:r>
              <a:rPr lang="ja-JP" altLang="en-US" sz="2600" dirty="0">
                <a:latin typeface="ＭＳ Ｐゴシック" panose="020B0600070205080204" pitchFamily="50" charset="-128"/>
                <a:ea typeface="ＭＳ Ｐゴシック" panose="020B0600070205080204" pitchFamily="50" charset="-128"/>
              </a:rPr>
              <a:t>掲載された、ある</a:t>
            </a:r>
            <a:r>
              <a:rPr lang="ja-JP" altLang="en-US" sz="2600" dirty="0" smtClean="0">
                <a:latin typeface="ＭＳ Ｐゴシック" panose="020B0600070205080204" pitchFamily="50" charset="-128"/>
                <a:ea typeface="ＭＳ Ｐゴシック" panose="020B0600070205080204" pitchFamily="50" charset="-128"/>
              </a:rPr>
              <a:t>テーマ</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についての研究</a:t>
            </a:r>
            <a:r>
              <a:rPr lang="ja-JP" altLang="en-US" sz="2600" dirty="0">
                <a:latin typeface="ＭＳ Ｐゴシック" panose="020B0600070205080204" pitchFamily="50" charset="-128"/>
                <a:ea typeface="ＭＳ Ｐゴシック" panose="020B0600070205080204" pitchFamily="50" charset="-128"/>
              </a:rPr>
              <a:t>成果</a:t>
            </a: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a:t>
            </a:r>
            <a:r>
              <a:rPr lang="ja-JP" altLang="en-US" sz="2600" dirty="0">
                <a:latin typeface="ＭＳ Ｐゴシック" panose="020B0600070205080204" pitchFamily="50" charset="-128"/>
                <a:ea typeface="ＭＳ Ｐゴシック" panose="020B0600070205080204" pitchFamily="50" charset="-128"/>
              </a:rPr>
              <a:t>学術雑誌は、学会等が新しい研究成果を</a:t>
            </a:r>
            <a:r>
              <a:rPr lang="ja-JP" altLang="en-US" sz="2600" dirty="0" smtClean="0">
                <a:latin typeface="ＭＳ Ｐゴシック" panose="020B0600070205080204" pitchFamily="50" charset="-128"/>
                <a:ea typeface="ＭＳ Ｐゴシック" panose="020B0600070205080204" pitchFamily="50" charset="-128"/>
              </a:rPr>
              <a:t>発表</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　 する</a:t>
            </a:r>
            <a:r>
              <a:rPr lang="ja-JP" altLang="en-US" sz="2600" dirty="0">
                <a:latin typeface="ＭＳ Ｐゴシック" panose="020B0600070205080204" pitchFamily="50" charset="-128"/>
                <a:ea typeface="ＭＳ Ｐゴシック" panose="020B0600070205080204" pitchFamily="50" charset="-128"/>
              </a:rPr>
              <a:t>ために発行するもの。査読有の雑誌に</a:t>
            </a:r>
            <a:r>
              <a:rPr lang="ja-JP" altLang="en-US" sz="2600" dirty="0" smtClean="0">
                <a:latin typeface="ＭＳ Ｐゴシック" panose="020B0600070205080204" pitchFamily="50" charset="-128"/>
                <a:ea typeface="ＭＳ Ｐゴシック" panose="020B0600070205080204" pitchFamily="50" charset="-128"/>
              </a:rPr>
              <a:t>掲載</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　 されて</a:t>
            </a:r>
            <a:r>
              <a:rPr lang="ja-JP" altLang="en-US" sz="2600" dirty="0">
                <a:latin typeface="ＭＳ Ｐゴシック" panose="020B0600070205080204" pitchFamily="50" charset="-128"/>
                <a:ea typeface="ＭＳ Ｐゴシック" panose="020B0600070205080204" pitchFamily="50" charset="-128"/>
              </a:rPr>
              <a:t>いるものであれば</a:t>
            </a:r>
            <a:r>
              <a:rPr lang="ja-JP" altLang="en-US" sz="2600" dirty="0" smtClean="0">
                <a:latin typeface="ＭＳ Ｐゴシック" panose="020B0600070205080204" pitchFamily="50" charset="-128"/>
                <a:ea typeface="ＭＳ Ｐゴシック" panose="020B0600070205080204" pitchFamily="50" charset="-128"/>
              </a:rPr>
              <a:t>、信頼性</a:t>
            </a:r>
            <a:r>
              <a:rPr lang="ja-JP" altLang="en-US" sz="2600" dirty="0">
                <a:latin typeface="ＭＳ Ｐゴシック" panose="020B0600070205080204" pitchFamily="50" charset="-128"/>
                <a:ea typeface="ＭＳ Ｐゴシック" panose="020B0600070205080204" pitchFamily="50" charset="-128"/>
              </a:rPr>
              <a:t>は高い</a:t>
            </a: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6</a:t>
            </a:fld>
            <a:endParaRPr lang="ja-JP" altLang="en-US" dirty="0"/>
          </a:p>
        </p:txBody>
      </p:sp>
      <p:grpSp>
        <p:nvGrpSpPr>
          <p:cNvPr id="17" name="グループ化 16"/>
          <p:cNvGrpSpPr/>
          <p:nvPr/>
        </p:nvGrpSpPr>
        <p:grpSpPr>
          <a:xfrm>
            <a:off x="4397956" y="5063186"/>
            <a:ext cx="2592043" cy="1649595"/>
            <a:chOff x="3494517" y="4972344"/>
            <a:chExt cx="2592043" cy="1649595"/>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517" y="5121013"/>
              <a:ext cx="1380852" cy="1500926"/>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1574" y="5037986"/>
              <a:ext cx="1380852" cy="1500926"/>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791" y="5011009"/>
              <a:ext cx="1380852" cy="1500926"/>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708" y="4972344"/>
              <a:ext cx="1380852" cy="1500926"/>
            </a:xfrm>
            <a:prstGeom prst="rect">
              <a:avLst/>
            </a:prstGeom>
          </p:spPr>
        </p:pic>
      </p:grpSp>
      <p:sp>
        <p:nvSpPr>
          <p:cNvPr id="18" name="右矢印 17"/>
          <p:cNvSpPr/>
          <p:nvPr/>
        </p:nvSpPr>
        <p:spPr>
          <a:xfrm rot="10800000">
            <a:off x="3059832" y="5445224"/>
            <a:ext cx="936104" cy="792088"/>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114" y="4980223"/>
            <a:ext cx="912894" cy="1755566"/>
          </a:xfrm>
          <a:prstGeom prst="rect">
            <a:avLst/>
          </a:prstGeom>
        </p:spPr>
      </p:pic>
    </p:spTree>
    <p:extLst>
      <p:ext uri="{BB962C8B-B14F-4D97-AF65-F5344CB8AC3E}">
        <p14:creationId xmlns:p14="http://schemas.microsoft.com/office/powerpoint/2010/main" val="1588305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２．図書と論文の違い（何が違うのか）</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一般的に・・・</a:t>
            </a:r>
          </a:p>
          <a:p>
            <a:pPr marL="457200" lvl="1" indent="0" eaLnBrk="1" fontAlgn="auto" hangingPunct="1">
              <a:lnSpc>
                <a:spcPct val="90000"/>
              </a:lnSpc>
              <a:spcAft>
                <a:spcPts val="0"/>
              </a:spcAft>
              <a:buNone/>
              <a:defRPr/>
            </a:pPr>
            <a:endParaRPr lang="ja-JP" altLang="en-US"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最新の研究成果は、まずは学術論文として、</a:t>
            </a:r>
            <a:endParaRPr lang="en-US" altLang="ja-JP"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学術雑誌に掲載されて発表される。</a:t>
            </a: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その後、関連するテーマの研究成果と共に体系</a:t>
            </a:r>
            <a:endParaRPr lang="en-US" altLang="ja-JP" sz="2600" dirty="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的にまとめられて、図書が出版される。</a:t>
            </a: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7</a:t>
            </a:fld>
            <a:endParaRPr lang="ja-JP" altLang="en-US" dirty="0"/>
          </a:p>
        </p:txBody>
      </p:sp>
    </p:spTree>
    <p:extLst>
      <p:ext uri="{BB962C8B-B14F-4D97-AF65-F5344CB8AC3E}">
        <p14:creationId xmlns:p14="http://schemas.microsoft.com/office/powerpoint/2010/main" val="1908038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２．図書と論文の違い（探し方の違い）</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図書はそのタイトル単体で本棚に並んでいる</a:t>
            </a:r>
          </a:p>
          <a:p>
            <a:pPr marL="457200" lvl="1" indent="0" eaLnBrk="1" fontAlgn="auto" hangingPunct="1">
              <a:lnSpc>
                <a:spcPct val="90000"/>
              </a:lnSpc>
              <a:spcAft>
                <a:spcPts val="0"/>
              </a:spcAft>
              <a:buNone/>
              <a:defRPr/>
            </a:pP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endParaRPr lang="ja-JP" altLang="en-US"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　⇒</a:t>
            </a:r>
            <a:r>
              <a:rPr lang="en-US" altLang="ja-JP" sz="2600" dirty="0" smtClean="0">
                <a:latin typeface="ＭＳ Ｐゴシック" panose="020B0600070205080204" pitchFamily="50" charset="-128"/>
                <a:ea typeface="ＭＳ Ｐゴシック" panose="020B0600070205080204" pitchFamily="50" charset="-128"/>
              </a:rPr>
              <a:t>OPAC</a:t>
            </a:r>
            <a:r>
              <a:rPr lang="ja-JP" altLang="en-US" sz="2600" dirty="0" smtClean="0">
                <a:latin typeface="ＭＳ Ｐゴシック" panose="020B0600070205080204" pitchFamily="50" charset="-128"/>
                <a:ea typeface="ＭＳ Ｐゴシック" panose="020B0600070205080204" pitchFamily="50" charset="-128"/>
              </a:rPr>
              <a:t>検索で、入力したキーワードに関係する</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　 図書のタイトルや、図書館内での配架場所を</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　 調べることができる。</a:t>
            </a:r>
            <a:endParaRPr lang="en-US" altLang="ja-JP" sz="26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8</a:t>
            </a:fld>
            <a:endParaRPr lang="ja-JP" altLang="en-US" dirty="0"/>
          </a:p>
        </p:txBody>
      </p:sp>
    </p:spTree>
    <p:extLst>
      <p:ext uri="{BB962C8B-B14F-4D97-AF65-F5344CB8AC3E}">
        <p14:creationId xmlns:p14="http://schemas.microsoft.com/office/powerpoint/2010/main" val="1602367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２．図書と論文の違い（探し方の違い）</a:t>
            </a:r>
            <a:endParaRPr kumimoji="1" lang="ja-JP" altLang="en-US" dirty="0"/>
          </a:p>
        </p:txBody>
      </p:sp>
      <p:sp>
        <p:nvSpPr>
          <p:cNvPr id="3" name="コンテンツ プレースホルダー 2"/>
          <p:cNvSpPr>
            <a:spLocks noGrp="1"/>
          </p:cNvSpPr>
          <p:nvPr>
            <p:ph idx="1"/>
          </p:nvPr>
        </p:nvSpPr>
        <p:spPr/>
        <p:txBody>
          <a:bodyPr/>
          <a:lstStyle/>
          <a:p>
            <a:pPr marL="457200" lvl="1" indent="0" eaLnBrk="1" fontAlgn="auto" hangingPunct="1">
              <a:lnSpc>
                <a:spcPct val="90000"/>
              </a:lnSpc>
              <a:spcAft>
                <a:spcPts val="0"/>
              </a:spcAft>
              <a:buNone/>
              <a:defRPr/>
            </a:pPr>
            <a:endParaRPr lang="en-US" altLang="ja-JP" sz="28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論文は図書や雑誌の一部。論文が掲載されている図書</a:t>
            </a:r>
            <a:r>
              <a:rPr lang="en-US" altLang="ja-JP" sz="2600" dirty="0" smtClean="0">
                <a:latin typeface="ＭＳ Ｐゴシック" panose="020B0600070205080204" pitchFamily="50" charset="-128"/>
                <a:ea typeface="ＭＳ Ｐゴシック" panose="020B0600070205080204" pitchFamily="50" charset="-128"/>
              </a:rPr>
              <a:t>/</a:t>
            </a:r>
            <a:r>
              <a:rPr lang="ja-JP" altLang="en-US" sz="2600" dirty="0" smtClean="0">
                <a:latin typeface="ＭＳ Ｐゴシック" panose="020B0600070205080204" pitchFamily="50" charset="-128"/>
                <a:ea typeface="ＭＳ Ｐゴシック" panose="020B0600070205080204" pitchFamily="50" charset="-128"/>
              </a:rPr>
              <a:t>雑誌単位で本棚に並んでいる</a:t>
            </a:r>
          </a:p>
          <a:p>
            <a:pPr marL="457200" lvl="1" indent="0" eaLnBrk="1" fontAlgn="auto" hangingPunct="1">
              <a:lnSpc>
                <a:spcPct val="90000"/>
              </a:lnSpc>
              <a:spcAft>
                <a:spcPts val="0"/>
              </a:spcAft>
              <a:buNone/>
              <a:defRPr/>
            </a:pPr>
            <a:endParaRPr lang="ja-JP" altLang="en-US"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　⇒</a:t>
            </a:r>
            <a:r>
              <a:rPr lang="en-US" altLang="ja-JP" sz="2600" dirty="0" smtClean="0">
                <a:latin typeface="ＭＳ Ｐゴシック" panose="020B0600070205080204" pitchFamily="50" charset="-128"/>
                <a:ea typeface="ＭＳ Ｐゴシック" panose="020B0600070205080204" pitchFamily="50" charset="-128"/>
              </a:rPr>
              <a:t>OPAC</a:t>
            </a:r>
            <a:r>
              <a:rPr lang="ja-JP" altLang="en-US" sz="2600" dirty="0" smtClean="0">
                <a:latin typeface="ＭＳ Ｐゴシック" panose="020B0600070205080204" pitchFamily="50" charset="-128"/>
                <a:ea typeface="ＭＳ Ｐゴシック" panose="020B0600070205080204" pitchFamily="50" charset="-128"/>
              </a:rPr>
              <a:t>で調べることができるのは、掲載資料の</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　 タイトルと、その配架場所。</a:t>
            </a: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　</a:t>
            </a:r>
            <a:endParaRPr lang="en-US" altLang="ja-JP" sz="2600" dirty="0" smtClean="0">
              <a:latin typeface="ＭＳ Ｐゴシック" panose="020B0600070205080204" pitchFamily="50" charset="-128"/>
              <a:ea typeface="ＭＳ Ｐゴシック" panose="020B0600070205080204" pitchFamily="50" charset="-128"/>
            </a:endParaRPr>
          </a:p>
          <a:p>
            <a:pPr marL="457200" lvl="1" indent="0" eaLnBrk="1" fontAlgn="auto" hangingPunct="1">
              <a:lnSpc>
                <a:spcPct val="90000"/>
              </a:lnSpc>
              <a:spcAft>
                <a:spcPts val="0"/>
              </a:spcAft>
              <a:buNone/>
              <a:defRPr/>
            </a:pPr>
            <a:r>
              <a:rPr lang="ja-JP" altLang="en-US" sz="2600" dirty="0" smtClean="0">
                <a:latin typeface="ＭＳ Ｐゴシック" panose="020B0600070205080204" pitchFamily="50" charset="-128"/>
                <a:ea typeface="ＭＳ Ｐゴシック" panose="020B0600070205080204" pitchFamily="50" charset="-128"/>
              </a:rPr>
              <a:t>読みたい論文を探すためには、まずは論文の掲載資料を特定する必要がある。</a:t>
            </a:r>
            <a:endParaRPr lang="ja-JP" altLang="en-US" sz="2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52578744-43D3-489E-A4E4-AE3B44B5D0A9}" type="slidenum">
              <a:rPr lang="ja-JP" altLang="en-US" smtClean="0"/>
              <a:pPr>
                <a:defRPr/>
              </a:pPr>
              <a:t>9</a:t>
            </a:fld>
            <a:endParaRPr lang="ja-JP" altLang="en-US" dirty="0"/>
          </a:p>
        </p:txBody>
      </p:sp>
    </p:spTree>
    <p:extLst>
      <p:ext uri="{BB962C8B-B14F-4D97-AF65-F5344CB8AC3E}">
        <p14:creationId xmlns:p14="http://schemas.microsoft.com/office/powerpoint/2010/main" val="3007179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7253</TotalTime>
  <Words>4384</Words>
  <Application>Microsoft Office PowerPoint</Application>
  <PresentationFormat>画面に合わせる (4:3)</PresentationFormat>
  <Paragraphs>454</Paragraphs>
  <Slides>35</Slides>
  <Notes>35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35</vt:i4>
      </vt:variant>
    </vt:vector>
  </HeadingPairs>
  <TitlesOfParts>
    <vt:vector size="46" baseType="lpstr">
      <vt:lpstr>HGP明朝E</vt:lpstr>
      <vt:lpstr>ＭＳ Ｐゴシック</vt:lpstr>
      <vt:lpstr>ＭＳ 明朝</vt:lpstr>
      <vt:lpstr>Arial</vt:lpstr>
      <vt:lpstr>Calibri</vt:lpstr>
      <vt:lpstr>Century</vt:lpstr>
      <vt:lpstr>Constantia</vt:lpstr>
      <vt:lpstr>Times New Roman</vt:lpstr>
      <vt:lpstr>Wingdings</vt:lpstr>
      <vt:lpstr>Wingdings 2</vt:lpstr>
      <vt:lpstr>リゾート</vt:lpstr>
      <vt:lpstr>日本語論文の探し方</vt:lpstr>
      <vt:lpstr>目的 </vt:lpstr>
      <vt:lpstr>目次 </vt:lpstr>
      <vt:lpstr>１．論文を探す時ってどんな時？ </vt:lpstr>
      <vt:lpstr>２．図書と論文の違い（何が違うのか）</vt:lpstr>
      <vt:lpstr>２．図書と論文の違い（何が違うのか）</vt:lpstr>
      <vt:lpstr>２．図書と論文の違い（何が違うのか）</vt:lpstr>
      <vt:lpstr>２．図書と論文の違い（探し方の違い）</vt:lpstr>
      <vt:lpstr>２．図書と論文の違い（探し方の違い）</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３.論文の探し方</vt:lpstr>
      <vt:lpstr>４.実習</vt:lpstr>
      <vt:lpstr>５. 論文が岐阜大学にないときは？</vt:lpstr>
      <vt:lpstr>５. 論文が岐阜大学にないときは？</vt:lpstr>
      <vt:lpstr>５. 論文が岐阜大学にないときは？</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日本語論文の探し方</dc:title>
  <dc:creator>事務職員［池田　美保子］</dc:creator>
  <cp:lastModifiedBy>情報連携統括本部</cp:lastModifiedBy>
  <cp:revision>406</cp:revision>
  <cp:lastPrinted>2019-09-26T04:37:11Z</cp:lastPrinted>
  <dcterms:created xsi:type="dcterms:W3CDTF">2012-03-07T00:28:42Z</dcterms:created>
  <dcterms:modified xsi:type="dcterms:W3CDTF">2020-09-08T06:39:47Z</dcterms:modified>
</cp:coreProperties>
</file>