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xml" ContentType="application/vnd.openxmlformats-officedocument.presentationml.tags+xml"/>
  <Override PartName="/ppt/notesSlides/notesSlide11.xml" ContentType="application/vnd.openxmlformats-officedocument.presentationml.notesSlide+xml"/>
  <Override PartName="/ppt/tags/tag3.xml" ContentType="application/vnd.openxmlformats-officedocument.presentationml.tags+xml"/>
  <Override PartName="/ppt/notesSlides/notesSlide12.xml" ContentType="application/vnd.openxmlformats-officedocument.presentationml.notesSlide+xml"/>
  <Override PartName="/ppt/tags/tag4.xml" ContentType="application/vnd.openxmlformats-officedocument.presentationml.tags+xml"/>
  <Override PartName="/ppt/notesSlides/notesSlide13.xml" ContentType="application/vnd.openxmlformats-officedocument.presentationml.notesSlide+xml"/>
  <Override PartName="/ppt/tags/tag5.xml" ContentType="application/vnd.openxmlformats-officedocument.presentationml.tags+xml"/>
  <Override PartName="/ppt/notesSlides/notesSlide14.xml" ContentType="application/vnd.openxmlformats-officedocument.presentationml.notesSlide+xml"/>
  <Override PartName="/ppt/tags/tag6.xml" ContentType="application/vnd.openxmlformats-officedocument.presentationml.tags+xml"/>
  <Override PartName="/ppt/notesSlides/notesSlide15.xml" ContentType="application/vnd.openxmlformats-officedocument.presentationml.notesSlide+xml"/>
  <Override PartName="/ppt/tags/tag7.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8.xml" ContentType="application/vnd.openxmlformats-officedocument.presentationml.tags+xml"/>
  <Override PartName="/ppt/notesSlides/notesSlide18.xml" ContentType="application/vnd.openxmlformats-officedocument.presentationml.notesSlide+xml"/>
  <Override PartName="/ppt/tags/tag9.xml" ContentType="application/vnd.openxmlformats-officedocument.presentationml.tags+xml"/>
  <Override PartName="/ppt/notesSlides/notesSlide19.xml" ContentType="application/vnd.openxmlformats-officedocument.presentationml.notesSlide+xml"/>
  <Override PartName="/ppt/tags/tag10.xml" ContentType="application/vnd.openxmlformats-officedocument.presentationml.tags+xml"/>
  <Override PartName="/ppt/notesSlides/notesSlide20.xml" ContentType="application/vnd.openxmlformats-officedocument.presentationml.notesSlide+xml"/>
  <Override PartName="/ppt/tags/tag11.xml" ContentType="application/vnd.openxmlformats-officedocument.presentationml.tags+xml"/>
  <Override PartName="/ppt/notesSlides/notesSlide21.xml" ContentType="application/vnd.openxmlformats-officedocument.presentationml.notesSlide+xml"/>
  <Override PartName="/ppt/tags/tag12.xml" ContentType="application/vnd.openxmlformats-officedocument.presentationml.tags+xml"/>
  <Override PartName="/ppt/notesSlides/notesSlide22.xml" ContentType="application/vnd.openxmlformats-officedocument.presentationml.notesSlide+xml"/>
  <Override PartName="/ppt/tags/tag13.xml" ContentType="application/vnd.openxmlformats-officedocument.presentationml.tags+xml"/>
  <Override PartName="/ppt/notesSlides/notesSlide23.xml" ContentType="application/vnd.openxmlformats-officedocument.presentationml.notesSlide+xml"/>
  <Override PartName="/ppt/tags/tag14.xml" ContentType="application/vnd.openxmlformats-officedocument.presentationml.tags+xml"/>
  <Override PartName="/ppt/notesSlides/notesSlide24.xml" ContentType="application/vnd.openxmlformats-officedocument.presentationml.notesSlide+xml"/>
  <Override PartName="/ppt/tags/tag15.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16.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17.xml" ContentType="application/vnd.openxmlformats-officedocument.presentationml.tags+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Lst>
  <p:notesMasterIdLst>
    <p:notesMasterId r:id="rId34"/>
  </p:notesMasterIdLst>
  <p:handoutMasterIdLst>
    <p:handoutMasterId r:id="rId35"/>
  </p:handoutMasterIdLst>
  <p:sldIdLst>
    <p:sldId id="256" r:id="rId3"/>
    <p:sldId id="277" r:id="rId4"/>
    <p:sldId id="257" r:id="rId5"/>
    <p:sldId id="268" r:id="rId6"/>
    <p:sldId id="337" r:id="rId7"/>
    <p:sldId id="339" r:id="rId8"/>
    <p:sldId id="261" r:id="rId9"/>
    <p:sldId id="267" r:id="rId10"/>
    <p:sldId id="334" r:id="rId11"/>
    <p:sldId id="328" r:id="rId12"/>
    <p:sldId id="321" r:id="rId13"/>
    <p:sldId id="329" r:id="rId14"/>
    <p:sldId id="348" r:id="rId15"/>
    <p:sldId id="322" r:id="rId16"/>
    <p:sldId id="351" r:id="rId17"/>
    <p:sldId id="323" r:id="rId18"/>
    <p:sldId id="335" r:id="rId19"/>
    <p:sldId id="271" r:id="rId20"/>
    <p:sldId id="349" r:id="rId21"/>
    <p:sldId id="324" r:id="rId22"/>
    <p:sldId id="325" r:id="rId23"/>
    <p:sldId id="350" r:id="rId24"/>
    <p:sldId id="344" r:id="rId25"/>
    <p:sldId id="345" r:id="rId26"/>
    <p:sldId id="279" r:id="rId27"/>
    <p:sldId id="333" r:id="rId28"/>
    <p:sldId id="282" r:id="rId29"/>
    <p:sldId id="283" r:id="rId30"/>
    <p:sldId id="346" r:id="rId31"/>
    <p:sldId id="340" r:id="rId32"/>
    <p:sldId id="338" r:id="rId33"/>
  </p:sldIdLst>
  <p:sldSz cx="9144000" cy="6858000" type="screen4x3"/>
  <p:notesSz cx="6735763" cy="9866313"/>
  <p:defaultTextStyle>
    <a:defPPr>
      <a:defRPr lang="en-GB"/>
    </a:defPPr>
    <a:lvl1pPr algn="l" defTabSz="449263" rtl="0" fontAlgn="base">
      <a:spcBef>
        <a:spcPct val="0"/>
      </a:spcBef>
      <a:spcAft>
        <a:spcPct val="0"/>
      </a:spcAft>
      <a:defRPr kumimoji="1" kern="1200">
        <a:solidFill>
          <a:schemeClr val="bg1"/>
        </a:solidFill>
        <a:latin typeface="Arial" charset="0"/>
        <a:ea typeface="ＭＳ Ｐゴシック" charset="-128"/>
        <a:cs typeface="+mn-cs"/>
      </a:defRPr>
    </a:lvl1pPr>
    <a:lvl2pPr marL="742950" indent="-285750" algn="l" defTabSz="449263" rtl="0" fontAlgn="base">
      <a:spcBef>
        <a:spcPct val="0"/>
      </a:spcBef>
      <a:spcAft>
        <a:spcPct val="0"/>
      </a:spcAft>
      <a:defRPr kumimoji="1" kern="1200">
        <a:solidFill>
          <a:schemeClr val="bg1"/>
        </a:solidFill>
        <a:latin typeface="Arial" charset="0"/>
        <a:ea typeface="ＭＳ Ｐゴシック" charset="-128"/>
        <a:cs typeface="+mn-cs"/>
      </a:defRPr>
    </a:lvl2pPr>
    <a:lvl3pPr marL="1143000" indent="-228600" algn="l" defTabSz="449263" rtl="0" fontAlgn="base">
      <a:spcBef>
        <a:spcPct val="0"/>
      </a:spcBef>
      <a:spcAft>
        <a:spcPct val="0"/>
      </a:spcAft>
      <a:defRPr kumimoji="1" kern="1200">
        <a:solidFill>
          <a:schemeClr val="bg1"/>
        </a:solidFill>
        <a:latin typeface="Arial" charset="0"/>
        <a:ea typeface="ＭＳ Ｐゴシック" charset="-128"/>
        <a:cs typeface="+mn-cs"/>
      </a:defRPr>
    </a:lvl3pPr>
    <a:lvl4pPr marL="1600200" indent="-228600" algn="l" defTabSz="449263" rtl="0" fontAlgn="base">
      <a:spcBef>
        <a:spcPct val="0"/>
      </a:spcBef>
      <a:spcAft>
        <a:spcPct val="0"/>
      </a:spcAft>
      <a:defRPr kumimoji="1" kern="1200">
        <a:solidFill>
          <a:schemeClr val="bg1"/>
        </a:solidFill>
        <a:latin typeface="Arial" charset="0"/>
        <a:ea typeface="ＭＳ Ｐゴシック" charset="-128"/>
        <a:cs typeface="+mn-cs"/>
      </a:defRPr>
    </a:lvl4pPr>
    <a:lvl5pPr marL="2057400" indent="-228600" algn="l" defTabSz="449263" rtl="0" fontAlgn="base">
      <a:spcBef>
        <a:spcPct val="0"/>
      </a:spcBef>
      <a:spcAft>
        <a:spcPct val="0"/>
      </a:spcAft>
      <a:defRPr kumimoji="1" kern="1200">
        <a:solidFill>
          <a:schemeClr val="bg1"/>
        </a:solidFill>
        <a:latin typeface="Arial" charset="0"/>
        <a:ea typeface="ＭＳ Ｐゴシック" charset="-128"/>
        <a:cs typeface="+mn-cs"/>
      </a:defRPr>
    </a:lvl5pPr>
    <a:lvl6pPr marL="2286000" algn="l" defTabSz="914400" rtl="0" eaLnBrk="1" latinLnBrk="0" hangingPunct="1">
      <a:defRPr kumimoji="1" kern="1200">
        <a:solidFill>
          <a:schemeClr val="bg1"/>
        </a:solidFill>
        <a:latin typeface="Arial" charset="0"/>
        <a:ea typeface="ＭＳ Ｐゴシック" charset="-128"/>
        <a:cs typeface="+mn-cs"/>
      </a:defRPr>
    </a:lvl6pPr>
    <a:lvl7pPr marL="2743200" algn="l" defTabSz="914400" rtl="0" eaLnBrk="1" latinLnBrk="0" hangingPunct="1">
      <a:defRPr kumimoji="1" kern="1200">
        <a:solidFill>
          <a:schemeClr val="bg1"/>
        </a:solidFill>
        <a:latin typeface="Arial" charset="0"/>
        <a:ea typeface="ＭＳ Ｐゴシック" charset="-128"/>
        <a:cs typeface="+mn-cs"/>
      </a:defRPr>
    </a:lvl7pPr>
    <a:lvl8pPr marL="3200400" algn="l" defTabSz="914400" rtl="0" eaLnBrk="1" latinLnBrk="0" hangingPunct="1">
      <a:defRPr kumimoji="1" kern="1200">
        <a:solidFill>
          <a:schemeClr val="bg1"/>
        </a:solidFill>
        <a:latin typeface="Arial" charset="0"/>
        <a:ea typeface="ＭＳ Ｐゴシック" charset="-128"/>
        <a:cs typeface="+mn-cs"/>
      </a:defRPr>
    </a:lvl8pPr>
    <a:lvl9pPr marL="3657600" algn="l" defTabSz="914400" rtl="0" eaLnBrk="1" latinLnBrk="0" hangingPunct="1">
      <a:defRPr kumimoji="1" kern="1200">
        <a:solidFill>
          <a:schemeClr val="bg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66CCFF"/>
    <a:srgbClr val="FFCC99"/>
    <a:srgbClr val="262699"/>
    <a:srgbClr val="6E8533"/>
    <a:srgbClr val="9933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36" autoAdjust="0"/>
    <p:restoredTop sz="96139" autoAdjust="0"/>
  </p:normalViewPr>
  <p:slideViewPr>
    <p:cSldViewPr>
      <p:cViewPr varScale="1">
        <p:scale>
          <a:sx n="107" d="100"/>
          <a:sy n="107" d="100"/>
        </p:scale>
        <p:origin x="102" y="150"/>
      </p:cViewPr>
      <p:guideLst>
        <p:guide orient="horz" pos="2160"/>
        <p:guide pos="2880"/>
      </p:guideLst>
    </p:cSldViewPr>
  </p:slideViewPr>
  <p:outlineViewPr>
    <p:cViewPr varScale="1">
      <p:scale>
        <a:sx n="170" d="200"/>
        <a:sy n="170" d="200"/>
      </p:scale>
      <p:origin x="0" y="48378"/>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10" d="100"/>
          <a:sy n="110" d="100"/>
        </p:scale>
        <p:origin x="390" y="108"/>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bwMode="auto">
          <a:xfrm>
            <a:off x="3" y="2"/>
            <a:ext cx="2920192" cy="491660"/>
          </a:xfrm>
          <a:prstGeom prst="rect">
            <a:avLst/>
          </a:prstGeom>
          <a:noFill/>
          <a:ln>
            <a:noFill/>
          </a:ln>
          <a:effectLst/>
          <a:extLst/>
        </p:spPr>
        <p:txBody>
          <a:bodyPr vert="horz" wrap="square" lIns="91349" tIns="45674" rIns="91349" bIns="45674" numCol="1" anchor="t" anchorCtr="0" compatLnSpc="1">
            <a:prstTxWarp prst="textNoShape">
              <a:avLst/>
            </a:prstTxWarp>
          </a:bodyPr>
          <a:lstStyle>
            <a:lvl1pPr algn="l" defTabSz="448352" eaLnBrk="0" hangingPunct="0">
              <a:buClr>
                <a:srgbClr val="000000"/>
              </a:buClr>
              <a:buSzPct val="100000"/>
              <a:buFont typeface="Times New Roman" pitchFamily="18" charset="0"/>
              <a:buNone/>
              <a:defRPr kumimoji="0" sz="1200">
                <a:ea typeface="ＭＳ Ｐゴシック" pitchFamily="50" charset="-128"/>
              </a:defRPr>
            </a:lvl1pPr>
          </a:lstStyle>
          <a:p>
            <a:pPr>
              <a:defRPr/>
            </a:pPr>
            <a:endParaRPr lang="en-US" altLang="ja-JP" dirty="0"/>
          </a:p>
        </p:txBody>
      </p:sp>
      <p:sp>
        <p:nvSpPr>
          <p:cNvPr id="84995" name="Rectangle 3"/>
          <p:cNvSpPr>
            <a:spLocks noGrp="1" noChangeArrowheads="1"/>
          </p:cNvSpPr>
          <p:nvPr>
            <p:ph type="dt" sz="quarter" idx="1"/>
          </p:nvPr>
        </p:nvSpPr>
        <p:spPr bwMode="auto">
          <a:xfrm>
            <a:off x="3815578" y="2"/>
            <a:ext cx="2918621" cy="491660"/>
          </a:xfrm>
          <a:prstGeom prst="rect">
            <a:avLst/>
          </a:prstGeom>
          <a:noFill/>
          <a:ln>
            <a:noFill/>
          </a:ln>
          <a:effectLst/>
          <a:extLst/>
        </p:spPr>
        <p:txBody>
          <a:bodyPr vert="horz" wrap="square" lIns="91349" tIns="45674" rIns="91349" bIns="45674" numCol="1" anchor="t" anchorCtr="0" compatLnSpc="1">
            <a:prstTxWarp prst="textNoShape">
              <a:avLst/>
            </a:prstTxWarp>
          </a:bodyPr>
          <a:lstStyle>
            <a:lvl1pPr algn="r" defTabSz="448352" eaLnBrk="0" hangingPunct="0">
              <a:buClr>
                <a:srgbClr val="000000"/>
              </a:buClr>
              <a:buSzPct val="100000"/>
              <a:buFont typeface="Times New Roman" pitchFamily="18" charset="0"/>
              <a:buNone/>
              <a:defRPr kumimoji="0" sz="1200">
                <a:ea typeface="ＭＳ Ｐゴシック" pitchFamily="50" charset="-128"/>
              </a:defRPr>
            </a:lvl1pPr>
          </a:lstStyle>
          <a:p>
            <a:pPr>
              <a:defRPr/>
            </a:pPr>
            <a:r>
              <a:rPr lang="en-US" altLang="ja-JP" smtClean="0"/>
              <a:t>2018/5/9</a:t>
            </a:r>
            <a:endParaRPr lang="en-US" altLang="ja-JP" dirty="0"/>
          </a:p>
        </p:txBody>
      </p:sp>
      <p:sp>
        <p:nvSpPr>
          <p:cNvPr id="84996" name="Rectangle 4"/>
          <p:cNvSpPr>
            <a:spLocks noGrp="1" noChangeArrowheads="1"/>
          </p:cNvSpPr>
          <p:nvPr>
            <p:ph type="ftr" sz="quarter" idx="2"/>
          </p:nvPr>
        </p:nvSpPr>
        <p:spPr bwMode="auto">
          <a:xfrm>
            <a:off x="3" y="9371507"/>
            <a:ext cx="2920192" cy="493239"/>
          </a:xfrm>
          <a:prstGeom prst="rect">
            <a:avLst/>
          </a:prstGeom>
          <a:noFill/>
          <a:ln>
            <a:noFill/>
          </a:ln>
          <a:effectLst/>
          <a:extLst/>
        </p:spPr>
        <p:txBody>
          <a:bodyPr vert="horz" wrap="square" lIns="91349" tIns="45674" rIns="91349" bIns="45674" numCol="1" anchor="b" anchorCtr="0" compatLnSpc="1">
            <a:prstTxWarp prst="textNoShape">
              <a:avLst/>
            </a:prstTxWarp>
          </a:bodyPr>
          <a:lstStyle>
            <a:lvl1pPr algn="l" defTabSz="448352" eaLnBrk="0" hangingPunct="0">
              <a:buClr>
                <a:srgbClr val="000000"/>
              </a:buClr>
              <a:buSzPct val="100000"/>
              <a:buFont typeface="Times New Roman" pitchFamily="18" charset="0"/>
              <a:buNone/>
              <a:defRPr kumimoji="0" sz="1200">
                <a:ea typeface="ＭＳ Ｐゴシック" pitchFamily="50" charset="-128"/>
              </a:defRPr>
            </a:lvl1pPr>
          </a:lstStyle>
          <a:p>
            <a:pPr>
              <a:defRPr/>
            </a:pPr>
            <a:endParaRPr lang="en-US" altLang="ja-JP" dirty="0"/>
          </a:p>
        </p:txBody>
      </p:sp>
      <p:sp>
        <p:nvSpPr>
          <p:cNvPr id="84997" name="Rectangle 5"/>
          <p:cNvSpPr>
            <a:spLocks noGrp="1" noChangeArrowheads="1"/>
          </p:cNvSpPr>
          <p:nvPr>
            <p:ph type="sldNum" sz="quarter" idx="3"/>
          </p:nvPr>
        </p:nvSpPr>
        <p:spPr bwMode="auto">
          <a:xfrm>
            <a:off x="3815578" y="9371507"/>
            <a:ext cx="2918621" cy="493239"/>
          </a:xfrm>
          <a:prstGeom prst="rect">
            <a:avLst/>
          </a:prstGeom>
          <a:noFill/>
          <a:ln>
            <a:noFill/>
          </a:ln>
          <a:effectLst/>
          <a:extLst/>
        </p:spPr>
        <p:txBody>
          <a:bodyPr vert="horz" wrap="square" lIns="91349" tIns="45674" rIns="91349" bIns="45674" numCol="1" anchor="b" anchorCtr="0" compatLnSpc="1">
            <a:prstTxWarp prst="textNoShape">
              <a:avLst/>
            </a:prstTxWarp>
          </a:bodyPr>
          <a:lstStyle>
            <a:lvl1pPr algn="r" defTabSz="448352" eaLnBrk="0" hangingPunct="0">
              <a:buClr>
                <a:srgbClr val="000000"/>
              </a:buClr>
              <a:buSzPct val="100000"/>
              <a:buFont typeface="Times New Roman" pitchFamily="18" charset="0"/>
              <a:buNone/>
              <a:defRPr kumimoji="0" sz="1200">
                <a:ea typeface="ＭＳ Ｐゴシック" pitchFamily="50" charset="-128"/>
              </a:defRPr>
            </a:lvl1pPr>
          </a:lstStyle>
          <a:p>
            <a:pPr>
              <a:defRPr/>
            </a:pPr>
            <a:fld id="{0059C354-7CF9-4009-97FC-A6A250445DEB}" type="slidenum">
              <a:rPr lang="ja-JP" altLang="en-US"/>
              <a:pPr>
                <a:defRPr/>
              </a:pPr>
              <a:t>‹#›</a:t>
            </a:fld>
            <a:endParaRPr lang="en-US" altLang="ja-JP" dirty="0"/>
          </a:p>
        </p:txBody>
      </p:sp>
    </p:spTree>
    <p:extLst>
      <p:ext uri="{BB962C8B-B14F-4D97-AF65-F5344CB8AC3E}">
        <p14:creationId xmlns:p14="http://schemas.microsoft.com/office/powerpoint/2010/main" val="21140034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1"/>
          <p:cNvSpPr>
            <a:spLocks noGrp="1" noRot="1" noChangeAspect="1" noChangeArrowheads="1"/>
          </p:cNvSpPr>
          <p:nvPr>
            <p:ph type="sldImg"/>
          </p:nvPr>
        </p:nvSpPr>
        <p:spPr bwMode="auto">
          <a:xfrm>
            <a:off x="0" y="750888"/>
            <a:ext cx="0" cy="0"/>
          </a:xfrm>
          <a:prstGeom prst="rect">
            <a:avLst/>
          </a:prstGeom>
          <a:noFill/>
          <a:ln w="9525">
            <a:noFill/>
            <a:miter lim="800000"/>
            <a:headEnd/>
            <a:tailEnd/>
          </a:ln>
        </p:spPr>
      </p:sp>
      <p:sp>
        <p:nvSpPr>
          <p:cNvPr id="3074" name="Rectangle 2"/>
          <p:cNvSpPr>
            <a:spLocks noGrp="1" noChangeArrowheads="1"/>
          </p:cNvSpPr>
          <p:nvPr>
            <p:ph type="body"/>
          </p:nvPr>
        </p:nvSpPr>
        <p:spPr bwMode="auto">
          <a:xfrm>
            <a:off x="673897" y="4686542"/>
            <a:ext cx="5387983" cy="4435978"/>
          </a:xfrm>
          <a:prstGeom prst="rect">
            <a:avLst/>
          </a:prstGeom>
          <a:noFill/>
          <a:ln>
            <a:noFill/>
          </a:ln>
          <a:effectLst/>
          <a:extLst/>
        </p:spPr>
        <p:txBody>
          <a:bodyPr vert="horz" wrap="square" lIns="0" tIns="0" rIns="0" bIns="0" numCol="1" anchor="t" anchorCtr="0" compatLnSpc="1">
            <a:prstTxWarp prst="textNoShape">
              <a:avLst/>
            </a:prstTxWarp>
          </a:bodyPr>
          <a:lstStyle/>
          <a:p>
            <a:pPr lvl="0"/>
            <a:endParaRPr lang="ja-JP" altLang="en-US" noProof="0" smtClean="0"/>
          </a:p>
        </p:txBody>
      </p:sp>
    </p:spTree>
    <p:extLst>
      <p:ext uri="{BB962C8B-B14F-4D97-AF65-F5344CB8AC3E}">
        <p14:creationId xmlns:p14="http://schemas.microsoft.com/office/powerpoint/2010/main" val="1197989112"/>
      </p:ext>
    </p:extLst>
  </p:cSld>
  <p:clrMap bg1="lt1" tx1="dk1" bg2="lt2" tx2="dk2" accent1="accent1" accent2="accent2" accent3="accent3" accent4="accent4" accent5="accent5" accent6="accent6" hlink="hlink" folHlink="folHlink"/>
  <p:hf hdr="0" ftr="0" dt="0"/>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1"/>
          <p:cNvSpPr>
            <a:spLocks noGrp="1" noRot="1" noChangeAspect="1" noChangeArrowheads="1" noTextEdit="1"/>
          </p:cNvSpPr>
          <p:nvPr>
            <p:ph type="sldImg"/>
          </p:nvPr>
        </p:nvSpPr>
        <p:spPr>
          <a:xfrm>
            <a:off x="901700" y="750888"/>
            <a:ext cx="4932363" cy="3700462"/>
          </a:xfrm>
          <a:solidFill>
            <a:srgbClr val="FFFFFF"/>
          </a:solidFill>
          <a:ln>
            <a:solidFill>
              <a:srgbClr val="000000"/>
            </a:solidFill>
          </a:ln>
        </p:spPr>
      </p:sp>
      <p:sp>
        <p:nvSpPr>
          <p:cNvPr id="29699" name="Text Box 2"/>
          <p:cNvSpPr>
            <a:spLocks noGrp="1" noChangeArrowheads="1"/>
          </p:cNvSpPr>
          <p:nvPr>
            <p:ph type="body" idx="1"/>
          </p:nvPr>
        </p:nvSpPr>
        <p:spPr>
          <a:xfrm>
            <a:off x="673892" y="4686543"/>
            <a:ext cx="5389552" cy="4440707"/>
          </a:xfrm>
          <a:noFill/>
        </p:spPr>
        <p:txBody>
          <a:bodyPr wrap="none" anchor="ctr"/>
          <a:lstStyle/>
          <a:p>
            <a:r>
              <a:rPr lang="ja-JP" altLang="en-US" dirty="0" smtClean="0"/>
              <a:t>今から、「図書館講習会　資料の探し方」を始めます。</a:t>
            </a:r>
          </a:p>
          <a:p>
            <a:r>
              <a:rPr lang="ja-JP" altLang="en-US" dirty="0" smtClean="0"/>
              <a:t>図書館資料サービス係の○○と申します。よろしくお願いします。</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ChangeArrowheads="1" noTextEdit="1"/>
          </p:cNvSpPr>
          <p:nvPr>
            <p:ph type="sldImg"/>
          </p:nvPr>
        </p:nvSpPr>
        <p:spPr>
          <a:xfrm>
            <a:off x="2386013" y="750888"/>
            <a:ext cx="0" cy="0"/>
          </a:xfrm>
        </p:spPr>
      </p:sp>
      <p:sp>
        <p:nvSpPr>
          <p:cNvPr id="39938" name="Rectangle 3"/>
          <p:cNvSpPr>
            <a:spLocks noGrp="1" noChangeArrowheads="1"/>
          </p:cNvSpPr>
          <p:nvPr>
            <p:ph type="body" idx="1"/>
          </p:nvPr>
        </p:nvSpPr>
        <p:spPr>
          <a:noFill/>
        </p:spPr>
        <p:txBody>
          <a:bodyPr/>
          <a:lstStyle/>
          <a:p>
            <a:r>
              <a:rPr lang="ja-JP" altLang="en-US" dirty="0"/>
              <a:t>先ほど、説明した中で図書は請求記号順に並んでいると</a:t>
            </a:r>
            <a:r>
              <a:rPr lang="ja-JP" altLang="en-US" dirty="0" smtClean="0"/>
              <a:t>お話ししま </a:t>
            </a:r>
            <a:r>
              <a:rPr lang="ja-JP" altLang="en-US" dirty="0"/>
              <a:t>したが、</a:t>
            </a:r>
            <a:endParaRPr lang="en-US" altLang="ja-JP" dirty="0"/>
          </a:p>
          <a:p>
            <a:r>
              <a:rPr lang="ja-JP" altLang="en-US" dirty="0"/>
              <a:t>請求記号とは、分類記号と著者記号を合わせたもので、</a:t>
            </a:r>
            <a:r>
              <a:rPr lang="ja-JP" altLang="en-US" dirty="0" smtClean="0"/>
              <a:t> </a:t>
            </a:r>
            <a:r>
              <a:rPr lang="ja-JP" altLang="en-US" dirty="0"/>
              <a:t>図のようなラベルが図書の背表紙に貼ってあります。</a:t>
            </a:r>
            <a:r>
              <a:rPr lang="ja-JP" altLang="en-US" dirty="0" smtClean="0"/>
              <a:t> </a:t>
            </a:r>
            <a:endParaRPr lang="en-US" altLang="ja-JP" dirty="0" smtClean="0"/>
          </a:p>
          <a:p>
            <a:r>
              <a:rPr lang="en-US" altLang="ja-JP" dirty="0"/>
              <a:t>2</a:t>
            </a:r>
            <a:r>
              <a:rPr lang="ja-JP" altLang="en-US" dirty="0"/>
              <a:t>段目の著者記号は、基本的に著者あるいは図書のタイトルを</a:t>
            </a:r>
            <a:r>
              <a:rPr lang="ja-JP" altLang="en-US" dirty="0" smtClean="0"/>
              <a:t> </a:t>
            </a:r>
            <a:r>
              <a:rPr lang="ja-JP" altLang="en-US" dirty="0"/>
              <a:t>アルファベット３文字で表しています。</a:t>
            </a:r>
            <a:r>
              <a:rPr lang="ja-JP" altLang="en-US" dirty="0" smtClean="0"/>
              <a:t> </a:t>
            </a:r>
            <a:endParaRPr lang="en-US" altLang="ja-JP" dirty="0" smtClean="0"/>
          </a:p>
          <a:p>
            <a:endParaRPr lang="en-US" altLang="ja-JP" dirty="0"/>
          </a:p>
          <a:p>
            <a:r>
              <a:rPr lang="ja-JP" altLang="en-US" dirty="0"/>
              <a:t>分類記号は、分野ごとに割り当てた数字の組み合わせのことです。</a:t>
            </a:r>
            <a:r>
              <a:rPr lang="ja-JP" altLang="en-US" dirty="0" smtClean="0"/>
              <a:t> </a:t>
            </a:r>
            <a:endParaRPr lang="en-US" altLang="ja-JP" dirty="0" smtClean="0"/>
          </a:p>
          <a:p>
            <a:r>
              <a:rPr lang="ja-JP" altLang="en-US" dirty="0"/>
              <a:t>岐阜大学図書館では、日本の多くの図書館で使われている</a:t>
            </a:r>
            <a:r>
              <a:rPr lang="ja-JP" altLang="en-US" dirty="0" smtClean="0"/>
              <a:t> </a:t>
            </a:r>
            <a:r>
              <a:rPr lang="ja-JP" altLang="en-US" dirty="0"/>
              <a:t>「</a:t>
            </a:r>
            <a:r>
              <a:rPr lang="en-US" altLang="ja-JP" dirty="0"/>
              <a:t>NDC</a:t>
            </a:r>
            <a:r>
              <a:rPr lang="ja-JP" altLang="en-US" dirty="0"/>
              <a:t>（日本十進分類法）」に基づいて</a:t>
            </a:r>
            <a:endParaRPr lang="en-US" altLang="ja-JP" dirty="0"/>
          </a:p>
          <a:p>
            <a:r>
              <a:rPr lang="ja-JP" altLang="en-US" dirty="0"/>
              <a:t>分類した「数字順」に本を</a:t>
            </a:r>
            <a:r>
              <a:rPr lang="ja-JP" altLang="en-US" dirty="0" smtClean="0"/>
              <a:t> </a:t>
            </a:r>
            <a:r>
              <a:rPr lang="ja-JP" altLang="en-US" dirty="0"/>
              <a:t>並べています。</a:t>
            </a:r>
            <a:endParaRPr lang="en-US" altLang="ja-JP" dirty="0"/>
          </a:p>
          <a:p>
            <a:r>
              <a:rPr lang="ja-JP" altLang="en-US" dirty="0"/>
              <a:t>例えば、右上にあるように、「自然科学」の分野は「４」で始まる</a:t>
            </a:r>
            <a:r>
              <a:rPr lang="ja-JP" altLang="en-US" dirty="0" smtClean="0"/>
              <a:t> </a:t>
            </a:r>
            <a:r>
              <a:rPr lang="ja-JP" altLang="en-US" dirty="0"/>
              <a:t>３ケタの数字が付いています。</a:t>
            </a:r>
            <a:endParaRPr lang="en-US" altLang="ja-JP" dirty="0"/>
          </a:p>
          <a:p>
            <a:r>
              <a:rPr lang="ja-JP" altLang="en-US" dirty="0"/>
              <a:t>「数学」なら「４１０」、「物理学」なら</a:t>
            </a:r>
            <a:r>
              <a:rPr lang="ja-JP" altLang="en-US" dirty="0" smtClean="0"/>
              <a:t> </a:t>
            </a:r>
            <a:r>
              <a:rPr lang="ja-JP" altLang="en-US" dirty="0"/>
              <a:t>「４２０」というように、同じ分野の図書が並んでいますので、</a:t>
            </a:r>
            <a:r>
              <a:rPr lang="ja-JP" altLang="en-US" dirty="0" smtClean="0"/>
              <a:t> </a:t>
            </a:r>
            <a:r>
              <a:rPr lang="ja-JP" altLang="en-US" dirty="0"/>
              <a:t>探すときの参考にしてください。</a:t>
            </a:r>
            <a:endParaRPr lang="en-US" altLang="ja-JP" dirty="0"/>
          </a:p>
          <a:p>
            <a:endParaRPr lang="en-US" altLang="ja-JP" dirty="0"/>
          </a:p>
          <a:p>
            <a:r>
              <a:rPr lang="ja-JP" altLang="en-US" dirty="0"/>
              <a:t>次に、「</a:t>
            </a:r>
            <a:r>
              <a:rPr lang="en-US" altLang="ja-JP" dirty="0"/>
              <a:t>OPAC</a:t>
            </a:r>
            <a:r>
              <a:rPr lang="ja-JP" altLang="en-US" dirty="0"/>
              <a:t>の検索方法」について説明します。</a:t>
            </a:r>
            <a:r>
              <a:rPr lang="ja-JP" altLang="en-US" dirty="0" smtClean="0"/>
              <a:t> </a:t>
            </a:r>
            <a:endParaRPr lang="en-US" altLang="ja-JP"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1"/>
          <p:cNvSpPr>
            <a:spLocks noGrp="1" noRot="1" noChangeAspect="1" noChangeArrowheads="1" noTextEdit="1"/>
          </p:cNvSpPr>
          <p:nvPr>
            <p:ph type="sldImg"/>
          </p:nvPr>
        </p:nvSpPr>
        <p:spPr>
          <a:xfrm>
            <a:off x="901700" y="750888"/>
            <a:ext cx="4932363" cy="3700462"/>
          </a:xfrm>
          <a:solidFill>
            <a:srgbClr val="FFFFFF"/>
          </a:solidFill>
          <a:ln>
            <a:solidFill>
              <a:srgbClr val="000000"/>
            </a:solidFill>
          </a:ln>
        </p:spPr>
      </p:sp>
      <p:sp>
        <p:nvSpPr>
          <p:cNvPr id="48131" name="Text Box 2"/>
          <p:cNvSpPr>
            <a:spLocks noGrp="1" noChangeArrowheads="1"/>
          </p:cNvSpPr>
          <p:nvPr>
            <p:ph type="body" idx="1"/>
          </p:nvPr>
        </p:nvSpPr>
        <p:spPr>
          <a:xfrm>
            <a:off x="673892" y="4686543"/>
            <a:ext cx="5389552" cy="4440707"/>
          </a:xfrm>
          <a:noFill/>
        </p:spPr>
        <p:txBody>
          <a:bodyPr wrap="none" anchor="ctr"/>
          <a:lstStyle/>
          <a:p>
            <a:r>
              <a:rPr lang="ja-JP" altLang="en-US" dirty="0" smtClean="0"/>
              <a:t>こちらが、岐阜大学図書館のホームページです。</a:t>
            </a:r>
            <a:endParaRPr lang="en-US" altLang="ja-JP" dirty="0" smtClean="0"/>
          </a:p>
          <a:p>
            <a:r>
              <a:rPr lang="ja-JP" altLang="en-US" dirty="0" smtClean="0"/>
              <a:t>クイックサーチの検索窓から蔵書検索ができます。</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ChangeArrowheads="1" noTextEdit="1"/>
          </p:cNvSpPr>
          <p:nvPr>
            <p:ph type="sldImg"/>
          </p:nvPr>
        </p:nvSpPr>
        <p:spPr>
          <a:xfrm>
            <a:off x="2386013" y="750888"/>
            <a:ext cx="0" cy="0"/>
          </a:xfrm>
        </p:spPr>
      </p:sp>
      <p:sp>
        <p:nvSpPr>
          <p:cNvPr id="50178" name="Rectangle 3"/>
          <p:cNvSpPr>
            <a:spLocks noGrp="1" noChangeArrowheads="1"/>
          </p:cNvSpPr>
          <p:nvPr>
            <p:ph type="body" idx="1"/>
          </p:nvPr>
        </p:nvSpPr>
        <p:spPr>
          <a:xfrm>
            <a:off x="673897" y="3889479"/>
            <a:ext cx="5387983" cy="4905292"/>
          </a:xfrm>
          <a:noFill/>
        </p:spPr>
        <p:txBody>
          <a:bodyPr/>
          <a:lstStyle/>
          <a:p>
            <a:r>
              <a:rPr lang="ja-JP" altLang="en-US" dirty="0" smtClean="0"/>
              <a:t>詳細検索はこちらをクリックすると、検索画面が表示されます。</a:t>
            </a:r>
            <a:endParaRPr lang="en-US" altLang="ja-JP" dirty="0" smtClean="0"/>
          </a:p>
          <a:p>
            <a:r>
              <a:rPr lang="en-US" altLang="ja-JP" dirty="0" smtClean="0"/>
              <a:t>OPAC</a:t>
            </a:r>
            <a:r>
              <a:rPr lang="ja-JP" altLang="en-US" dirty="0" err="1" smtClean="0"/>
              <a:t>には</a:t>
            </a:r>
            <a:r>
              <a:rPr lang="ja-JP" altLang="en-US" dirty="0" smtClean="0"/>
              <a:t>簡易検索と詳細検索の２種類があります。</a:t>
            </a:r>
            <a:endParaRPr lang="en-US" altLang="ja-JP" dirty="0" smtClean="0"/>
          </a:p>
          <a:p>
            <a:endParaRPr lang="en-US" altLang="ja-JP" dirty="0" smtClean="0"/>
          </a:p>
          <a:p>
            <a:r>
              <a:rPr lang="ja-JP" altLang="en-US" dirty="0" smtClean="0"/>
              <a:t>まずは図書の検索方法を説明します。</a:t>
            </a:r>
            <a:endParaRPr lang="en-US" altLang="ja-JP" dirty="0" smtClean="0"/>
          </a:p>
          <a:p>
            <a:endParaRPr lang="ja-JP" altLang="en-US" dirty="0" smtClean="0"/>
          </a:p>
          <a:p>
            <a:r>
              <a:rPr lang="ja-JP" altLang="en-US" dirty="0" smtClean="0"/>
              <a:t>フリーワードの欄ではタイトル、著者名、出版者名、出版年（西暦）、ＩＳＢＮ </a:t>
            </a:r>
            <a:r>
              <a:rPr lang="en-US" altLang="ja-JP" dirty="0" smtClean="0"/>
              <a:t>/ </a:t>
            </a:r>
            <a:r>
              <a:rPr lang="ja-JP" altLang="en-US" dirty="0" smtClean="0"/>
              <a:t>ＩＳＳＮ、件名の検索ができます。</a:t>
            </a:r>
          </a:p>
          <a:p>
            <a:r>
              <a:rPr lang="ja-JP" altLang="en-US" dirty="0" smtClean="0"/>
              <a:t>入力するとき、平仮名・片仮名・漢字のどれでも検索可能です。　新字体と旧字体の区別もありません。</a:t>
            </a:r>
            <a:endParaRPr lang="en-US" altLang="ja-JP" dirty="0" smtClean="0"/>
          </a:p>
          <a:p>
            <a:r>
              <a:rPr lang="ja-JP" altLang="en-US" dirty="0" smtClean="0"/>
              <a:t>ただし、元の表記と違う交ぜ書きでの検索はできません。</a:t>
            </a:r>
          </a:p>
          <a:p>
            <a:r>
              <a:rPr lang="ja-JP" altLang="en-US" dirty="0" smtClean="0"/>
              <a:t>入力方法は、ヘルプに詳しく書かれているので、目を通しておくと良いでしょう。</a:t>
            </a:r>
          </a:p>
          <a:p>
            <a:endParaRPr lang="ja-JP" altLang="en-US" dirty="0" smtClean="0"/>
          </a:p>
          <a:p>
            <a:r>
              <a:rPr lang="ja-JP" altLang="en-US" dirty="0" smtClean="0"/>
              <a:t>それでは、試しに検索してみましょう。</a:t>
            </a:r>
          </a:p>
          <a:p>
            <a:r>
              <a:rPr lang="ja-JP" altLang="en-US" dirty="0" smtClean="0"/>
              <a:t>岩波書店の日本古典文学大系から出ている枕草子を探したいのですが、</a:t>
            </a:r>
          </a:p>
          <a:p>
            <a:r>
              <a:rPr lang="ja-JP" altLang="en-US" dirty="0" smtClean="0"/>
              <a:t>この中でどれが検索キーワードとして有効か、わかりますか？</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ChangeArrowheads="1" noTextEdit="1"/>
          </p:cNvSpPr>
          <p:nvPr>
            <p:ph type="sldImg"/>
          </p:nvPr>
        </p:nvSpPr>
        <p:spPr>
          <a:xfrm>
            <a:off x="2386013" y="750888"/>
            <a:ext cx="0" cy="0"/>
          </a:xfrm>
        </p:spPr>
      </p:sp>
      <p:sp>
        <p:nvSpPr>
          <p:cNvPr id="50178" name="Rectangle 3"/>
          <p:cNvSpPr>
            <a:spLocks noGrp="1" noChangeArrowheads="1"/>
          </p:cNvSpPr>
          <p:nvPr>
            <p:ph type="body" idx="1"/>
          </p:nvPr>
        </p:nvSpPr>
        <p:spPr>
          <a:xfrm>
            <a:off x="673897" y="3889479"/>
            <a:ext cx="5387983" cy="4905292"/>
          </a:xfrm>
          <a:noFill/>
        </p:spPr>
        <p:txBody>
          <a:bodyPr/>
          <a:lstStyle/>
          <a:p>
            <a:r>
              <a:rPr lang="ja-JP" altLang="en-US" dirty="0" smtClean="0"/>
              <a:t>図書を検索する場合は、</a:t>
            </a:r>
            <a:endParaRPr lang="en-US" altLang="ja-JP" dirty="0" smtClean="0"/>
          </a:p>
          <a:p>
            <a:r>
              <a:rPr lang="ja-JP" altLang="en-US" dirty="0" smtClean="0"/>
              <a:t>著者名・タイトル・シリーズ名・出版社・出版年のどれでも検索することができます。</a:t>
            </a:r>
          </a:p>
        </p:txBody>
      </p:sp>
    </p:spTree>
    <p:extLst>
      <p:ext uri="{BB962C8B-B14F-4D97-AF65-F5344CB8AC3E}">
        <p14:creationId xmlns:p14="http://schemas.microsoft.com/office/powerpoint/2010/main" val="18704002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ChangeArrowheads="1" noTextEdit="1"/>
          </p:cNvSpPr>
          <p:nvPr>
            <p:ph type="sldImg"/>
          </p:nvPr>
        </p:nvSpPr>
        <p:spPr>
          <a:xfrm>
            <a:off x="2386013" y="750888"/>
            <a:ext cx="0" cy="0"/>
          </a:xfrm>
        </p:spPr>
      </p:sp>
      <p:sp>
        <p:nvSpPr>
          <p:cNvPr id="54274" name="Rectangle 3"/>
          <p:cNvSpPr>
            <a:spLocks noGrp="1" noChangeArrowheads="1"/>
          </p:cNvSpPr>
          <p:nvPr>
            <p:ph type="body" idx="1"/>
          </p:nvPr>
        </p:nvSpPr>
        <p:spPr>
          <a:noFill/>
        </p:spPr>
        <p:txBody>
          <a:bodyPr/>
          <a:lstStyle/>
          <a:p>
            <a:r>
              <a:rPr lang="ja-JP" altLang="en-US" dirty="0" smtClean="0"/>
              <a:t>検索すると、このようにタイトル一覧のページが出てきます。</a:t>
            </a:r>
          </a:p>
          <a:p>
            <a:r>
              <a:rPr lang="ja-JP" altLang="en-US" dirty="0" smtClean="0"/>
              <a:t>ヒット件数が多すぎる時は、画面の上の方から絞り込み検索もできます。</a:t>
            </a:r>
          </a:p>
          <a:p>
            <a:r>
              <a:rPr lang="ja-JP" altLang="en-US" dirty="0" smtClean="0"/>
              <a:t>また、タイトル一覧だけではどこに配架されているのかまではわからないため、</a:t>
            </a:r>
            <a:endParaRPr lang="en-US" altLang="ja-JP" dirty="0" smtClean="0"/>
          </a:p>
          <a:p>
            <a:r>
              <a:rPr lang="ja-JP" altLang="en-US" dirty="0" smtClean="0"/>
              <a:t>読みたい図書のタイトルをクリックして、所蔵情報を確認します。</a:t>
            </a:r>
            <a:endParaRPr lang="en-US" altLang="ja-JP" dirty="0" smtClean="0"/>
          </a:p>
          <a:p>
            <a:endParaRPr lang="en-US" altLang="ja-JP" dirty="0" smtClean="0"/>
          </a:p>
          <a:p>
            <a:r>
              <a:rPr lang="ja-JP" altLang="en-US" dirty="0" smtClean="0"/>
              <a:t>今回はタイトルを「日本古典文学大系」で絞り込み検索をしてみます。</a:t>
            </a:r>
            <a:endParaRPr lang="en-US" altLang="ja-JP"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ChangeArrowheads="1" noTextEdit="1"/>
          </p:cNvSpPr>
          <p:nvPr>
            <p:ph type="sldImg"/>
          </p:nvPr>
        </p:nvSpPr>
        <p:spPr>
          <a:xfrm>
            <a:off x="2386013" y="750888"/>
            <a:ext cx="0" cy="0"/>
          </a:xfrm>
        </p:spPr>
      </p:sp>
      <p:sp>
        <p:nvSpPr>
          <p:cNvPr id="54274" name="Rectangle 3"/>
          <p:cNvSpPr>
            <a:spLocks noGrp="1" noChangeArrowheads="1"/>
          </p:cNvSpPr>
          <p:nvPr>
            <p:ph type="body" idx="1"/>
          </p:nvPr>
        </p:nvSpPr>
        <p:spPr>
          <a:noFill/>
        </p:spPr>
        <p:txBody>
          <a:bodyPr/>
          <a:lstStyle/>
          <a:p>
            <a:r>
              <a:rPr lang="ja-JP" altLang="en-US" dirty="0" smtClean="0"/>
              <a:t>絞り込みの結果です。</a:t>
            </a:r>
            <a:endParaRPr lang="en-US" altLang="ja-JP" dirty="0" smtClean="0"/>
          </a:p>
          <a:p>
            <a:r>
              <a:rPr lang="ja-JP" altLang="en-US" dirty="0" smtClean="0"/>
              <a:t>リストの</a:t>
            </a:r>
            <a:r>
              <a:rPr lang="en-US" altLang="ja-JP" dirty="0" smtClean="0"/>
              <a:t>1</a:t>
            </a:r>
            <a:r>
              <a:rPr lang="ja-JP" altLang="en-US" dirty="0" smtClean="0"/>
              <a:t>番目にも、タイトルとシリーズ名が同じ図書がありますが、</a:t>
            </a:r>
            <a:endParaRPr lang="en-US" altLang="ja-JP" dirty="0" smtClean="0"/>
          </a:p>
          <a:p>
            <a:r>
              <a:rPr lang="ja-JP" altLang="en-US" dirty="0" smtClean="0"/>
              <a:t>こちらは出版年が</a:t>
            </a:r>
            <a:r>
              <a:rPr lang="en-US" altLang="ja-JP" dirty="0" smtClean="0"/>
              <a:t>1991</a:t>
            </a:r>
            <a:r>
              <a:rPr lang="ja-JP" altLang="en-US" dirty="0" smtClean="0"/>
              <a:t>年と異なるので、</a:t>
            </a:r>
            <a:r>
              <a:rPr lang="en-US" altLang="ja-JP" dirty="0" smtClean="0"/>
              <a:t>4</a:t>
            </a:r>
            <a:r>
              <a:rPr lang="ja-JP" altLang="en-US" dirty="0" smtClean="0"/>
              <a:t>番目の図書が探している図書、ということと思われます。</a:t>
            </a:r>
            <a:endParaRPr lang="en-US" altLang="ja-JP" dirty="0" smtClean="0"/>
          </a:p>
        </p:txBody>
      </p:sp>
    </p:spTree>
    <p:extLst>
      <p:ext uri="{BB962C8B-B14F-4D97-AF65-F5344CB8AC3E}">
        <p14:creationId xmlns:p14="http://schemas.microsoft.com/office/powerpoint/2010/main" val="35724688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noChangeArrowheads="1" noTextEdit="1"/>
          </p:cNvSpPr>
          <p:nvPr>
            <p:ph type="sldImg"/>
          </p:nvPr>
        </p:nvSpPr>
        <p:spPr>
          <a:xfrm>
            <a:off x="2386013" y="750888"/>
            <a:ext cx="0" cy="0"/>
          </a:xfrm>
        </p:spPr>
      </p:sp>
      <p:sp>
        <p:nvSpPr>
          <p:cNvPr id="56322" name="Rectangle 3"/>
          <p:cNvSpPr>
            <a:spLocks noGrp="1" noChangeArrowheads="1"/>
          </p:cNvSpPr>
          <p:nvPr>
            <p:ph type="body" idx="1"/>
          </p:nvPr>
        </p:nvSpPr>
        <p:spPr>
          <a:xfrm>
            <a:off x="673897" y="3158908"/>
            <a:ext cx="5387983" cy="5427133"/>
          </a:xfrm>
          <a:noFill/>
        </p:spPr>
        <p:txBody>
          <a:bodyPr/>
          <a:lstStyle/>
          <a:p>
            <a:r>
              <a:rPr lang="ja-JP" altLang="en-US" dirty="0" smtClean="0"/>
              <a:t>タイトルをクリックすると表示される、詳細画面です。</a:t>
            </a:r>
            <a:endParaRPr lang="en-US" altLang="ja-JP" dirty="0" smtClean="0"/>
          </a:p>
          <a:p>
            <a:endParaRPr lang="ja-JP" altLang="en-US" dirty="0" smtClean="0"/>
          </a:p>
          <a:p>
            <a:r>
              <a:rPr lang="ja-JP" altLang="en-US" dirty="0" smtClean="0"/>
              <a:t>まずは所在を見て下さい。</a:t>
            </a:r>
          </a:p>
          <a:p>
            <a:r>
              <a:rPr lang="ja-JP" altLang="en-US" dirty="0" smtClean="0"/>
              <a:t>本館、と入っていたらこの建物の中にあります。</a:t>
            </a:r>
          </a:p>
          <a:p>
            <a:r>
              <a:rPr lang="ja-JP" altLang="en-US" dirty="0" smtClean="0"/>
              <a:t>医図、となっていたら医学図書館にあります。</a:t>
            </a:r>
          </a:p>
          <a:p>
            <a:r>
              <a:rPr lang="ja-JP" altLang="en-US" dirty="0" smtClean="0"/>
              <a:t>また、研究室で所蔵している資料もあります。</a:t>
            </a:r>
          </a:p>
          <a:p>
            <a:r>
              <a:rPr lang="ja-JP" altLang="en-US" dirty="0" smtClean="0"/>
              <a:t>研究室の資料は、持っている先生に利用を許可して頂ければ、使うことができます。</a:t>
            </a:r>
          </a:p>
          <a:p>
            <a:r>
              <a:rPr lang="ja-JP" altLang="en-US" dirty="0" smtClean="0"/>
              <a:t>研究室所蔵の資料は、このように講座の名前が出てくる場合もありますし、先生個人の名前が出てくる場合もあります。</a:t>
            </a:r>
          </a:p>
          <a:p>
            <a:r>
              <a:rPr lang="ja-JP" altLang="en-US" dirty="0" smtClean="0"/>
              <a:t>場所がわかれば自分で直接行って頂いて構いません。わからない場合は、図書館カウンターにお尋ね下さい。</a:t>
            </a:r>
          </a:p>
          <a:p>
            <a:r>
              <a:rPr lang="ja-JP" altLang="en-US" dirty="0" smtClean="0"/>
              <a:t>ちなみに、大学の外から検索すると、研究室所蔵の資料は学部や先生の名前が出ず、「研究室」とのみ表示されます。</a:t>
            </a:r>
          </a:p>
          <a:p>
            <a:endParaRPr lang="ja-JP" altLang="en-US" dirty="0" smtClean="0"/>
          </a:p>
          <a:p>
            <a:r>
              <a:rPr lang="ja-JP" altLang="en-US" dirty="0" smtClean="0"/>
              <a:t>本を探しに行く時は、所在と請求記号の両方をメモしていくと分かりやすいです。</a:t>
            </a:r>
            <a:endParaRPr lang="en-US" altLang="ja-JP" dirty="0" smtClean="0"/>
          </a:p>
          <a:p>
            <a:r>
              <a:rPr lang="ja-JP" altLang="en-US" dirty="0" smtClean="0"/>
              <a:t>所在は、配架場所の名称をクリックすると地図が表示されますので、探すときの参考にして下さい。</a:t>
            </a:r>
          </a:p>
          <a:p>
            <a:r>
              <a:rPr lang="ja-JP" altLang="en-US" dirty="0" smtClean="0"/>
              <a:t>もし見つからない場合は、お気軽にカウンターにお尋ね下さい。</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所在の下の配架場所名（この場合は図本館</a:t>
            </a:r>
            <a:r>
              <a:rPr kumimoji="1" lang="en-US" altLang="ja-JP" dirty="0" smtClean="0"/>
              <a:t>3</a:t>
            </a:r>
            <a:r>
              <a:rPr kumimoji="1" lang="ja-JP" altLang="en-US" dirty="0" smtClean="0"/>
              <a:t>階）をクリックすると、該当する配架場所のマップが表示されます。</a:t>
            </a:r>
            <a:endParaRPr kumimoji="1" lang="en-US" altLang="ja-JP" dirty="0" smtClean="0"/>
          </a:p>
          <a:p>
            <a:endParaRPr kumimoji="1" lang="en-US" altLang="ja-JP" dirty="0" smtClean="0"/>
          </a:p>
          <a:p>
            <a:r>
              <a:rPr kumimoji="1" lang="ja-JP" altLang="en-US" dirty="0" smtClean="0"/>
              <a:t>図書は所在に表示されている配架場所に、請求記号の数字の小さいものから順に、左から右に並んでいます。</a:t>
            </a:r>
            <a:endParaRPr kumimoji="1" lang="en-US" altLang="ja-JP" dirty="0" smtClean="0"/>
          </a:p>
          <a:p>
            <a:r>
              <a:rPr kumimoji="1" lang="ja-JP" altLang="en-US" dirty="0" smtClean="0"/>
              <a:t>請求記号が同じ数字の場合は、</a:t>
            </a:r>
            <a:r>
              <a:rPr kumimoji="1" lang="en-US" altLang="ja-JP" dirty="0" smtClean="0"/>
              <a:t>2</a:t>
            </a:r>
            <a:r>
              <a:rPr kumimoji="1" lang="ja-JP" altLang="en-US" dirty="0" smtClean="0"/>
              <a:t>段目の著者記号のアルファベット順に並んでいます。</a:t>
            </a:r>
            <a:endParaRPr kumimoji="1" lang="ja-JP" altLang="en-US" dirty="0"/>
          </a:p>
        </p:txBody>
      </p:sp>
    </p:spTree>
    <p:extLst>
      <p:ext uri="{BB962C8B-B14F-4D97-AF65-F5344CB8AC3E}">
        <p14:creationId xmlns:p14="http://schemas.microsoft.com/office/powerpoint/2010/main" val="978663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ChangeArrowheads="1" noTextEdit="1"/>
          </p:cNvSpPr>
          <p:nvPr>
            <p:ph type="sldImg"/>
          </p:nvPr>
        </p:nvSpPr>
        <p:spPr>
          <a:xfrm>
            <a:off x="2386013" y="750888"/>
            <a:ext cx="0" cy="0"/>
          </a:xfrm>
        </p:spPr>
      </p:sp>
      <p:sp>
        <p:nvSpPr>
          <p:cNvPr id="58370" name="Rectangle 3"/>
          <p:cNvSpPr>
            <a:spLocks noGrp="1" noChangeArrowheads="1"/>
          </p:cNvSpPr>
          <p:nvPr>
            <p:ph type="body" idx="1"/>
          </p:nvPr>
        </p:nvSpPr>
        <p:spPr>
          <a:noFill/>
        </p:spPr>
        <p:txBody>
          <a:bodyPr/>
          <a:lstStyle/>
          <a:p>
            <a:r>
              <a:rPr lang="ja-JP" altLang="en-US" dirty="0" smtClean="0"/>
              <a:t>次は、雑誌の探し方について説明します。</a:t>
            </a:r>
          </a:p>
          <a:p>
            <a:r>
              <a:rPr lang="ja-JP" altLang="en-US" dirty="0" smtClean="0"/>
              <a:t>今回検索例として使うのは紀要ですが、配架場所が異なるだけで、雑誌も同じように検索できます。</a:t>
            </a:r>
            <a:endParaRPr lang="en-US" altLang="ja-JP" dirty="0" smtClean="0"/>
          </a:p>
          <a:p>
            <a:r>
              <a:rPr lang="ja-JP" altLang="en-US" dirty="0" smtClean="0"/>
              <a:t>それでは、岐阜大学教育学部研究報告　人文科学に掲載されている　</a:t>
            </a:r>
          </a:p>
          <a:p>
            <a:r>
              <a:rPr lang="ja-JP" altLang="en-US" dirty="0" smtClean="0"/>
              <a:t>山田敏弘著「岐阜県における方言研究・記述の歴史」が図書館にあるかどうか調べます。</a:t>
            </a:r>
          </a:p>
          <a:p>
            <a:endParaRPr lang="en-US" altLang="ja-JP" dirty="0" smtClean="0"/>
          </a:p>
          <a:p>
            <a:r>
              <a:rPr lang="ja-JP" altLang="en-US" dirty="0" smtClean="0"/>
              <a:t>図書を探すときには、タイトルや著者名などで探すことが出来ましたが、</a:t>
            </a:r>
            <a:endParaRPr lang="en-US" altLang="ja-JP" dirty="0" smtClean="0"/>
          </a:p>
          <a:p>
            <a:r>
              <a:rPr lang="ja-JP" altLang="en-US" dirty="0" smtClean="0"/>
              <a:t>雑誌では</a:t>
            </a:r>
            <a:r>
              <a:rPr lang="en-US" altLang="ja-JP" dirty="0" smtClean="0"/>
              <a:t>OPAC</a:t>
            </a:r>
            <a:r>
              <a:rPr lang="ja-JP" altLang="en-US" dirty="0" smtClean="0"/>
              <a:t>の検索キーワードとして有効なのはどれでしょうか。</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ChangeArrowheads="1" noTextEdit="1"/>
          </p:cNvSpPr>
          <p:nvPr>
            <p:ph type="sldImg"/>
          </p:nvPr>
        </p:nvSpPr>
        <p:spPr>
          <a:xfrm>
            <a:off x="2386013" y="750888"/>
            <a:ext cx="0" cy="0"/>
          </a:xfrm>
        </p:spPr>
      </p:sp>
      <p:sp>
        <p:nvSpPr>
          <p:cNvPr id="58370" name="Rectangle 3"/>
          <p:cNvSpPr>
            <a:spLocks noGrp="1" noChangeArrowheads="1"/>
          </p:cNvSpPr>
          <p:nvPr>
            <p:ph type="body" idx="1"/>
          </p:nvPr>
        </p:nvSpPr>
        <p:spPr>
          <a:noFill/>
        </p:spPr>
        <p:txBody>
          <a:bodyPr/>
          <a:lstStyle/>
          <a:p>
            <a:r>
              <a:rPr lang="ja-JP" altLang="en-US" dirty="0" smtClean="0"/>
              <a:t>雑誌の場合は、雑誌名で検索してください。</a:t>
            </a:r>
            <a:endParaRPr lang="en-US" altLang="ja-JP" dirty="0" smtClean="0"/>
          </a:p>
          <a:p>
            <a:endParaRPr lang="en-US" altLang="ja-JP" dirty="0" smtClean="0"/>
          </a:p>
          <a:p>
            <a:r>
              <a:rPr lang="en-US" altLang="ja-JP" dirty="0" smtClean="0"/>
              <a:t>OPAC</a:t>
            </a:r>
            <a:r>
              <a:rPr lang="ja-JP" altLang="en-US" dirty="0" smtClean="0"/>
              <a:t>では論文名・論文著者名・出版年で検索することはできません。</a:t>
            </a:r>
          </a:p>
        </p:txBody>
      </p:sp>
    </p:spTree>
    <p:extLst>
      <p:ext uri="{BB962C8B-B14F-4D97-AF65-F5344CB8AC3E}">
        <p14:creationId xmlns:p14="http://schemas.microsoft.com/office/powerpoint/2010/main" val="3762660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xfrm>
            <a:off x="2386013" y="750888"/>
            <a:ext cx="0" cy="0"/>
          </a:xfrm>
        </p:spPr>
      </p:sp>
      <p:sp>
        <p:nvSpPr>
          <p:cNvPr id="31746" name="Rectangle 3"/>
          <p:cNvSpPr>
            <a:spLocks noGrp="1" noChangeArrowheads="1"/>
          </p:cNvSpPr>
          <p:nvPr>
            <p:ph type="body" idx="1"/>
          </p:nvPr>
        </p:nvSpPr>
        <p:spPr>
          <a:noFill/>
        </p:spPr>
        <p:txBody>
          <a:bodyPr/>
          <a:lstStyle/>
          <a:p>
            <a:r>
              <a:rPr lang="ja-JP" altLang="en-US" dirty="0"/>
              <a:t>本日は、このような流れで進めていきます。</a:t>
            </a:r>
            <a:r>
              <a:rPr lang="ja-JP" altLang="en-US" dirty="0" smtClean="0"/>
              <a:t> </a:t>
            </a:r>
            <a:endParaRPr lang="en-US" altLang="ja-JP" dirty="0" smtClean="0"/>
          </a:p>
          <a:p>
            <a:r>
              <a:rPr lang="ja-JP" altLang="en-US" dirty="0"/>
              <a:t>まず、岐阜大学図書館がどのようなところか、</a:t>
            </a:r>
            <a:r>
              <a:rPr lang="ja-JP" altLang="en-US" dirty="0" smtClean="0"/>
              <a:t> </a:t>
            </a:r>
            <a:r>
              <a:rPr lang="ja-JP" altLang="en-US" dirty="0"/>
              <a:t>岐阜大学図書館で利用できる資料にはどういうものがあるかに</a:t>
            </a:r>
            <a:r>
              <a:rPr lang="ja-JP" altLang="en-US" dirty="0" smtClean="0"/>
              <a:t> </a:t>
            </a:r>
            <a:r>
              <a:rPr lang="ja-JP" altLang="en-US" dirty="0"/>
              <a:t>ついて説明します。</a:t>
            </a:r>
            <a:endParaRPr lang="en-US" altLang="ja-JP" dirty="0"/>
          </a:p>
          <a:p>
            <a:r>
              <a:rPr lang="ja-JP" altLang="en-US" dirty="0"/>
              <a:t>次に</a:t>
            </a:r>
            <a:r>
              <a:rPr lang="en-US" altLang="ja-JP" dirty="0"/>
              <a:t>OPAC</a:t>
            </a:r>
            <a:r>
              <a:rPr lang="ja-JP" altLang="en-US" dirty="0"/>
              <a:t>による図書と雑誌の検索方法について説明した後、</a:t>
            </a:r>
            <a:r>
              <a:rPr lang="ja-JP" altLang="en-US" dirty="0" smtClean="0"/>
              <a:t> </a:t>
            </a:r>
            <a:r>
              <a:rPr lang="ja-JP" altLang="en-US" dirty="0"/>
              <a:t>岐阜大学図書館では利用できない資料があった場合の</a:t>
            </a:r>
            <a:r>
              <a:rPr lang="ja-JP" altLang="en-US" dirty="0" smtClean="0"/>
              <a:t> </a:t>
            </a:r>
            <a:r>
              <a:rPr lang="ja-JP" altLang="en-US" dirty="0"/>
              <a:t>他の大学図書館や</a:t>
            </a:r>
            <a:endParaRPr lang="en-US" altLang="ja-JP" dirty="0"/>
          </a:p>
          <a:p>
            <a:r>
              <a:rPr lang="ja-JP" altLang="en-US" dirty="0"/>
              <a:t>公共図書館での資料の探し方について</a:t>
            </a:r>
            <a:r>
              <a:rPr lang="ja-JP" altLang="en-US" dirty="0" smtClean="0"/>
              <a:t> </a:t>
            </a:r>
            <a:r>
              <a:rPr lang="ja-JP" altLang="en-US" dirty="0"/>
              <a:t>説明していきます。</a:t>
            </a:r>
            <a:r>
              <a:rPr lang="ja-JP" altLang="en-US" dirty="0" smtClean="0"/>
              <a:t> </a:t>
            </a:r>
            <a:endParaRPr lang="en-US" altLang="ja-JP"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Rot="1" noChangeAspect="1" noChangeArrowheads="1" noTextEdit="1"/>
          </p:cNvSpPr>
          <p:nvPr>
            <p:ph type="sldImg"/>
          </p:nvPr>
        </p:nvSpPr>
        <p:spPr>
          <a:xfrm>
            <a:off x="2386013" y="750888"/>
            <a:ext cx="0" cy="0"/>
          </a:xfrm>
        </p:spPr>
      </p:sp>
      <p:sp>
        <p:nvSpPr>
          <p:cNvPr id="62466" name="Rectangle 3"/>
          <p:cNvSpPr>
            <a:spLocks noGrp="1" noChangeArrowheads="1"/>
          </p:cNvSpPr>
          <p:nvPr>
            <p:ph type="body" idx="1"/>
          </p:nvPr>
        </p:nvSpPr>
        <p:spPr>
          <a:noFill/>
        </p:spPr>
        <p:txBody>
          <a:bodyPr/>
          <a:lstStyle/>
          <a:p>
            <a:r>
              <a:rPr lang="ja-JP" altLang="en-US" dirty="0" smtClean="0"/>
              <a:t>これが、雑誌の詳細画面です。</a:t>
            </a:r>
            <a:endParaRPr lang="en-US" altLang="ja-JP" dirty="0" smtClean="0"/>
          </a:p>
          <a:p>
            <a:r>
              <a:rPr lang="ja-JP" altLang="en-US" dirty="0" smtClean="0"/>
              <a:t>雑誌を探す時は、所蔵巻号をチェックするようにして下さい。</a:t>
            </a:r>
          </a:p>
          <a:p>
            <a:r>
              <a:rPr lang="ja-JP" altLang="en-US" dirty="0" smtClean="0"/>
              <a:t>先程の論文は</a:t>
            </a:r>
            <a:r>
              <a:rPr lang="en-US" altLang="ja-JP" dirty="0" smtClean="0"/>
              <a:t>58(2)</a:t>
            </a:r>
            <a:r>
              <a:rPr lang="ja-JP" altLang="en-US" dirty="0" err="1" smtClean="0"/>
              <a:t>だったので</a:t>
            </a:r>
            <a:r>
              <a:rPr lang="ja-JP" altLang="en-US" dirty="0" smtClean="0"/>
              <a:t>、所蔵しているということがわかります。</a:t>
            </a:r>
          </a:p>
          <a:p>
            <a:endParaRPr lang="ja-JP" altLang="en-US" dirty="0" smtClean="0"/>
          </a:p>
          <a:p>
            <a:r>
              <a:rPr lang="ja-JP" altLang="en-US" dirty="0" smtClean="0"/>
              <a:t>たまに、出版情報の年を見て所蔵していると思われる方がいますが、これは何年に創刊されて、</a:t>
            </a:r>
          </a:p>
          <a:p>
            <a:r>
              <a:rPr lang="ja-JP" altLang="en-US" dirty="0" smtClean="0"/>
              <a:t>何年に発行が終わったかというデータなので、実際の所蔵とは全く関係ありません。</a:t>
            </a:r>
          </a:p>
          <a:p>
            <a:endParaRPr lang="ja-JP" altLang="en-US" dirty="0" smtClean="0"/>
          </a:p>
          <a:p>
            <a:r>
              <a:rPr lang="ja-JP" altLang="en-US" dirty="0" smtClean="0"/>
              <a:t>雑誌は時々タイトルが変更になっているものもあります。</a:t>
            </a:r>
          </a:p>
          <a:p>
            <a:r>
              <a:rPr lang="ja-JP" altLang="en-US" dirty="0" smtClean="0"/>
              <a:t>所蔵巻号より新しいもの、古いものを探している時、変遷注記のところに</a:t>
            </a:r>
          </a:p>
          <a:p>
            <a:r>
              <a:rPr lang="ja-JP" altLang="en-US" dirty="0" smtClean="0"/>
              <a:t>タイトルの変遷が書かれていたら、探している巻号のものが見つかる可能性もあります。</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ChangeArrowheads="1" noTextEdit="1"/>
          </p:cNvSpPr>
          <p:nvPr>
            <p:ph type="sldImg"/>
          </p:nvPr>
        </p:nvSpPr>
        <p:spPr>
          <a:xfrm>
            <a:off x="2386013" y="750888"/>
            <a:ext cx="0" cy="0"/>
          </a:xfrm>
        </p:spPr>
      </p:sp>
      <p:sp>
        <p:nvSpPr>
          <p:cNvPr id="64514" name="Rectangle 3"/>
          <p:cNvSpPr>
            <a:spLocks noGrp="1" noChangeArrowheads="1"/>
          </p:cNvSpPr>
          <p:nvPr>
            <p:ph type="body" idx="1"/>
          </p:nvPr>
        </p:nvSpPr>
        <p:spPr>
          <a:noFill/>
        </p:spPr>
        <p:txBody>
          <a:bodyPr/>
          <a:lstStyle/>
          <a:p>
            <a:r>
              <a:rPr lang="ja-JP" altLang="en-US" dirty="0" smtClean="0"/>
              <a:t>所蔵について、別の雑誌で補足説明します。</a:t>
            </a:r>
          </a:p>
          <a:p>
            <a:r>
              <a:rPr lang="ja-JP" altLang="en-US" dirty="0" smtClean="0"/>
              <a:t>（スライド</a:t>
            </a:r>
            <a:r>
              <a:rPr lang="en-US" altLang="ja-JP" dirty="0" smtClean="0"/>
              <a:t>IN</a:t>
            </a:r>
            <a:r>
              <a:rPr lang="ja-JP" altLang="en-US" dirty="0" smtClean="0"/>
              <a:t>）</a:t>
            </a:r>
          </a:p>
          <a:p>
            <a:r>
              <a:rPr lang="ja-JP" altLang="en-US" dirty="0" smtClean="0"/>
              <a:t>巻号の最後に＋記号がついている場合は、現在も継続購入していることを表しています。</a:t>
            </a:r>
          </a:p>
          <a:p>
            <a:r>
              <a:rPr lang="ja-JP" altLang="en-US" dirty="0" smtClean="0"/>
              <a:t>＋がない場合は、その年より新しいものを今は購入していません。</a:t>
            </a:r>
            <a:endParaRPr lang="en-US" altLang="ja-JP" dirty="0" smtClean="0"/>
          </a:p>
          <a:p>
            <a:r>
              <a:rPr lang="ja-JP" altLang="en-US" dirty="0" smtClean="0"/>
              <a:t>（スライド</a:t>
            </a:r>
            <a:r>
              <a:rPr lang="en-US" altLang="ja-JP" dirty="0" smtClean="0"/>
              <a:t>IN</a:t>
            </a:r>
            <a:r>
              <a:rPr lang="ja-JP" altLang="en-US" dirty="0" smtClean="0"/>
              <a:t>）</a:t>
            </a:r>
            <a:endParaRPr lang="en-US" altLang="ja-JP" dirty="0" smtClean="0"/>
          </a:p>
          <a:p>
            <a:r>
              <a:rPr lang="ja-JP" altLang="en-US" dirty="0" smtClean="0"/>
              <a:t>所蔵年次は所蔵している中で一番古い年と一番新しい年で書かれているので、</a:t>
            </a:r>
          </a:p>
          <a:p>
            <a:r>
              <a:rPr lang="ja-JP" altLang="en-US" dirty="0" smtClean="0"/>
              <a:t>欠号と言って、途中で抜けている号がある場合、気付けないことがあります。</a:t>
            </a:r>
            <a:endParaRPr lang="en-US" altLang="ja-JP" dirty="0" smtClean="0"/>
          </a:p>
          <a:p>
            <a:r>
              <a:rPr lang="ja-JP" altLang="en-US" dirty="0" smtClean="0"/>
              <a:t>この雑誌の場合、巻号を見ると</a:t>
            </a:r>
            <a:r>
              <a:rPr lang="en-US" altLang="ja-JP" dirty="0" smtClean="0"/>
              <a:t>294(1)</a:t>
            </a:r>
            <a:r>
              <a:rPr lang="ja-JP" altLang="en-US" dirty="0" smtClean="0"/>
              <a:t>を所蔵していないことが分かりますが、</a:t>
            </a:r>
            <a:endParaRPr lang="en-US" altLang="ja-JP" dirty="0" smtClean="0"/>
          </a:p>
          <a:p>
            <a:r>
              <a:rPr lang="ja-JP" altLang="en-US" dirty="0" smtClean="0"/>
              <a:t>所蔵年次からでは分かりません。</a:t>
            </a:r>
            <a:endParaRPr lang="en-US" altLang="ja-JP" dirty="0" smtClean="0"/>
          </a:p>
          <a:p>
            <a:r>
              <a:rPr lang="ja-JP" altLang="en-US" dirty="0" smtClean="0"/>
              <a:t>雑誌を探すときには巻号の確認が重要であることを覚えておいて下さい。</a:t>
            </a:r>
            <a:endParaRPr lang="en-US" altLang="ja-JP"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ChangeArrowheads="1" noTextEdit="1"/>
          </p:cNvSpPr>
          <p:nvPr>
            <p:ph type="sldImg"/>
          </p:nvPr>
        </p:nvSpPr>
        <p:spPr>
          <a:xfrm>
            <a:off x="2386013" y="750888"/>
            <a:ext cx="0" cy="0"/>
          </a:xfrm>
        </p:spPr>
      </p:sp>
      <p:sp>
        <p:nvSpPr>
          <p:cNvPr id="64514" name="Rectangle 3"/>
          <p:cNvSpPr>
            <a:spLocks noGrp="1" noChangeArrowheads="1"/>
          </p:cNvSpPr>
          <p:nvPr>
            <p:ph type="body" idx="1"/>
          </p:nvPr>
        </p:nvSpPr>
        <p:spPr>
          <a:noFill/>
        </p:spPr>
        <p:txBody>
          <a:bodyPr/>
          <a:lstStyle/>
          <a:p>
            <a:r>
              <a:rPr lang="ja-JP" altLang="en-US" dirty="0" smtClean="0"/>
              <a:t>雑誌の場所も、</a:t>
            </a:r>
            <a:r>
              <a:rPr kumimoji="1" lang="ja-JP" altLang="en-US" dirty="0" smtClean="0"/>
              <a:t>所在の下の配架場所名（この場合は図本館自然科学系）をクリックすると、該当する配架場所のマップが表示されます。</a:t>
            </a:r>
            <a:endParaRPr kumimoji="1" lang="en-US" altLang="ja-JP" dirty="0" smtClean="0"/>
          </a:p>
          <a:p>
            <a:endParaRPr kumimoji="1" lang="en-US" altLang="ja-JP" dirty="0" smtClean="0"/>
          </a:p>
          <a:p>
            <a:r>
              <a:rPr kumimoji="1" lang="ja-JP" altLang="en-US" dirty="0" smtClean="0"/>
              <a:t>雑誌は配架場所の中で、雑誌名のアルファベット順（または五十音順）に並んでいます。</a:t>
            </a:r>
            <a:endParaRPr kumimoji="1" lang="en-US" altLang="ja-JP" dirty="0" smtClean="0"/>
          </a:p>
        </p:txBody>
      </p:sp>
    </p:spTree>
    <p:extLst>
      <p:ext uri="{BB962C8B-B14F-4D97-AF65-F5344CB8AC3E}">
        <p14:creationId xmlns:p14="http://schemas.microsoft.com/office/powerpoint/2010/main" val="17927088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ChangeArrowheads="1" noTextEdit="1"/>
          </p:cNvSpPr>
          <p:nvPr>
            <p:ph type="sldImg"/>
          </p:nvPr>
        </p:nvSpPr>
        <p:spPr>
          <a:xfrm>
            <a:off x="2386013" y="750888"/>
            <a:ext cx="0" cy="0"/>
          </a:xfrm>
        </p:spPr>
      </p:sp>
      <p:sp>
        <p:nvSpPr>
          <p:cNvPr id="66562" name="Rectangle 3"/>
          <p:cNvSpPr>
            <a:spLocks noGrp="1" noChangeArrowheads="1"/>
          </p:cNvSpPr>
          <p:nvPr>
            <p:ph type="body" idx="1"/>
          </p:nvPr>
        </p:nvSpPr>
        <p:spPr>
          <a:noFill/>
        </p:spPr>
        <p:txBody>
          <a:bodyPr/>
          <a:lstStyle/>
          <a:p>
            <a:r>
              <a:rPr lang="ja-JP" altLang="en-US" dirty="0" smtClean="0"/>
              <a:t>最後に、新聞の探し方です。</a:t>
            </a:r>
          </a:p>
          <a:p>
            <a:r>
              <a:rPr lang="ja-JP" altLang="en-US" dirty="0" smtClean="0"/>
              <a:t>新聞は縮刷版以外は</a:t>
            </a:r>
            <a:r>
              <a:rPr lang="en-US" altLang="ja-JP" dirty="0" smtClean="0"/>
              <a:t>OPAC</a:t>
            </a:r>
            <a:r>
              <a:rPr lang="ja-JP" altLang="en-US" dirty="0" smtClean="0"/>
              <a:t>では探せません。</a:t>
            </a:r>
          </a:p>
          <a:p>
            <a:endParaRPr lang="ja-JP" altLang="en-US" dirty="0" smtClean="0"/>
          </a:p>
          <a:p>
            <a:r>
              <a:rPr lang="ja-JP" altLang="en-US" dirty="0" smtClean="0"/>
              <a:t>図書館</a:t>
            </a:r>
            <a:r>
              <a:rPr lang="en-US" altLang="ja-JP" dirty="0" smtClean="0"/>
              <a:t>HP</a:t>
            </a:r>
            <a:r>
              <a:rPr lang="ja-JP" altLang="en-US" dirty="0" smtClean="0"/>
              <a:t>にある所蔵資料のところをクリックし、（スライド２つ</a:t>
            </a:r>
            <a:r>
              <a:rPr lang="en-US" altLang="ja-JP" dirty="0" smtClean="0"/>
              <a:t>IN</a:t>
            </a:r>
            <a:r>
              <a:rPr lang="ja-JP" altLang="en-US" dirty="0" smtClean="0"/>
              <a:t>）更に「新聞・官報」と書かれているページを見て下さい。（スライド</a:t>
            </a:r>
            <a:r>
              <a:rPr lang="en-US" altLang="ja-JP" dirty="0" smtClean="0"/>
              <a:t>IN</a:t>
            </a:r>
            <a:r>
              <a:rPr lang="ja-JP" altLang="en-US" dirty="0" smtClean="0"/>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ChangeArrowheads="1" noTextEdit="1"/>
          </p:cNvSpPr>
          <p:nvPr>
            <p:ph type="sldImg"/>
          </p:nvPr>
        </p:nvSpPr>
        <p:spPr>
          <a:xfrm>
            <a:off x="2386013" y="750888"/>
            <a:ext cx="0" cy="0"/>
          </a:xfrm>
        </p:spPr>
      </p:sp>
      <p:sp>
        <p:nvSpPr>
          <p:cNvPr id="68610" name="Rectangle 3"/>
          <p:cNvSpPr>
            <a:spLocks noGrp="1" noChangeArrowheads="1"/>
          </p:cNvSpPr>
          <p:nvPr>
            <p:ph type="body" idx="1"/>
          </p:nvPr>
        </p:nvSpPr>
        <p:spPr>
          <a:noFill/>
        </p:spPr>
        <p:txBody>
          <a:bodyPr/>
          <a:lstStyle/>
          <a:p>
            <a:r>
              <a:rPr lang="ja-JP" altLang="en-US" dirty="0" smtClean="0"/>
              <a:t>また、岐阜大学では中日新聞のデータベースも契約しています。</a:t>
            </a:r>
            <a:endParaRPr lang="en-US" altLang="ja-JP" dirty="0" smtClean="0"/>
          </a:p>
          <a:p>
            <a:r>
              <a:rPr lang="ja-JP" altLang="en-US" dirty="0" smtClean="0"/>
              <a:t>学内の端末から利用できますが、利用の際は必ず図書館のホームページからアクセスしてください。</a:t>
            </a:r>
            <a:endParaRPr lang="en-US" altLang="ja-JP" dirty="0" smtClean="0"/>
          </a:p>
          <a:p>
            <a:r>
              <a:rPr lang="en-US" altLang="ja-JP" dirty="0" smtClean="0"/>
              <a:t>Google</a:t>
            </a:r>
            <a:r>
              <a:rPr lang="ja-JP" altLang="en-US" dirty="0" smtClean="0"/>
              <a:t>などから検索してアクセスしても利用できません。</a:t>
            </a:r>
            <a:endParaRPr lang="en-US" altLang="ja-JP" dirty="0" smtClean="0"/>
          </a:p>
          <a:p>
            <a:r>
              <a:rPr lang="ja-JP" altLang="en-US" dirty="0" smtClean="0"/>
              <a:t>データベースの利用には人数制限がありますので、終了時には必ずログアウトしてください。</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Rot="1" noChangeAspect="1" noChangeArrowheads="1" noTextEdit="1"/>
          </p:cNvSpPr>
          <p:nvPr>
            <p:ph type="sldImg"/>
          </p:nvPr>
        </p:nvSpPr>
        <p:spPr>
          <a:xfrm>
            <a:off x="2386013" y="750888"/>
            <a:ext cx="0" cy="0"/>
          </a:xfrm>
        </p:spPr>
      </p:sp>
      <p:sp>
        <p:nvSpPr>
          <p:cNvPr id="72706" name="Rectangle 3"/>
          <p:cNvSpPr>
            <a:spLocks noGrp="1" noChangeArrowheads="1"/>
          </p:cNvSpPr>
          <p:nvPr>
            <p:ph type="body" idx="1"/>
          </p:nvPr>
        </p:nvSpPr>
        <p:spPr>
          <a:noFill/>
        </p:spPr>
        <p:txBody>
          <a:bodyPr/>
          <a:lstStyle/>
          <a:p>
            <a:r>
              <a:rPr lang="ja-JP" altLang="en-US" dirty="0" smtClean="0"/>
              <a:t>今までは岐阜大学にある資料の探し方を説明してきましたが、</a:t>
            </a:r>
            <a:endParaRPr lang="en-US" altLang="ja-JP" dirty="0" smtClean="0"/>
          </a:p>
          <a:p>
            <a:r>
              <a:rPr lang="ja-JP" altLang="en-US" dirty="0" smtClean="0"/>
              <a:t>ここからは岐阜大学にない資料を探したい場合について、３つの方法をご紹介します。</a:t>
            </a:r>
            <a:endParaRPr lang="en-US" altLang="ja-JP" dirty="0" smtClean="0"/>
          </a:p>
          <a:p>
            <a:endParaRPr lang="en-US" altLang="ja-JP" dirty="0" smtClean="0"/>
          </a:p>
          <a:p>
            <a:r>
              <a:rPr lang="ja-JP" altLang="en-US" dirty="0" smtClean="0"/>
              <a:t>他大学の図書館の蔵書を探す</a:t>
            </a:r>
            <a:endParaRPr lang="en-US" altLang="ja-JP" dirty="0" smtClean="0"/>
          </a:p>
          <a:p>
            <a:r>
              <a:rPr lang="ja-JP" altLang="en-US" dirty="0" smtClean="0"/>
              <a:t>公共図書館の蔵書を探す</a:t>
            </a:r>
            <a:endParaRPr lang="en-US" altLang="ja-JP" dirty="0" smtClean="0"/>
          </a:p>
          <a:p>
            <a:r>
              <a:rPr lang="ja-JP" altLang="en-US" dirty="0" smtClean="0"/>
              <a:t>国立国会図書館の蔵書を探す</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岐阜大学図書館の</a:t>
            </a:r>
            <a:r>
              <a:rPr kumimoji="1" lang="en-US" altLang="ja-JP" dirty="0" smtClean="0"/>
              <a:t>Web</a:t>
            </a:r>
            <a:r>
              <a:rPr kumimoji="1" lang="ja-JP" altLang="en-US" dirty="0" smtClean="0"/>
              <a:t>サイトのトップページにクイックサーチの項目があります。</a:t>
            </a:r>
            <a:endParaRPr kumimoji="1" lang="en-US" altLang="ja-JP" dirty="0" smtClean="0"/>
          </a:p>
          <a:p>
            <a:r>
              <a:rPr kumimoji="1" lang="ja-JP" altLang="en-US" dirty="0" smtClean="0"/>
              <a:t>岐阜大学以外の蔵書検索をクリックすると、他の図書館の蔵書検索へのリンクが表示されます。</a:t>
            </a:r>
            <a:endParaRPr kumimoji="1" lang="ja-JP" altLang="en-US" dirty="0"/>
          </a:p>
        </p:txBody>
      </p:sp>
    </p:spTree>
    <p:extLst>
      <p:ext uri="{BB962C8B-B14F-4D97-AF65-F5344CB8AC3E}">
        <p14:creationId xmlns:p14="http://schemas.microsoft.com/office/powerpoint/2010/main" val="6687225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Rot="1" noChangeAspect="1" noChangeArrowheads="1" noTextEdit="1"/>
          </p:cNvSpPr>
          <p:nvPr>
            <p:ph type="sldImg"/>
          </p:nvPr>
        </p:nvSpPr>
        <p:spPr>
          <a:xfrm>
            <a:off x="2386013" y="750888"/>
            <a:ext cx="0" cy="0"/>
          </a:xfrm>
        </p:spPr>
      </p:sp>
      <p:sp>
        <p:nvSpPr>
          <p:cNvPr id="82946" name="Rectangle 3"/>
          <p:cNvSpPr>
            <a:spLocks noGrp="1" noChangeArrowheads="1"/>
          </p:cNvSpPr>
          <p:nvPr>
            <p:ph type="body" idx="1"/>
          </p:nvPr>
        </p:nvSpPr>
        <p:spPr>
          <a:xfrm>
            <a:off x="673897" y="3054537"/>
            <a:ext cx="5387983" cy="5635870"/>
          </a:xfrm>
          <a:noFill/>
        </p:spPr>
        <p:txBody>
          <a:bodyPr/>
          <a:lstStyle/>
          <a:p>
            <a:r>
              <a:rPr lang="ja-JP" altLang="en-US" dirty="0" smtClean="0"/>
              <a:t>さて、他の図書館に資料があることが分かったら、どうすればいいでしょうか。</a:t>
            </a:r>
            <a:endParaRPr lang="en-US" altLang="ja-JP" dirty="0" smtClean="0"/>
          </a:p>
          <a:p>
            <a:r>
              <a:rPr lang="ja-JP" altLang="en-US" dirty="0" smtClean="0"/>
              <a:t>岐阜大学の図書館にない資料を入手する場合、２つの方法があります。</a:t>
            </a:r>
          </a:p>
          <a:p>
            <a:endParaRPr lang="en-US" altLang="ja-JP" dirty="0" smtClean="0"/>
          </a:p>
          <a:p>
            <a:r>
              <a:rPr lang="ja-JP" altLang="en-US" dirty="0" smtClean="0"/>
              <a:t>１つ目の方法は、自分で図書館を直接訪問するという方法です。</a:t>
            </a:r>
            <a:endParaRPr lang="en-US" altLang="ja-JP" dirty="0" smtClean="0"/>
          </a:p>
          <a:p>
            <a:r>
              <a:rPr lang="ja-JP" altLang="en-US" dirty="0" smtClean="0"/>
              <a:t>大学図書館の場合は、事前に問い合わせが必要だったり、紹介状を持っていかないと利用できない大学が多いです。</a:t>
            </a:r>
          </a:p>
          <a:p>
            <a:r>
              <a:rPr lang="ja-JP" altLang="en-US" dirty="0" smtClean="0"/>
              <a:t>必要な資料が見つかったら、できるだけ早めに、岐阜大学図書館のカウンターにご相談下さい。</a:t>
            </a:r>
          </a:p>
          <a:p>
            <a:endParaRPr lang="en-US" altLang="ja-JP" dirty="0" smtClean="0"/>
          </a:p>
          <a:p>
            <a:r>
              <a:rPr lang="ja-JP" altLang="en-US" dirty="0" smtClean="0"/>
              <a:t>２つ目の方法は、図書館の間の相互貸借と複写サービスによる取り寄せです。</a:t>
            </a:r>
          </a:p>
          <a:p>
            <a:r>
              <a:rPr lang="ja-JP" altLang="en-US" dirty="0" smtClean="0"/>
              <a:t>英語でいうと「</a:t>
            </a:r>
            <a:r>
              <a:rPr lang="en-US" altLang="ja-JP" dirty="0" err="1" smtClean="0"/>
              <a:t>InterLibrary</a:t>
            </a:r>
            <a:r>
              <a:rPr lang="en-US" altLang="ja-JP" dirty="0" smtClean="0"/>
              <a:t> Loan</a:t>
            </a:r>
            <a:r>
              <a:rPr lang="ja-JP" altLang="en-US" dirty="0" smtClean="0"/>
              <a:t>」ですので、頭文字をとって「</a:t>
            </a:r>
            <a:r>
              <a:rPr lang="en-US" altLang="ja-JP" dirty="0" smtClean="0"/>
              <a:t>ILL</a:t>
            </a:r>
            <a:r>
              <a:rPr lang="ja-JP" altLang="en-US" dirty="0" smtClean="0"/>
              <a:t>」と呼んでいます。</a:t>
            </a:r>
          </a:p>
          <a:p>
            <a:r>
              <a:rPr lang="ja-JP" altLang="en-US" dirty="0" smtClean="0"/>
              <a:t>このサービスは、原則として複写料や送料が必要になります。</a:t>
            </a:r>
          </a:p>
          <a:p>
            <a:r>
              <a:rPr lang="ja-JP" altLang="en-US" dirty="0" smtClean="0"/>
              <a:t>ただし、東海地区の公共図書館からの現物取り寄せは無料です。</a:t>
            </a:r>
          </a:p>
          <a:p>
            <a:r>
              <a:rPr lang="ja-JP" altLang="en-US" dirty="0" smtClean="0"/>
              <a:t>研究室に所属されている方は、指導教員の許可があれば公費での支払いもできます。</a:t>
            </a:r>
          </a:p>
          <a:p>
            <a:r>
              <a:rPr lang="ja-JP" altLang="en-US" dirty="0" smtClean="0"/>
              <a:t>また、</a:t>
            </a:r>
            <a:r>
              <a:rPr lang="en-US" altLang="ja-JP" dirty="0" smtClean="0"/>
              <a:t>Web</a:t>
            </a:r>
            <a:r>
              <a:rPr lang="ja-JP" altLang="en-US" dirty="0" smtClean="0"/>
              <a:t>からの申込も可能です。公費を使う場合は事前に登録申請書を提出してください。</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Rot="1" noChangeAspect="1" noChangeArrowheads="1" noTextEdit="1"/>
          </p:cNvSpPr>
          <p:nvPr>
            <p:ph type="sldImg"/>
          </p:nvPr>
        </p:nvSpPr>
        <p:spPr>
          <a:xfrm>
            <a:off x="2386013" y="750888"/>
            <a:ext cx="0" cy="0"/>
          </a:xfrm>
        </p:spPr>
      </p:sp>
      <p:sp>
        <p:nvSpPr>
          <p:cNvPr id="84994" name="Rectangle 3"/>
          <p:cNvSpPr>
            <a:spLocks noGrp="1" noChangeArrowheads="1"/>
          </p:cNvSpPr>
          <p:nvPr>
            <p:ph type="body" idx="1"/>
          </p:nvPr>
        </p:nvSpPr>
        <p:spPr>
          <a:noFill/>
        </p:spPr>
        <p:txBody>
          <a:bodyPr/>
          <a:lstStyle/>
          <a:p>
            <a:r>
              <a:rPr lang="ja-JP" altLang="en-US" dirty="0" smtClean="0"/>
              <a:t>（スライド</a:t>
            </a:r>
            <a:r>
              <a:rPr lang="en-US" altLang="ja-JP" dirty="0" smtClean="0"/>
              <a:t>IN</a:t>
            </a:r>
            <a:r>
              <a:rPr lang="ja-JP" altLang="en-US" dirty="0" smtClean="0"/>
              <a:t>）岐阜大学図書館で所蔵していない図書については、学外から取り寄せる以外に</a:t>
            </a:r>
            <a:endParaRPr lang="en-US" altLang="ja-JP" dirty="0" smtClean="0"/>
          </a:p>
          <a:p>
            <a:r>
              <a:rPr lang="ja-JP" altLang="en-US" dirty="0" smtClean="0"/>
              <a:t>図書館に購入希望を出して入手する方法があります。</a:t>
            </a:r>
          </a:p>
          <a:p>
            <a:r>
              <a:rPr lang="ja-JP" altLang="en-US" dirty="0" smtClean="0"/>
              <a:t>手書きの場合は、図書館に申込用紙がありますので、記入してカウンターに提出して下さい。</a:t>
            </a:r>
            <a:endParaRPr lang="en-US" altLang="ja-JP" dirty="0" smtClean="0"/>
          </a:p>
          <a:p>
            <a:r>
              <a:rPr lang="ja-JP" altLang="en-US" dirty="0" smtClean="0"/>
              <a:t>メールの場合は、案内が図書館</a:t>
            </a:r>
            <a:r>
              <a:rPr lang="en-US" altLang="ja-JP" dirty="0" smtClean="0"/>
              <a:t>Web</a:t>
            </a:r>
            <a:r>
              <a:rPr lang="ja-JP" altLang="en-US" dirty="0" smtClean="0"/>
              <a:t>サイトにありますので、必要事項を入力して送信して下さい。</a:t>
            </a:r>
          </a:p>
          <a:p>
            <a:r>
              <a:rPr lang="ja-JP" altLang="en-US" dirty="0" smtClean="0"/>
              <a:t>購入できる場合は１か月～</a:t>
            </a:r>
            <a:r>
              <a:rPr lang="en-US" altLang="ja-JP" dirty="0" smtClean="0"/>
              <a:t>1</a:t>
            </a:r>
            <a:r>
              <a:rPr lang="ja-JP" altLang="en-US" dirty="0" smtClean="0"/>
              <a:t>か月半程度で図書館の蔵書となります。</a:t>
            </a:r>
          </a:p>
          <a:p>
            <a:r>
              <a:rPr lang="ja-JP" altLang="en-US" dirty="0" smtClean="0"/>
              <a:t>また、貸出の準備ができ次第、申込者に連絡しますので、最初に借りることができます。</a:t>
            </a:r>
          </a:p>
          <a:p>
            <a:r>
              <a:rPr lang="ja-JP" altLang="en-US" dirty="0" smtClean="0"/>
              <a:t>こちらのサービスもぜひご利用ください。</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269792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1"/>
          <p:cNvSpPr>
            <a:spLocks noGrp="1" noRot="1" noChangeAspect="1" noChangeArrowheads="1" noTextEdit="1"/>
          </p:cNvSpPr>
          <p:nvPr>
            <p:ph type="sldImg"/>
          </p:nvPr>
        </p:nvSpPr>
        <p:spPr>
          <a:xfrm>
            <a:off x="901700" y="750888"/>
            <a:ext cx="4932363" cy="3700462"/>
          </a:xfrm>
          <a:solidFill>
            <a:srgbClr val="FFFFFF"/>
          </a:solidFill>
          <a:ln>
            <a:solidFill>
              <a:srgbClr val="000000"/>
            </a:solidFill>
          </a:ln>
        </p:spPr>
      </p:sp>
      <p:sp>
        <p:nvSpPr>
          <p:cNvPr id="33795" name="Text Box 2"/>
          <p:cNvSpPr>
            <a:spLocks noGrp="1" noChangeArrowheads="1"/>
          </p:cNvSpPr>
          <p:nvPr>
            <p:ph type="body" idx="1"/>
          </p:nvPr>
        </p:nvSpPr>
        <p:spPr>
          <a:xfrm>
            <a:off x="673892" y="4686543"/>
            <a:ext cx="5389552" cy="4440707"/>
          </a:xfrm>
          <a:noFill/>
        </p:spPr>
        <p:txBody>
          <a:bodyPr wrap="none" anchor="ctr"/>
          <a:lstStyle/>
          <a:p>
            <a:r>
              <a:rPr lang="ja-JP" altLang="en-US" dirty="0"/>
              <a:t>では、まず岐阜大学図書館についてです。</a:t>
            </a:r>
            <a:r>
              <a:rPr lang="ja-JP" altLang="en-US" dirty="0" smtClean="0"/>
              <a:t> </a:t>
            </a:r>
            <a:endParaRPr lang="en-US" altLang="ja-JP" dirty="0" smtClean="0"/>
          </a:p>
          <a:p>
            <a:r>
              <a:rPr lang="ja-JP" altLang="en-US" dirty="0"/>
              <a:t>岐阜大学には、今皆さんがいる「本館」と医学部地区に</a:t>
            </a:r>
            <a:r>
              <a:rPr lang="ja-JP" altLang="en-US" dirty="0" smtClean="0"/>
              <a:t> </a:t>
            </a:r>
            <a:r>
              <a:rPr lang="ja-JP" altLang="en-US" dirty="0"/>
              <a:t>ある「医学図書館」の２つの図書館があります。</a:t>
            </a:r>
            <a:r>
              <a:rPr lang="ja-JP" altLang="en-US" dirty="0" smtClean="0"/>
              <a:t> </a:t>
            </a:r>
            <a:endParaRPr lang="en-US" altLang="ja-JP" dirty="0" smtClean="0"/>
          </a:p>
          <a:p>
            <a:r>
              <a:rPr lang="ja-JP" altLang="en-US" dirty="0"/>
              <a:t>また、図書館の中だけではなく、各学部の研究室などで</a:t>
            </a:r>
            <a:r>
              <a:rPr lang="ja-JP" altLang="en-US" dirty="0" smtClean="0"/>
              <a:t> </a:t>
            </a:r>
            <a:r>
              <a:rPr lang="ja-JP" altLang="en-US" dirty="0"/>
              <a:t>所蔵している資料も数多くあり、蔵書数は、岐阜大学全体で</a:t>
            </a:r>
            <a:r>
              <a:rPr lang="ja-JP" altLang="en-US" dirty="0" smtClean="0"/>
              <a:t> </a:t>
            </a:r>
            <a:r>
              <a:rPr lang="en-US" altLang="ja-JP" dirty="0" smtClean="0"/>
              <a:t>90</a:t>
            </a:r>
            <a:r>
              <a:rPr lang="ja-JP" altLang="en-US" dirty="0" smtClean="0"/>
              <a:t>万冊</a:t>
            </a:r>
            <a:r>
              <a:rPr lang="ja-JP" altLang="en-US" dirty="0"/>
              <a:t>以上あります。</a:t>
            </a:r>
            <a:endParaRPr lang="en-US" altLang="ja-JP" dirty="0"/>
          </a:p>
          <a:p>
            <a:r>
              <a:rPr lang="ja-JP" altLang="en-US" dirty="0" smtClean="0"/>
              <a:t>そして</a:t>
            </a:r>
            <a:r>
              <a:rPr lang="ja-JP" altLang="en-US" dirty="0"/>
              <a:t>、これらは</a:t>
            </a:r>
            <a:r>
              <a:rPr lang="en-US" altLang="ja-JP" dirty="0"/>
              <a:t>OPAC</a:t>
            </a:r>
            <a:r>
              <a:rPr lang="ja-JP" altLang="en-US" dirty="0"/>
              <a:t>で検索することが</a:t>
            </a:r>
            <a:r>
              <a:rPr lang="ja-JP" altLang="en-US" dirty="0" smtClean="0"/>
              <a:t>できます。</a:t>
            </a:r>
            <a:endParaRPr lang="en-US" altLang="ja-JP"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28805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ChangeArrowheads="1" noTextEdit="1"/>
          </p:cNvSpPr>
          <p:nvPr>
            <p:ph type="sldImg"/>
          </p:nvPr>
        </p:nvSpPr>
        <p:spPr bwMode="auto">
          <a:xfrm>
            <a:off x="2384425" y="750888"/>
            <a:ext cx="0" cy="0"/>
          </a:xfrm>
          <a:noFill/>
          <a:ln>
            <a:solidFill>
              <a:srgbClr val="000000"/>
            </a:solidFill>
            <a:miter lim="800000"/>
            <a:headEnd/>
            <a:tailEnd/>
          </a:ln>
        </p:spPr>
      </p:sp>
      <p:sp>
        <p:nvSpPr>
          <p:cNvPr id="6656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defTabSz="913513" eaLnBrk="1" hangingPunct="1">
              <a:spcBef>
                <a:spcPct val="0"/>
              </a:spcBef>
              <a:defRPr/>
            </a:pPr>
            <a:r>
              <a:rPr lang="ja-JP" altLang="en-US" sz="1400" dirty="0"/>
              <a:t>以上で、図書館講習会を終わります。</a:t>
            </a:r>
          </a:p>
          <a:p>
            <a:pPr eaLnBrk="1" hangingPunct="1">
              <a:spcBef>
                <a:spcPct val="0"/>
              </a:spcBef>
            </a:pPr>
            <a:r>
              <a:rPr lang="ja-JP" altLang="en-US" sz="1400" dirty="0"/>
              <a:t>また、図書館の使い方、資料の探し方でわからないことがありましたら、お気軽にお尋ねください！</a:t>
            </a:r>
            <a:endParaRPr lang="en-US" altLang="ja-JP" sz="1400" dirty="0"/>
          </a:p>
          <a:p>
            <a:pPr eaLnBrk="1" hangingPunct="1">
              <a:spcBef>
                <a:spcPct val="0"/>
              </a:spcBef>
            </a:pPr>
            <a:endParaRPr lang="en-US" altLang="ja-JP" sz="1400" dirty="0"/>
          </a:p>
          <a:p>
            <a:pPr eaLnBrk="1" hangingPunct="1">
              <a:spcBef>
                <a:spcPct val="0"/>
              </a:spcBef>
            </a:pPr>
            <a:r>
              <a:rPr lang="ja-JP" altLang="en-US" sz="1400" dirty="0"/>
              <a:t>本日はありがとうございました。</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a:xfrm>
            <a:off x="2386013" y="750888"/>
            <a:ext cx="0" cy="0"/>
          </a:xfrm>
        </p:spPr>
      </p:sp>
      <p:sp>
        <p:nvSpPr>
          <p:cNvPr id="46082" name="Rectangle 3"/>
          <p:cNvSpPr>
            <a:spLocks noGrp="1" noChangeArrowheads="1"/>
          </p:cNvSpPr>
          <p:nvPr>
            <p:ph type="body" idx="1"/>
          </p:nvPr>
        </p:nvSpPr>
        <p:spPr>
          <a:noFill/>
        </p:spPr>
        <p:txBody>
          <a:bodyPr/>
          <a:lstStyle/>
          <a:p>
            <a:r>
              <a:rPr lang="ja-JP" altLang="en-US" dirty="0"/>
              <a:t>蔵書検索のデータベースを、図書館では</a:t>
            </a:r>
            <a:r>
              <a:rPr lang="en-US" altLang="ja-JP" dirty="0"/>
              <a:t>OPAC</a:t>
            </a:r>
            <a:r>
              <a:rPr lang="ja-JP" altLang="en-US" dirty="0"/>
              <a:t>と呼んでいます。</a:t>
            </a:r>
            <a:r>
              <a:rPr lang="ja-JP" altLang="en-US" dirty="0" smtClean="0"/>
              <a:t> </a:t>
            </a:r>
            <a:endParaRPr lang="en-US" altLang="ja-JP" dirty="0" smtClean="0"/>
          </a:p>
          <a:p>
            <a:r>
              <a:rPr lang="ja-JP" altLang="en-US" dirty="0"/>
              <a:t>今はほとんどの図書館が自館の</a:t>
            </a:r>
            <a:r>
              <a:rPr lang="en-US" altLang="ja-JP" dirty="0"/>
              <a:t>OPAC</a:t>
            </a:r>
            <a:r>
              <a:rPr lang="ja-JP" altLang="en-US" dirty="0"/>
              <a:t>を公開していますが、</a:t>
            </a:r>
            <a:r>
              <a:rPr lang="ja-JP" altLang="en-US" dirty="0" smtClean="0"/>
              <a:t> </a:t>
            </a:r>
            <a:r>
              <a:rPr lang="ja-JP" altLang="en-US" dirty="0"/>
              <a:t>中には複数の図書館の蔵書を一度に検索できるものもあります。</a:t>
            </a:r>
            <a:r>
              <a:rPr lang="ja-JP" altLang="en-US" dirty="0" smtClean="0"/>
              <a:t> </a:t>
            </a:r>
            <a:endParaRPr lang="en-US" altLang="ja-JP" dirty="0" smtClean="0"/>
          </a:p>
          <a:p>
            <a:endParaRPr lang="en-US" altLang="ja-JP" dirty="0" smtClean="0"/>
          </a:p>
          <a:p>
            <a:r>
              <a:rPr lang="en-US" altLang="ja-JP" dirty="0" smtClean="0"/>
              <a:t>【</a:t>
            </a:r>
            <a:r>
              <a:rPr lang="ja-JP" altLang="en-US" dirty="0" smtClean="0"/>
              <a:t>注意</a:t>
            </a:r>
            <a:r>
              <a:rPr lang="en-US" altLang="ja-JP" dirty="0" smtClean="0"/>
              <a:t>】</a:t>
            </a:r>
          </a:p>
          <a:p>
            <a:r>
              <a:rPr lang="ja-JP" altLang="en-US" dirty="0" smtClean="0"/>
              <a:t>　</a:t>
            </a:r>
            <a:r>
              <a:rPr lang="en-US" altLang="ja-JP" dirty="0" smtClean="0"/>
              <a:t>2019</a:t>
            </a:r>
            <a:r>
              <a:rPr lang="ja-JP" altLang="en-US" dirty="0" smtClean="0"/>
              <a:t>年</a:t>
            </a:r>
            <a:r>
              <a:rPr lang="en-US" altLang="ja-JP" dirty="0" smtClean="0"/>
              <a:t>4</a:t>
            </a:r>
            <a:r>
              <a:rPr lang="ja-JP" altLang="en-US" dirty="0" smtClean="0"/>
              <a:t>月現在、例に挙げられている「</a:t>
            </a:r>
            <a:r>
              <a:rPr lang="zh-CN" altLang="en-US" dirty="0" smtClean="0"/>
              <a:t>岐阜県内図書館横断検索</a:t>
            </a:r>
            <a:r>
              <a:rPr lang="ja-JP" altLang="en-US" dirty="0" smtClean="0"/>
              <a:t>」には、</a:t>
            </a:r>
            <a:endParaRPr lang="en-US" altLang="ja-JP" dirty="0" smtClean="0"/>
          </a:p>
          <a:p>
            <a:r>
              <a:rPr lang="ja-JP" altLang="en-US" dirty="0" smtClean="0"/>
              <a:t>　岐阜大学内の</a:t>
            </a:r>
            <a:r>
              <a:rPr lang="en-US" altLang="ja-JP" dirty="0" smtClean="0"/>
              <a:t>PC</a:t>
            </a:r>
            <a:r>
              <a:rPr lang="ja-JP" altLang="en-US" dirty="0" smtClean="0"/>
              <a:t>からはアクセスできないことがある。</a:t>
            </a:r>
            <a:r>
              <a:rPr lang="en-US" altLang="ja-JP" dirty="0" err="1" smtClean="0"/>
              <a:t>GunetWifi</a:t>
            </a:r>
            <a:r>
              <a:rPr lang="ja-JP" altLang="en-US" dirty="0" smtClean="0"/>
              <a:t>ならアクセス可能。</a:t>
            </a:r>
            <a:endParaRPr lang="en-US" altLang="ja-JP"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Google</a:t>
            </a:r>
            <a:r>
              <a:rPr kumimoji="1" lang="ja-JP" altLang="en-US" dirty="0" smtClean="0"/>
              <a:t>や</a:t>
            </a:r>
            <a:r>
              <a:rPr kumimoji="1" lang="en-US" altLang="ja-JP" dirty="0" smtClean="0"/>
              <a:t>Yahoo</a:t>
            </a:r>
            <a:r>
              <a:rPr kumimoji="1" lang="ja-JP" altLang="en-US" dirty="0" smtClean="0"/>
              <a:t>などの検索エンジンと</a:t>
            </a:r>
            <a:r>
              <a:rPr kumimoji="1" lang="en-US" altLang="ja-JP" dirty="0" smtClean="0"/>
              <a:t>OPAC</a:t>
            </a:r>
            <a:r>
              <a:rPr kumimoji="1" lang="ja-JP" altLang="en-US" dirty="0" err="1" smtClean="0"/>
              <a:t>には</a:t>
            </a:r>
            <a:r>
              <a:rPr kumimoji="1" lang="ja-JP" altLang="en-US" dirty="0" smtClean="0"/>
              <a:t>違いがあります。</a:t>
            </a:r>
            <a:endParaRPr kumimoji="1" lang="en-US" altLang="ja-JP" dirty="0" smtClean="0"/>
          </a:p>
          <a:p>
            <a:r>
              <a:rPr kumimoji="1" lang="ja-JP" altLang="en-US" dirty="0" smtClean="0"/>
              <a:t>検索エンジンの場合は、入力した語句が間違っていても、考えられる候補が表示されることがあります。</a:t>
            </a:r>
            <a:endParaRPr kumimoji="1" lang="en-US" altLang="ja-JP" dirty="0" smtClean="0"/>
          </a:p>
          <a:p>
            <a:r>
              <a:rPr kumimoji="1" lang="en-US" altLang="ja-JP" dirty="0" smtClean="0"/>
              <a:t>OPAC</a:t>
            </a:r>
            <a:r>
              <a:rPr kumimoji="1" lang="ja-JP" altLang="en-US" dirty="0" smtClean="0"/>
              <a:t>の場合は、正しい語句を入力しないと、検索結果がゼロになってしまいます。</a:t>
            </a:r>
            <a:endParaRPr kumimoji="1" lang="en-US" altLang="ja-JP" dirty="0" smtClean="0"/>
          </a:p>
          <a:p>
            <a:endParaRPr kumimoji="1" lang="en-US" altLang="ja-JP" dirty="0" smtClean="0"/>
          </a:p>
          <a:p>
            <a:r>
              <a:rPr kumimoji="1" lang="ja-JP" altLang="en-US" dirty="0" smtClean="0"/>
              <a:t>タイトルに自信がない場合は、先に検索エンジンなどで確認することをおすすめします。</a:t>
            </a:r>
            <a:endParaRPr kumimoji="1" lang="ja-JP" altLang="en-US" dirty="0"/>
          </a:p>
        </p:txBody>
      </p:sp>
    </p:spTree>
    <p:extLst>
      <p:ext uri="{BB962C8B-B14F-4D97-AF65-F5344CB8AC3E}">
        <p14:creationId xmlns:p14="http://schemas.microsoft.com/office/powerpoint/2010/main" val="914754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OPAC</a:t>
            </a:r>
            <a:r>
              <a:rPr kumimoji="1" lang="ja-JP" altLang="en-US" dirty="0" smtClean="0"/>
              <a:t>で検索対象になっているのは、登録されている情報のみです。</a:t>
            </a:r>
            <a:endParaRPr kumimoji="1" lang="en-US" altLang="ja-JP" dirty="0" smtClean="0"/>
          </a:p>
          <a:p>
            <a:r>
              <a:rPr kumimoji="1" lang="ja-JP" altLang="en-US" dirty="0" smtClean="0"/>
              <a:t>著者名が複数ある場合については、「著者典拠情報」にある表記であれば検索できます。</a:t>
            </a:r>
            <a:endParaRPr kumimoji="1" lang="ja-JP" altLang="en-US" dirty="0"/>
          </a:p>
        </p:txBody>
      </p:sp>
    </p:spTree>
    <p:extLst>
      <p:ext uri="{BB962C8B-B14F-4D97-AF65-F5344CB8AC3E}">
        <p14:creationId xmlns:p14="http://schemas.microsoft.com/office/powerpoint/2010/main" val="4274565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901700" y="750888"/>
            <a:ext cx="4932363" cy="3700462"/>
          </a:xfrm>
        </p:spPr>
      </p:sp>
      <p:sp>
        <p:nvSpPr>
          <p:cNvPr id="41987" name="Text Box 3"/>
          <p:cNvSpPr>
            <a:spLocks noGrp="1" noChangeArrowheads="1"/>
          </p:cNvSpPr>
          <p:nvPr>
            <p:ph type="body" idx="1"/>
          </p:nvPr>
        </p:nvSpPr>
        <p:spPr>
          <a:xfrm>
            <a:off x="673892" y="4686543"/>
            <a:ext cx="5389552" cy="4440707"/>
          </a:xfrm>
          <a:noFill/>
        </p:spPr>
        <p:txBody>
          <a:bodyPr wrap="none" anchor="ctr"/>
          <a:lstStyle/>
          <a:p>
            <a:r>
              <a:rPr lang="ja-JP" altLang="en-US" dirty="0"/>
              <a:t>図書館の資料は、大きく分けて「図書」と「雑誌」の２種類が</a:t>
            </a:r>
            <a:r>
              <a:rPr lang="ja-JP" altLang="en-US" dirty="0" smtClean="0"/>
              <a:t> </a:t>
            </a:r>
            <a:r>
              <a:rPr lang="ja-JP" altLang="en-US" dirty="0"/>
              <a:t>あります。</a:t>
            </a:r>
            <a:endParaRPr lang="en-US" altLang="ja-JP" dirty="0"/>
          </a:p>
          <a:p>
            <a:endParaRPr lang="en-US" altLang="ja-JP" dirty="0"/>
          </a:p>
          <a:p>
            <a:r>
              <a:rPr lang="ja-JP" altLang="en-US" dirty="0"/>
              <a:t>図書とは、一般的に皆さんが思い浮かべる「本」の</a:t>
            </a:r>
            <a:r>
              <a:rPr lang="ja-JP" altLang="en-US" dirty="0" smtClean="0"/>
              <a:t> </a:t>
            </a:r>
            <a:r>
              <a:rPr lang="ja-JP" altLang="en-US" dirty="0"/>
              <a:t>ことで、雑誌は、大学図書館では主に学術論文などが</a:t>
            </a:r>
            <a:endParaRPr lang="en-US" altLang="ja-JP" dirty="0"/>
          </a:p>
          <a:p>
            <a:r>
              <a:rPr lang="ja-JP" altLang="en-US" dirty="0"/>
              <a:t>まとめられたものを指します。</a:t>
            </a:r>
            <a:endParaRPr lang="en-US" altLang="ja-JP" dirty="0"/>
          </a:p>
          <a:p>
            <a:r>
              <a:rPr lang="ja-JP" altLang="en-US" dirty="0"/>
              <a:t>図書や雑誌のほかにも、新聞や大学の紀要、博士論文、</a:t>
            </a:r>
            <a:r>
              <a:rPr lang="ja-JP" altLang="en-US" dirty="0" smtClean="0"/>
              <a:t> </a:t>
            </a:r>
            <a:r>
              <a:rPr lang="en-US" altLang="ja-JP" dirty="0"/>
              <a:t>CD</a:t>
            </a:r>
            <a:r>
              <a:rPr lang="ja-JP" altLang="en-US" dirty="0"/>
              <a:t>や</a:t>
            </a:r>
            <a:r>
              <a:rPr lang="en-US" altLang="ja-JP" dirty="0"/>
              <a:t>DVD</a:t>
            </a:r>
            <a:r>
              <a:rPr lang="ja-JP" altLang="en-US" dirty="0"/>
              <a:t>などの視聴覚資料、科研費報告書、</a:t>
            </a:r>
            <a:endParaRPr lang="en-US" altLang="ja-JP" dirty="0"/>
          </a:p>
          <a:p>
            <a:r>
              <a:rPr lang="ja-JP" altLang="en-US" dirty="0"/>
              <a:t>電子ジャーナル、</a:t>
            </a:r>
            <a:r>
              <a:rPr lang="ja-JP" altLang="en-US" dirty="0" smtClean="0"/>
              <a:t> </a:t>
            </a:r>
            <a:r>
              <a:rPr lang="ja-JP" altLang="en-US" dirty="0"/>
              <a:t>電子ブックなどがあります。</a:t>
            </a:r>
            <a:r>
              <a:rPr lang="ja-JP" altLang="en-US" dirty="0" smtClean="0"/>
              <a:t> </a:t>
            </a:r>
            <a:r>
              <a:rPr lang="ja-JP" altLang="en-US" dirty="0"/>
              <a:t>一部の新聞と科研費報告書を除き、全てが</a:t>
            </a:r>
            <a:r>
              <a:rPr lang="en-US" altLang="ja-JP" dirty="0"/>
              <a:t>OPAC</a:t>
            </a:r>
            <a:r>
              <a:rPr lang="ja-JP" altLang="en-US" dirty="0"/>
              <a:t>の検索対象と</a:t>
            </a:r>
            <a:endParaRPr lang="en-US" altLang="ja-JP" dirty="0"/>
          </a:p>
          <a:p>
            <a:r>
              <a:rPr lang="ja-JP" altLang="en-US" dirty="0"/>
              <a:t>なりますが、本日の講習会では、図書と</a:t>
            </a:r>
            <a:r>
              <a:rPr lang="ja-JP" altLang="en-US" dirty="0" smtClean="0"/>
              <a:t>雑誌と新聞の</a:t>
            </a:r>
            <a:r>
              <a:rPr lang="ja-JP" altLang="en-US" dirty="0"/>
              <a:t>検索方法を</a:t>
            </a:r>
            <a:r>
              <a:rPr lang="ja-JP" altLang="en-US" dirty="0" smtClean="0"/>
              <a:t> </a:t>
            </a:r>
            <a:r>
              <a:rPr lang="ja-JP" altLang="en-US" dirty="0"/>
              <a:t>ご紹介します。</a:t>
            </a:r>
            <a:r>
              <a:rPr lang="ja-JP" altLang="en-US" dirty="0" smtClean="0"/>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a:xfrm>
            <a:off x="2386013" y="750888"/>
            <a:ext cx="0" cy="0"/>
          </a:xfrm>
        </p:spPr>
      </p:sp>
      <p:sp>
        <p:nvSpPr>
          <p:cNvPr id="37890" name="Rectangle 3"/>
          <p:cNvSpPr>
            <a:spLocks noGrp="1" noChangeArrowheads="1"/>
          </p:cNvSpPr>
          <p:nvPr>
            <p:ph type="body" idx="1"/>
          </p:nvPr>
        </p:nvSpPr>
        <p:spPr>
          <a:xfrm>
            <a:off x="673897" y="3523850"/>
            <a:ext cx="5387983" cy="5166557"/>
          </a:xfrm>
          <a:noFill/>
        </p:spPr>
        <p:txBody>
          <a:bodyPr/>
          <a:lstStyle/>
          <a:p>
            <a:r>
              <a:rPr lang="ja-JP" altLang="en-US" dirty="0"/>
              <a:t>検索をする前に、図書館の資料について簡単に説明します。</a:t>
            </a:r>
            <a:endParaRPr lang="en-US" altLang="ja-JP" dirty="0"/>
          </a:p>
          <a:p>
            <a:r>
              <a:rPr lang="ja-JP" altLang="en-US" dirty="0"/>
              <a:t>図書は１階～３階に請求記号順に配架しており、貸出可能です。</a:t>
            </a:r>
            <a:r>
              <a:rPr lang="ja-JP" altLang="en-US" dirty="0" smtClean="0"/>
              <a:t> </a:t>
            </a:r>
            <a:endParaRPr lang="en-US" altLang="ja-JP" dirty="0" smtClean="0"/>
          </a:p>
          <a:p>
            <a:r>
              <a:rPr lang="ja-JP" altLang="en-US" dirty="0"/>
              <a:t>雑誌は貸出できません。</a:t>
            </a:r>
            <a:r>
              <a:rPr lang="ja-JP" altLang="en-US" dirty="0" smtClean="0"/>
              <a:t> </a:t>
            </a:r>
            <a:r>
              <a:rPr lang="ja-JP" altLang="en-US" dirty="0"/>
              <a:t>ですので、必要な部分のみ図書館の中でコピーして下さい。</a:t>
            </a:r>
            <a:endParaRPr lang="en-US" altLang="ja-JP" dirty="0"/>
          </a:p>
          <a:p>
            <a:r>
              <a:rPr lang="ja-JP" altLang="en-US" dirty="0"/>
              <a:t>雑誌は分野別・タイトル順に配架されていますが、最近１年分の</a:t>
            </a:r>
            <a:r>
              <a:rPr lang="ja-JP" altLang="en-US" dirty="0" smtClean="0"/>
              <a:t> </a:t>
            </a:r>
            <a:r>
              <a:rPr lang="ja-JP" altLang="en-US" dirty="0"/>
              <a:t>新着雑誌は２階、それより前のバックナンバーは</a:t>
            </a:r>
            <a:endParaRPr lang="en-US" altLang="ja-JP" dirty="0"/>
          </a:p>
          <a:p>
            <a:r>
              <a:rPr lang="ja-JP" altLang="en-US" dirty="0"/>
              <a:t>１階と２階、</a:t>
            </a:r>
            <a:r>
              <a:rPr lang="ja-JP" altLang="en-US" dirty="0" smtClean="0"/>
              <a:t> 書庫</a:t>
            </a:r>
            <a:r>
              <a:rPr lang="ja-JP" altLang="en-US" dirty="0"/>
              <a:t>というように、配架場所が分かれています。</a:t>
            </a:r>
            <a:r>
              <a:rPr lang="ja-JP" altLang="en-US" dirty="0" smtClean="0"/>
              <a:t> </a:t>
            </a:r>
            <a:r>
              <a:rPr lang="ja-JP" altLang="en-US" dirty="0"/>
              <a:t>雑誌を探す時は、出版年や巻号に注意して下さい。</a:t>
            </a:r>
            <a:r>
              <a:rPr lang="ja-JP" altLang="en-US" dirty="0" smtClean="0"/>
              <a:t> </a:t>
            </a:r>
            <a:endParaRPr lang="en-US" altLang="ja-JP" dirty="0" smtClean="0"/>
          </a:p>
          <a:p>
            <a:r>
              <a:rPr lang="ja-JP" altLang="en-US" dirty="0"/>
              <a:t>また、雑誌はまとまった冊数になると製本されて、１冊の</a:t>
            </a:r>
            <a:r>
              <a:rPr lang="ja-JP" altLang="en-US" dirty="0" smtClean="0"/>
              <a:t> </a:t>
            </a:r>
            <a:r>
              <a:rPr lang="ja-JP" altLang="en-US" dirty="0"/>
              <a:t>本のようになります。</a:t>
            </a:r>
            <a:r>
              <a:rPr lang="ja-JP" altLang="en-US" dirty="0" smtClean="0"/>
              <a:t> </a:t>
            </a:r>
            <a:r>
              <a:rPr lang="ja-JP" altLang="en-US" dirty="0"/>
              <a:t>新着の時とは見た目が変わりますので、注意して下さい。</a:t>
            </a:r>
            <a:r>
              <a:rPr lang="ja-JP" altLang="en-US" dirty="0" smtClean="0"/>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a:xfrm>
            <a:off x="2386013" y="750888"/>
            <a:ext cx="0" cy="0"/>
          </a:xfrm>
        </p:spPr>
      </p:sp>
      <p:sp>
        <p:nvSpPr>
          <p:cNvPr id="37890" name="Rectangle 3"/>
          <p:cNvSpPr>
            <a:spLocks noGrp="1" noChangeArrowheads="1"/>
          </p:cNvSpPr>
          <p:nvPr>
            <p:ph type="body" idx="1"/>
          </p:nvPr>
        </p:nvSpPr>
        <p:spPr>
          <a:xfrm>
            <a:off x="673897" y="3523850"/>
            <a:ext cx="5387983" cy="5166557"/>
          </a:xfrm>
          <a:noFill/>
        </p:spPr>
        <p:txBody>
          <a:bodyPr/>
          <a:lstStyle/>
          <a:p>
            <a:r>
              <a:rPr lang="ja-JP" altLang="en-US" dirty="0" smtClean="0"/>
              <a:t>新聞も貸出</a:t>
            </a:r>
            <a:r>
              <a:rPr lang="ja-JP" altLang="en-US" dirty="0"/>
              <a:t>できません。</a:t>
            </a:r>
            <a:r>
              <a:rPr lang="ja-JP" altLang="en-US" dirty="0" smtClean="0"/>
              <a:t> </a:t>
            </a:r>
            <a:r>
              <a:rPr lang="ja-JP" altLang="en-US" dirty="0"/>
              <a:t>ですので</a:t>
            </a:r>
            <a:r>
              <a:rPr lang="ja-JP" altLang="en-US" dirty="0" smtClean="0"/>
              <a:t>、雑誌と同じように必要</a:t>
            </a:r>
            <a:r>
              <a:rPr lang="ja-JP" altLang="en-US" dirty="0"/>
              <a:t>な部分のみ図書館の中でコピーして下さい。</a:t>
            </a:r>
            <a:endParaRPr lang="en-US" altLang="ja-JP" dirty="0"/>
          </a:p>
          <a:p>
            <a:r>
              <a:rPr lang="ja-JP" altLang="en-US" dirty="0" smtClean="0"/>
              <a:t>今週分は図書館の入館ゲート入ってすぐのブラウジングコーナーに配架しています。</a:t>
            </a:r>
            <a:endParaRPr lang="en-US" altLang="ja-JP" dirty="0" smtClean="0"/>
          </a:p>
          <a:p>
            <a:r>
              <a:rPr lang="ja-JP" altLang="en-US" dirty="0" smtClean="0"/>
              <a:t>先週以前のものは</a:t>
            </a:r>
            <a:r>
              <a:rPr lang="en-US" altLang="ja-JP" dirty="0" smtClean="0"/>
              <a:t>1</a:t>
            </a:r>
            <a:r>
              <a:rPr lang="ja-JP" altLang="en-US" dirty="0" smtClean="0"/>
              <a:t>階の集密書庫に配架しています。</a:t>
            </a:r>
            <a:endParaRPr lang="en-US" altLang="ja-JP" dirty="0" smtClean="0"/>
          </a:p>
          <a:p>
            <a:r>
              <a:rPr lang="ja-JP" altLang="en-US" dirty="0" smtClean="0"/>
              <a:t>オリジナル（＝新聞原紙）の保管期間は</a:t>
            </a:r>
            <a:r>
              <a:rPr lang="en-US" altLang="ja-JP" dirty="0" smtClean="0"/>
              <a:t>6</a:t>
            </a:r>
            <a:r>
              <a:rPr lang="ja-JP" altLang="en-US" dirty="0" smtClean="0"/>
              <a:t>～</a:t>
            </a:r>
            <a:r>
              <a:rPr lang="en-US" altLang="ja-JP" dirty="0" smtClean="0"/>
              <a:t>12</a:t>
            </a:r>
            <a:r>
              <a:rPr lang="ja-JP" altLang="en-US" dirty="0" smtClean="0"/>
              <a:t>か月です</a:t>
            </a:r>
            <a:endParaRPr lang="en-US" altLang="ja-JP"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8"/>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4"/>
          <p:cNvSpPr>
            <a:spLocks noGrp="1" noChangeArrowheads="1"/>
          </p:cNvSpPr>
          <p:nvPr>
            <p:ph type="dt" idx="10"/>
          </p:nvPr>
        </p:nvSpPr>
        <p:spPr>
          <a:ln/>
        </p:spPr>
        <p:txBody>
          <a:bodyPr/>
          <a:lstStyle>
            <a:lvl1pPr>
              <a:defRPr/>
            </a:lvl1pPr>
          </a:lstStyle>
          <a:p>
            <a:pPr>
              <a:defRPr/>
            </a:pPr>
            <a:endParaRPr lang="en-US" dirty="0"/>
          </a:p>
        </p:txBody>
      </p:sp>
      <p:sp>
        <p:nvSpPr>
          <p:cNvPr id="5" name="Rectangle 5"/>
          <p:cNvSpPr>
            <a:spLocks noGrp="1" noChangeArrowheads="1"/>
          </p:cNvSpPr>
          <p:nvPr>
            <p:ph type="ftr" idx="11"/>
          </p:nvPr>
        </p:nvSpPr>
        <p:spPr>
          <a:ln/>
        </p:spPr>
        <p:txBody>
          <a:bodyPr/>
          <a:lstStyle>
            <a:lvl1pPr>
              <a:defRPr/>
            </a:lvl1pPr>
          </a:lstStyle>
          <a:p>
            <a:pPr>
              <a:defRPr/>
            </a:pPr>
            <a:endParaRPr lang="en-US" dirty="0"/>
          </a:p>
        </p:txBody>
      </p:sp>
      <p:sp>
        <p:nvSpPr>
          <p:cNvPr id="6" name="Rectangle 6"/>
          <p:cNvSpPr>
            <a:spLocks noGrp="1" noChangeArrowheads="1"/>
          </p:cNvSpPr>
          <p:nvPr>
            <p:ph type="sldNum" idx="12"/>
          </p:nvPr>
        </p:nvSpPr>
        <p:spPr>
          <a:ln/>
        </p:spPr>
        <p:txBody>
          <a:bodyPr/>
          <a:lstStyle>
            <a:lvl1pPr>
              <a:defRPr/>
            </a:lvl1pPr>
          </a:lstStyle>
          <a:p>
            <a:pPr>
              <a:defRPr/>
            </a:pPr>
            <a:fld id="{8D99C07E-A91A-4208-94A7-52D5E1DF2799}"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idx="10"/>
          </p:nvPr>
        </p:nvSpPr>
        <p:spPr>
          <a:ln/>
        </p:spPr>
        <p:txBody>
          <a:bodyPr/>
          <a:lstStyle>
            <a:lvl1pPr>
              <a:defRPr/>
            </a:lvl1pPr>
          </a:lstStyle>
          <a:p>
            <a:pPr>
              <a:defRPr/>
            </a:pPr>
            <a:endParaRPr lang="en-US" dirty="0"/>
          </a:p>
        </p:txBody>
      </p:sp>
      <p:sp>
        <p:nvSpPr>
          <p:cNvPr id="5" name="Rectangle 5"/>
          <p:cNvSpPr>
            <a:spLocks noGrp="1" noChangeArrowheads="1"/>
          </p:cNvSpPr>
          <p:nvPr>
            <p:ph type="ftr" idx="11"/>
          </p:nvPr>
        </p:nvSpPr>
        <p:spPr>
          <a:ln/>
        </p:spPr>
        <p:txBody>
          <a:bodyPr/>
          <a:lstStyle>
            <a:lvl1pPr>
              <a:defRPr/>
            </a:lvl1pPr>
          </a:lstStyle>
          <a:p>
            <a:pPr>
              <a:defRPr/>
            </a:pPr>
            <a:endParaRPr lang="en-US" dirty="0"/>
          </a:p>
        </p:txBody>
      </p:sp>
      <p:sp>
        <p:nvSpPr>
          <p:cNvPr id="6" name="Rectangle 6"/>
          <p:cNvSpPr>
            <a:spLocks noGrp="1" noChangeArrowheads="1"/>
          </p:cNvSpPr>
          <p:nvPr>
            <p:ph type="sldNum" idx="12"/>
          </p:nvPr>
        </p:nvSpPr>
        <p:spPr>
          <a:ln/>
        </p:spPr>
        <p:txBody>
          <a:bodyPr/>
          <a:lstStyle>
            <a:lvl1pPr>
              <a:defRPr/>
            </a:lvl1pPr>
          </a:lstStyle>
          <a:p>
            <a:pPr>
              <a:defRPr/>
            </a:pPr>
            <a:fld id="{5133B536-DF52-465B-998E-BDA178B3ED41}"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31001" y="258763"/>
            <a:ext cx="2087563" cy="590550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68314" y="258763"/>
            <a:ext cx="6110287" cy="59055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idx="10"/>
          </p:nvPr>
        </p:nvSpPr>
        <p:spPr>
          <a:ln/>
        </p:spPr>
        <p:txBody>
          <a:bodyPr/>
          <a:lstStyle>
            <a:lvl1pPr>
              <a:defRPr/>
            </a:lvl1pPr>
          </a:lstStyle>
          <a:p>
            <a:pPr>
              <a:defRPr/>
            </a:pPr>
            <a:endParaRPr lang="en-US" dirty="0"/>
          </a:p>
        </p:txBody>
      </p:sp>
      <p:sp>
        <p:nvSpPr>
          <p:cNvPr id="5" name="Rectangle 5"/>
          <p:cNvSpPr>
            <a:spLocks noGrp="1" noChangeArrowheads="1"/>
          </p:cNvSpPr>
          <p:nvPr>
            <p:ph type="ftr" idx="11"/>
          </p:nvPr>
        </p:nvSpPr>
        <p:spPr>
          <a:ln/>
        </p:spPr>
        <p:txBody>
          <a:bodyPr/>
          <a:lstStyle>
            <a:lvl1pPr>
              <a:defRPr/>
            </a:lvl1pPr>
          </a:lstStyle>
          <a:p>
            <a:pPr>
              <a:defRPr/>
            </a:pPr>
            <a:endParaRPr lang="en-US" dirty="0"/>
          </a:p>
        </p:txBody>
      </p:sp>
      <p:sp>
        <p:nvSpPr>
          <p:cNvPr id="6" name="Rectangle 6"/>
          <p:cNvSpPr>
            <a:spLocks noGrp="1" noChangeArrowheads="1"/>
          </p:cNvSpPr>
          <p:nvPr>
            <p:ph type="sldNum" idx="12"/>
          </p:nvPr>
        </p:nvSpPr>
        <p:spPr>
          <a:ln/>
        </p:spPr>
        <p:txBody>
          <a:bodyPr/>
          <a:lstStyle>
            <a:lvl1pPr>
              <a:defRPr/>
            </a:lvl1pPr>
          </a:lstStyle>
          <a:p>
            <a:pPr>
              <a:defRPr/>
            </a:pPr>
            <a:fld id="{05AC5411-B305-45E5-ADD9-79D28F19D192}"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8"/>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3"/>
          <p:cNvSpPr>
            <a:spLocks noGrp="1" noChangeArrowheads="1"/>
          </p:cNvSpPr>
          <p:nvPr>
            <p:ph type="dt" idx="10"/>
          </p:nvPr>
        </p:nvSpPr>
        <p:spPr>
          <a:ln/>
        </p:spPr>
        <p:txBody>
          <a:bodyPr/>
          <a:lstStyle>
            <a:lvl1pPr>
              <a:defRPr/>
            </a:lvl1pPr>
          </a:lstStyle>
          <a:p>
            <a:pPr>
              <a:defRPr/>
            </a:pPr>
            <a:endParaRPr lang="en-US" dirty="0"/>
          </a:p>
        </p:txBody>
      </p:sp>
      <p:sp>
        <p:nvSpPr>
          <p:cNvPr id="5" name="Rectangle 4"/>
          <p:cNvSpPr>
            <a:spLocks noGrp="1" noChangeArrowheads="1"/>
          </p:cNvSpPr>
          <p:nvPr>
            <p:ph type="ftr" idx="11"/>
          </p:nvPr>
        </p:nvSpPr>
        <p:spPr>
          <a:ln/>
        </p:spPr>
        <p:txBody>
          <a:bodyPr/>
          <a:lstStyle>
            <a:lvl1pPr>
              <a:defRPr/>
            </a:lvl1pPr>
          </a:lstStyle>
          <a:p>
            <a:pPr>
              <a:defRPr/>
            </a:pPr>
            <a:endParaRPr lang="en-US" dirty="0"/>
          </a:p>
        </p:txBody>
      </p:sp>
      <p:sp>
        <p:nvSpPr>
          <p:cNvPr id="6" name="Rectangle 5"/>
          <p:cNvSpPr>
            <a:spLocks noGrp="1" noChangeArrowheads="1"/>
          </p:cNvSpPr>
          <p:nvPr>
            <p:ph type="sldNum" idx="12"/>
          </p:nvPr>
        </p:nvSpPr>
        <p:spPr>
          <a:ln/>
        </p:spPr>
        <p:txBody>
          <a:bodyPr/>
          <a:lstStyle>
            <a:lvl1pPr>
              <a:defRPr/>
            </a:lvl1pPr>
          </a:lstStyle>
          <a:p>
            <a:pPr>
              <a:defRPr/>
            </a:pPr>
            <a:fld id="{4146C92B-D429-43B2-BDCA-1F42D12F59F3}"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3"/>
          <p:cNvSpPr>
            <a:spLocks noGrp="1" noChangeArrowheads="1"/>
          </p:cNvSpPr>
          <p:nvPr>
            <p:ph type="dt" idx="10"/>
          </p:nvPr>
        </p:nvSpPr>
        <p:spPr>
          <a:ln/>
        </p:spPr>
        <p:txBody>
          <a:bodyPr/>
          <a:lstStyle>
            <a:lvl1pPr>
              <a:defRPr/>
            </a:lvl1pPr>
          </a:lstStyle>
          <a:p>
            <a:pPr>
              <a:defRPr/>
            </a:pPr>
            <a:endParaRPr lang="en-US" dirty="0"/>
          </a:p>
        </p:txBody>
      </p:sp>
      <p:sp>
        <p:nvSpPr>
          <p:cNvPr id="5" name="Rectangle 4"/>
          <p:cNvSpPr>
            <a:spLocks noGrp="1" noChangeArrowheads="1"/>
          </p:cNvSpPr>
          <p:nvPr>
            <p:ph type="ftr" idx="11"/>
          </p:nvPr>
        </p:nvSpPr>
        <p:spPr>
          <a:ln/>
        </p:spPr>
        <p:txBody>
          <a:bodyPr/>
          <a:lstStyle>
            <a:lvl1pPr>
              <a:defRPr/>
            </a:lvl1pPr>
          </a:lstStyle>
          <a:p>
            <a:pPr>
              <a:defRPr/>
            </a:pPr>
            <a:endParaRPr lang="en-US" dirty="0"/>
          </a:p>
        </p:txBody>
      </p:sp>
      <p:sp>
        <p:nvSpPr>
          <p:cNvPr id="6" name="Rectangle 5"/>
          <p:cNvSpPr>
            <a:spLocks noGrp="1" noChangeArrowheads="1"/>
          </p:cNvSpPr>
          <p:nvPr>
            <p:ph type="sldNum" idx="12"/>
          </p:nvPr>
        </p:nvSpPr>
        <p:spPr>
          <a:ln/>
        </p:spPr>
        <p:txBody>
          <a:bodyPr/>
          <a:lstStyle>
            <a:lvl1pPr>
              <a:defRPr/>
            </a:lvl1pPr>
          </a:lstStyle>
          <a:p>
            <a:pPr>
              <a:defRPr/>
            </a:pPr>
            <a:fld id="{E6CAEBC4-4B4F-45E1-A5D6-22F8B41B7918}"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3"/>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3"/>
          <p:cNvSpPr>
            <a:spLocks noGrp="1" noChangeArrowheads="1"/>
          </p:cNvSpPr>
          <p:nvPr>
            <p:ph type="dt" idx="10"/>
          </p:nvPr>
        </p:nvSpPr>
        <p:spPr>
          <a:ln/>
        </p:spPr>
        <p:txBody>
          <a:bodyPr/>
          <a:lstStyle>
            <a:lvl1pPr>
              <a:defRPr/>
            </a:lvl1pPr>
          </a:lstStyle>
          <a:p>
            <a:pPr>
              <a:defRPr/>
            </a:pPr>
            <a:endParaRPr lang="en-US" dirty="0"/>
          </a:p>
        </p:txBody>
      </p:sp>
      <p:sp>
        <p:nvSpPr>
          <p:cNvPr id="5" name="Rectangle 4"/>
          <p:cNvSpPr>
            <a:spLocks noGrp="1" noChangeArrowheads="1"/>
          </p:cNvSpPr>
          <p:nvPr>
            <p:ph type="ftr" idx="11"/>
          </p:nvPr>
        </p:nvSpPr>
        <p:spPr>
          <a:ln/>
        </p:spPr>
        <p:txBody>
          <a:bodyPr/>
          <a:lstStyle>
            <a:lvl1pPr>
              <a:defRPr/>
            </a:lvl1pPr>
          </a:lstStyle>
          <a:p>
            <a:pPr>
              <a:defRPr/>
            </a:pPr>
            <a:endParaRPr lang="en-US" dirty="0"/>
          </a:p>
        </p:txBody>
      </p:sp>
      <p:sp>
        <p:nvSpPr>
          <p:cNvPr id="6" name="Rectangle 5"/>
          <p:cNvSpPr>
            <a:spLocks noGrp="1" noChangeArrowheads="1"/>
          </p:cNvSpPr>
          <p:nvPr>
            <p:ph type="sldNum" idx="12"/>
          </p:nvPr>
        </p:nvSpPr>
        <p:spPr>
          <a:ln/>
        </p:spPr>
        <p:txBody>
          <a:bodyPr/>
          <a:lstStyle>
            <a:lvl1pPr>
              <a:defRPr/>
            </a:lvl1pPr>
          </a:lstStyle>
          <a:p>
            <a:pPr>
              <a:defRPr/>
            </a:pPr>
            <a:fld id="{06DFD849-08AA-4120-BAE3-606FAE45DF89}"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2" y="1604965"/>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6613" y="1604965"/>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3"/>
          <p:cNvSpPr>
            <a:spLocks noGrp="1" noChangeArrowheads="1"/>
          </p:cNvSpPr>
          <p:nvPr>
            <p:ph type="dt" idx="10"/>
          </p:nvPr>
        </p:nvSpPr>
        <p:spPr>
          <a:ln/>
        </p:spPr>
        <p:txBody>
          <a:bodyPr/>
          <a:lstStyle>
            <a:lvl1pPr>
              <a:defRPr/>
            </a:lvl1pPr>
          </a:lstStyle>
          <a:p>
            <a:pPr>
              <a:defRPr/>
            </a:pPr>
            <a:endParaRPr lang="en-US" dirty="0"/>
          </a:p>
        </p:txBody>
      </p:sp>
      <p:sp>
        <p:nvSpPr>
          <p:cNvPr id="6" name="Rectangle 4"/>
          <p:cNvSpPr>
            <a:spLocks noGrp="1" noChangeArrowheads="1"/>
          </p:cNvSpPr>
          <p:nvPr>
            <p:ph type="ftr" idx="11"/>
          </p:nvPr>
        </p:nvSpPr>
        <p:spPr>
          <a:ln/>
        </p:spPr>
        <p:txBody>
          <a:bodyPr/>
          <a:lstStyle>
            <a:lvl1pPr>
              <a:defRPr/>
            </a:lvl1pPr>
          </a:lstStyle>
          <a:p>
            <a:pPr>
              <a:defRPr/>
            </a:pPr>
            <a:endParaRPr lang="en-US" dirty="0"/>
          </a:p>
        </p:txBody>
      </p:sp>
      <p:sp>
        <p:nvSpPr>
          <p:cNvPr id="7" name="Rectangle 5"/>
          <p:cNvSpPr>
            <a:spLocks noGrp="1" noChangeArrowheads="1"/>
          </p:cNvSpPr>
          <p:nvPr>
            <p:ph type="sldNum" idx="12"/>
          </p:nvPr>
        </p:nvSpPr>
        <p:spPr>
          <a:ln/>
        </p:spPr>
        <p:txBody>
          <a:bodyPr/>
          <a:lstStyle>
            <a:lvl1pPr>
              <a:defRPr/>
            </a:lvl1pPr>
          </a:lstStyle>
          <a:p>
            <a:pPr>
              <a:defRPr/>
            </a:pPr>
            <a:fld id="{B53A4FBC-5E28-485B-93E2-CFCD2FA91C19}"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3"/>
          <p:cNvSpPr>
            <a:spLocks noGrp="1" noChangeArrowheads="1"/>
          </p:cNvSpPr>
          <p:nvPr>
            <p:ph type="dt" idx="10"/>
          </p:nvPr>
        </p:nvSpPr>
        <p:spPr>
          <a:ln/>
        </p:spPr>
        <p:txBody>
          <a:bodyPr/>
          <a:lstStyle>
            <a:lvl1pPr>
              <a:defRPr/>
            </a:lvl1pPr>
          </a:lstStyle>
          <a:p>
            <a:pPr>
              <a:defRPr/>
            </a:pPr>
            <a:endParaRPr lang="en-US" dirty="0"/>
          </a:p>
        </p:txBody>
      </p:sp>
      <p:sp>
        <p:nvSpPr>
          <p:cNvPr id="8" name="Rectangle 4"/>
          <p:cNvSpPr>
            <a:spLocks noGrp="1" noChangeArrowheads="1"/>
          </p:cNvSpPr>
          <p:nvPr>
            <p:ph type="ftr" idx="11"/>
          </p:nvPr>
        </p:nvSpPr>
        <p:spPr>
          <a:ln/>
        </p:spPr>
        <p:txBody>
          <a:bodyPr/>
          <a:lstStyle>
            <a:lvl1pPr>
              <a:defRPr/>
            </a:lvl1pPr>
          </a:lstStyle>
          <a:p>
            <a:pPr>
              <a:defRPr/>
            </a:pPr>
            <a:endParaRPr lang="en-US" dirty="0"/>
          </a:p>
        </p:txBody>
      </p:sp>
      <p:sp>
        <p:nvSpPr>
          <p:cNvPr id="9" name="Rectangle 5"/>
          <p:cNvSpPr>
            <a:spLocks noGrp="1" noChangeArrowheads="1"/>
          </p:cNvSpPr>
          <p:nvPr>
            <p:ph type="sldNum" idx="12"/>
          </p:nvPr>
        </p:nvSpPr>
        <p:spPr>
          <a:ln/>
        </p:spPr>
        <p:txBody>
          <a:bodyPr/>
          <a:lstStyle>
            <a:lvl1pPr>
              <a:defRPr/>
            </a:lvl1pPr>
          </a:lstStyle>
          <a:p>
            <a:pPr>
              <a:defRPr/>
            </a:pPr>
            <a:fld id="{1CC4BADB-9AF0-4082-B874-E962CD855D1B}"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3"/>
          <p:cNvSpPr>
            <a:spLocks noGrp="1" noChangeArrowheads="1"/>
          </p:cNvSpPr>
          <p:nvPr>
            <p:ph type="dt" idx="10"/>
          </p:nvPr>
        </p:nvSpPr>
        <p:spPr>
          <a:ln/>
        </p:spPr>
        <p:txBody>
          <a:bodyPr/>
          <a:lstStyle>
            <a:lvl1pPr>
              <a:defRPr/>
            </a:lvl1pPr>
          </a:lstStyle>
          <a:p>
            <a:pPr>
              <a:defRPr/>
            </a:pPr>
            <a:endParaRPr lang="en-US" dirty="0"/>
          </a:p>
        </p:txBody>
      </p:sp>
      <p:sp>
        <p:nvSpPr>
          <p:cNvPr id="4" name="Rectangle 4"/>
          <p:cNvSpPr>
            <a:spLocks noGrp="1" noChangeArrowheads="1"/>
          </p:cNvSpPr>
          <p:nvPr>
            <p:ph type="ftr" idx="11"/>
          </p:nvPr>
        </p:nvSpPr>
        <p:spPr>
          <a:ln/>
        </p:spPr>
        <p:txBody>
          <a:bodyPr/>
          <a:lstStyle>
            <a:lvl1pPr>
              <a:defRPr/>
            </a:lvl1pPr>
          </a:lstStyle>
          <a:p>
            <a:pPr>
              <a:defRPr/>
            </a:pPr>
            <a:endParaRPr lang="en-US" dirty="0"/>
          </a:p>
        </p:txBody>
      </p:sp>
      <p:sp>
        <p:nvSpPr>
          <p:cNvPr id="5" name="Rectangle 5"/>
          <p:cNvSpPr>
            <a:spLocks noGrp="1" noChangeArrowheads="1"/>
          </p:cNvSpPr>
          <p:nvPr>
            <p:ph type="sldNum" idx="12"/>
          </p:nvPr>
        </p:nvSpPr>
        <p:spPr>
          <a:ln/>
        </p:spPr>
        <p:txBody>
          <a:bodyPr/>
          <a:lstStyle>
            <a:lvl1pPr>
              <a:defRPr/>
            </a:lvl1pPr>
          </a:lstStyle>
          <a:p>
            <a:pPr>
              <a:defRPr/>
            </a:pPr>
            <a:fld id="{55C96F1D-15B9-4608-9C28-E82FAA210D03}"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dirty="0"/>
          </a:p>
        </p:txBody>
      </p:sp>
      <p:sp>
        <p:nvSpPr>
          <p:cNvPr id="3" name="Rectangle 4"/>
          <p:cNvSpPr>
            <a:spLocks noGrp="1" noChangeArrowheads="1"/>
          </p:cNvSpPr>
          <p:nvPr>
            <p:ph type="ftr" idx="11"/>
          </p:nvPr>
        </p:nvSpPr>
        <p:spPr>
          <a:ln/>
        </p:spPr>
        <p:txBody>
          <a:bodyPr/>
          <a:lstStyle>
            <a:lvl1pPr>
              <a:defRPr/>
            </a:lvl1pPr>
          </a:lstStyle>
          <a:p>
            <a:pPr>
              <a:defRPr/>
            </a:pPr>
            <a:endParaRPr lang="en-US" dirty="0"/>
          </a:p>
        </p:txBody>
      </p:sp>
      <p:sp>
        <p:nvSpPr>
          <p:cNvPr id="4" name="Rectangle 5"/>
          <p:cNvSpPr>
            <a:spLocks noGrp="1" noChangeArrowheads="1"/>
          </p:cNvSpPr>
          <p:nvPr>
            <p:ph type="sldNum" idx="12"/>
          </p:nvPr>
        </p:nvSpPr>
        <p:spPr>
          <a:ln/>
        </p:spPr>
        <p:txBody>
          <a:bodyPr/>
          <a:lstStyle>
            <a:lvl1pPr>
              <a:defRPr/>
            </a:lvl1pPr>
          </a:lstStyle>
          <a:p>
            <a:pPr>
              <a:defRPr/>
            </a:pPr>
            <a:fld id="{0550CA14-0F74-48A7-AF93-4F6976C54F45}"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1"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1"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3"/>
          <p:cNvSpPr>
            <a:spLocks noGrp="1" noChangeArrowheads="1"/>
          </p:cNvSpPr>
          <p:nvPr>
            <p:ph type="dt" idx="10"/>
          </p:nvPr>
        </p:nvSpPr>
        <p:spPr>
          <a:ln/>
        </p:spPr>
        <p:txBody>
          <a:bodyPr/>
          <a:lstStyle>
            <a:lvl1pPr>
              <a:defRPr/>
            </a:lvl1pPr>
          </a:lstStyle>
          <a:p>
            <a:pPr>
              <a:defRPr/>
            </a:pPr>
            <a:endParaRPr lang="en-US" dirty="0"/>
          </a:p>
        </p:txBody>
      </p:sp>
      <p:sp>
        <p:nvSpPr>
          <p:cNvPr id="6" name="Rectangle 4"/>
          <p:cNvSpPr>
            <a:spLocks noGrp="1" noChangeArrowheads="1"/>
          </p:cNvSpPr>
          <p:nvPr>
            <p:ph type="ftr" idx="11"/>
          </p:nvPr>
        </p:nvSpPr>
        <p:spPr>
          <a:ln/>
        </p:spPr>
        <p:txBody>
          <a:bodyPr/>
          <a:lstStyle>
            <a:lvl1pPr>
              <a:defRPr/>
            </a:lvl1pPr>
          </a:lstStyle>
          <a:p>
            <a:pPr>
              <a:defRPr/>
            </a:pPr>
            <a:endParaRPr lang="en-US" dirty="0"/>
          </a:p>
        </p:txBody>
      </p:sp>
      <p:sp>
        <p:nvSpPr>
          <p:cNvPr id="7" name="Rectangle 5"/>
          <p:cNvSpPr>
            <a:spLocks noGrp="1" noChangeArrowheads="1"/>
          </p:cNvSpPr>
          <p:nvPr>
            <p:ph type="sldNum" idx="12"/>
          </p:nvPr>
        </p:nvSpPr>
        <p:spPr>
          <a:ln/>
        </p:spPr>
        <p:txBody>
          <a:bodyPr/>
          <a:lstStyle>
            <a:lvl1pPr>
              <a:defRPr/>
            </a:lvl1pPr>
          </a:lstStyle>
          <a:p>
            <a:pPr>
              <a:defRPr/>
            </a:pPr>
            <a:fld id="{35F13099-FAF7-4CE7-AA66-BF395731B539}"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idx="10"/>
          </p:nvPr>
        </p:nvSpPr>
        <p:spPr>
          <a:ln/>
        </p:spPr>
        <p:txBody>
          <a:bodyPr/>
          <a:lstStyle>
            <a:lvl1pPr>
              <a:defRPr/>
            </a:lvl1pPr>
          </a:lstStyle>
          <a:p>
            <a:pPr>
              <a:defRPr/>
            </a:pPr>
            <a:endParaRPr lang="en-US" dirty="0"/>
          </a:p>
        </p:txBody>
      </p:sp>
      <p:sp>
        <p:nvSpPr>
          <p:cNvPr id="5" name="Rectangle 5"/>
          <p:cNvSpPr>
            <a:spLocks noGrp="1" noChangeArrowheads="1"/>
          </p:cNvSpPr>
          <p:nvPr>
            <p:ph type="ftr" idx="11"/>
          </p:nvPr>
        </p:nvSpPr>
        <p:spPr>
          <a:ln/>
        </p:spPr>
        <p:txBody>
          <a:bodyPr/>
          <a:lstStyle>
            <a:lvl1pPr>
              <a:defRPr/>
            </a:lvl1pPr>
          </a:lstStyle>
          <a:p>
            <a:pPr>
              <a:defRPr/>
            </a:pPr>
            <a:endParaRPr lang="en-US" dirty="0"/>
          </a:p>
        </p:txBody>
      </p:sp>
      <p:sp>
        <p:nvSpPr>
          <p:cNvPr id="6" name="Rectangle 6"/>
          <p:cNvSpPr>
            <a:spLocks noGrp="1" noChangeArrowheads="1"/>
          </p:cNvSpPr>
          <p:nvPr>
            <p:ph type="sldNum" idx="12"/>
          </p:nvPr>
        </p:nvSpPr>
        <p:spPr>
          <a:ln/>
        </p:spPr>
        <p:txBody>
          <a:bodyPr/>
          <a:lstStyle>
            <a:lvl1pPr>
              <a:defRPr/>
            </a:lvl1pPr>
          </a:lstStyle>
          <a:p>
            <a:pPr>
              <a:defRPr/>
            </a:pPr>
            <a:fld id="{A6EB4EC5-31A3-41AD-962B-DAE87F8DC3B2}"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smtClean="0"/>
          </a:p>
        </p:txBody>
      </p:sp>
      <p:sp>
        <p:nvSpPr>
          <p:cNvPr id="4" name="テキスト プレースホルダー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3"/>
          <p:cNvSpPr>
            <a:spLocks noGrp="1" noChangeArrowheads="1"/>
          </p:cNvSpPr>
          <p:nvPr>
            <p:ph type="dt" idx="10"/>
          </p:nvPr>
        </p:nvSpPr>
        <p:spPr>
          <a:ln/>
        </p:spPr>
        <p:txBody>
          <a:bodyPr/>
          <a:lstStyle>
            <a:lvl1pPr>
              <a:defRPr/>
            </a:lvl1pPr>
          </a:lstStyle>
          <a:p>
            <a:pPr>
              <a:defRPr/>
            </a:pPr>
            <a:endParaRPr lang="en-US" dirty="0"/>
          </a:p>
        </p:txBody>
      </p:sp>
      <p:sp>
        <p:nvSpPr>
          <p:cNvPr id="6" name="Rectangle 4"/>
          <p:cNvSpPr>
            <a:spLocks noGrp="1" noChangeArrowheads="1"/>
          </p:cNvSpPr>
          <p:nvPr>
            <p:ph type="ftr" idx="11"/>
          </p:nvPr>
        </p:nvSpPr>
        <p:spPr>
          <a:ln/>
        </p:spPr>
        <p:txBody>
          <a:bodyPr/>
          <a:lstStyle>
            <a:lvl1pPr>
              <a:defRPr/>
            </a:lvl1pPr>
          </a:lstStyle>
          <a:p>
            <a:pPr>
              <a:defRPr/>
            </a:pPr>
            <a:endParaRPr lang="en-US" dirty="0"/>
          </a:p>
        </p:txBody>
      </p:sp>
      <p:sp>
        <p:nvSpPr>
          <p:cNvPr id="7" name="Rectangle 5"/>
          <p:cNvSpPr>
            <a:spLocks noGrp="1" noChangeArrowheads="1"/>
          </p:cNvSpPr>
          <p:nvPr>
            <p:ph type="sldNum" idx="12"/>
          </p:nvPr>
        </p:nvSpPr>
        <p:spPr>
          <a:ln/>
        </p:spPr>
        <p:txBody>
          <a:bodyPr/>
          <a:lstStyle>
            <a:lvl1pPr>
              <a:defRPr/>
            </a:lvl1pPr>
          </a:lstStyle>
          <a:p>
            <a:pPr>
              <a:defRPr/>
            </a:pPr>
            <a:fld id="{230B5649-F1B5-42FF-AF97-9C107116BC88}"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3"/>
          <p:cNvSpPr>
            <a:spLocks noGrp="1" noChangeArrowheads="1"/>
          </p:cNvSpPr>
          <p:nvPr>
            <p:ph type="dt" idx="10"/>
          </p:nvPr>
        </p:nvSpPr>
        <p:spPr>
          <a:ln/>
        </p:spPr>
        <p:txBody>
          <a:bodyPr/>
          <a:lstStyle>
            <a:lvl1pPr>
              <a:defRPr/>
            </a:lvl1pPr>
          </a:lstStyle>
          <a:p>
            <a:pPr>
              <a:defRPr/>
            </a:pPr>
            <a:endParaRPr lang="en-US" dirty="0"/>
          </a:p>
        </p:txBody>
      </p:sp>
      <p:sp>
        <p:nvSpPr>
          <p:cNvPr id="5" name="Rectangle 4"/>
          <p:cNvSpPr>
            <a:spLocks noGrp="1" noChangeArrowheads="1"/>
          </p:cNvSpPr>
          <p:nvPr>
            <p:ph type="ftr" idx="11"/>
          </p:nvPr>
        </p:nvSpPr>
        <p:spPr>
          <a:ln/>
        </p:spPr>
        <p:txBody>
          <a:bodyPr/>
          <a:lstStyle>
            <a:lvl1pPr>
              <a:defRPr/>
            </a:lvl1pPr>
          </a:lstStyle>
          <a:p>
            <a:pPr>
              <a:defRPr/>
            </a:pPr>
            <a:endParaRPr lang="en-US" dirty="0"/>
          </a:p>
        </p:txBody>
      </p:sp>
      <p:sp>
        <p:nvSpPr>
          <p:cNvPr id="6" name="Rectangle 5"/>
          <p:cNvSpPr>
            <a:spLocks noGrp="1" noChangeArrowheads="1"/>
          </p:cNvSpPr>
          <p:nvPr>
            <p:ph type="sldNum" idx="12"/>
          </p:nvPr>
        </p:nvSpPr>
        <p:spPr>
          <a:ln/>
        </p:spPr>
        <p:txBody>
          <a:bodyPr/>
          <a:lstStyle>
            <a:lvl1pPr>
              <a:defRPr/>
            </a:lvl1pPr>
          </a:lstStyle>
          <a:p>
            <a:pPr>
              <a:defRPr/>
            </a:pPr>
            <a:fld id="{0A6DE89D-A1C2-45D6-96EB-DF6D0309FD1A}"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80215" y="765176"/>
            <a:ext cx="2106612" cy="5364163"/>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1" y="765176"/>
            <a:ext cx="6170613" cy="5364163"/>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3"/>
          <p:cNvSpPr>
            <a:spLocks noGrp="1" noChangeArrowheads="1"/>
          </p:cNvSpPr>
          <p:nvPr>
            <p:ph type="dt" idx="10"/>
          </p:nvPr>
        </p:nvSpPr>
        <p:spPr>
          <a:ln/>
        </p:spPr>
        <p:txBody>
          <a:bodyPr/>
          <a:lstStyle>
            <a:lvl1pPr>
              <a:defRPr/>
            </a:lvl1pPr>
          </a:lstStyle>
          <a:p>
            <a:pPr>
              <a:defRPr/>
            </a:pPr>
            <a:endParaRPr lang="en-US" dirty="0"/>
          </a:p>
        </p:txBody>
      </p:sp>
      <p:sp>
        <p:nvSpPr>
          <p:cNvPr id="5" name="Rectangle 4"/>
          <p:cNvSpPr>
            <a:spLocks noGrp="1" noChangeArrowheads="1"/>
          </p:cNvSpPr>
          <p:nvPr>
            <p:ph type="ftr" idx="11"/>
          </p:nvPr>
        </p:nvSpPr>
        <p:spPr>
          <a:ln/>
        </p:spPr>
        <p:txBody>
          <a:bodyPr/>
          <a:lstStyle>
            <a:lvl1pPr>
              <a:defRPr/>
            </a:lvl1pPr>
          </a:lstStyle>
          <a:p>
            <a:pPr>
              <a:defRPr/>
            </a:pPr>
            <a:endParaRPr lang="en-US" dirty="0"/>
          </a:p>
        </p:txBody>
      </p:sp>
      <p:sp>
        <p:nvSpPr>
          <p:cNvPr id="6" name="Rectangle 5"/>
          <p:cNvSpPr>
            <a:spLocks noGrp="1" noChangeArrowheads="1"/>
          </p:cNvSpPr>
          <p:nvPr>
            <p:ph type="sldNum" idx="12"/>
          </p:nvPr>
        </p:nvSpPr>
        <p:spPr>
          <a:ln/>
        </p:spPr>
        <p:txBody>
          <a:bodyPr/>
          <a:lstStyle>
            <a:lvl1pPr>
              <a:defRPr/>
            </a:lvl1pPr>
          </a:lstStyle>
          <a:p>
            <a:pPr>
              <a:defRPr/>
            </a:pPr>
            <a:fld id="{B141F67B-F773-4410-88F6-5BC43D37E989}"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2051052" y="765175"/>
            <a:ext cx="6835775" cy="1468438"/>
          </a:xfrm>
        </p:spPr>
        <p:txBody>
          <a:bodyPr/>
          <a:lstStyle/>
          <a:p>
            <a:r>
              <a:rPr lang="ja-JP" altLang="en-US" smtClean="0"/>
              <a:t>マスター タイトルの書式設定</a:t>
            </a:r>
            <a:endParaRPr lang="ja-JP" altLang="en-US"/>
          </a:p>
        </p:txBody>
      </p:sp>
      <p:sp>
        <p:nvSpPr>
          <p:cNvPr id="3" name="Rectangle 3"/>
          <p:cNvSpPr>
            <a:spLocks noGrp="1" noChangeArrowheads="1"/>
          </p:cNvSpPr>
          <p:nvPr>
            <p:ph type="dt" idx="10"/>
          </p:nvPr>
        </p:nvSpPr>
        <p:spPr>
          <a:ln/>
        </p:spPr>
        <p:txBody>
          <a:bodyPr/>
          <a:lstStyle>
            <a:lvl1pPr>
              <a:defRPr/>
            </a:lvl1pPr>
          </a:lstStyle>
          <a:p>
            <a:pPr>
              <a:defRPr/>
            </a:pPr>
            <a:endParaRPr lang="en-US" dirty="0"/>
          </a:p>
        </p:txBody>
      </p:sp>
      <p:sp>
        <p:nvSpPr>
          <p:cNvPr id="4" name="Rectangle 4"/>
          <p:cNvSpPr>
            <a:spLocks noGrp="1" noChangeArrowheads="1"/>
          </p:cNvSpPr>
          <p:nvPr>
            <p:ph type="ftr" idx="11"/>
          </p:nvPr>
        </p:nvSpPr>
        <p:spPr>
          <a:ln/>
        </p:spPr>
        <p:txBody>
          <a:bodyPr/>
          <a:lstStyle>
            <a:lvl1pPr>
              <a:defRPr/>
            </a:lvl1pPr>
          </a:lstStyle>
          <a:p>
            <a:pPr>
              <a:defRPr/>
            </a:pPr>
            <a:endParaRPr lang="en-US" dirty="0"/>
          </a:p>
        </p:txBody>
      </p:sp>
      <p:sp>
        <p:nvSpPr>
          <p:cNvPr id="5" name="Rectangle 5"/>
          <p:cNvSpPr>
            <a:spLocks noGrp="1" noChangeArrowheads="1"/>
          </p:cNvSpPr>
          <p:nvPr>
            <p:ph type="sldNum" idx="12"/>
          </p:nvPr>
        </p:nvSpPr>
        <p:spPr>
          <a:ln/>
        </p:spPr>
        <p:txBody>
          <a:bodyPr/>
          <a:lstStyle>
            <a:lvl1pPr>
              <a:defRPr/>
            </a:lvl1pPr>
          </a:lstStyle>
          <a:p>
            <a:pPr>
              <a:defRPr/>
            </a:pPr>
            <a:fld id="{2929AE04-0010-42E9-B4D6-D64995E50CB7}"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3"/>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4"/>
          <p:cNvSpPr>
            <a:spLocks noGrp="1" noChangeArrowheads="1"/>
          </p:cNvSpPr>
          <p:nvPr>
            <p:ph type="dt" idx="10"/>
          </p:nvPr>
        </p:nvSpPr>
        <p:spPr>
          <a:ln/>
        </p:spPr>
        <p:txBody>
          <a:bodyPr/>
          <a:lstStyle>
            <a:lvl1pPr>
              <a:defRPr/>
            </a:lvl1pPr>
          </a:lstStyle>
          <a:p>
            <a:pPr>
              <a:defRPr/>
            </a:pPr>
            <a:endParaRPr lang="en-US" dirty="0"/>
          </a:p>
        </p:txBody>
      </p:sp>
      <p:sp>
        <p:nvSpPr>
          <p:cNvPr id="5" name="Rectangle 5"/>
          <p:cNvSpPr>
            <a:spLocks noGrp="1" noChangeArrowheads="1"/>
          </p:cNvSpPr>
          <p:nvPr>
            <p:ph type="ftr" idx="11"/>
          </p:nvPr>
        </p:nvSpPr>
        <p:spPr>
          <a:ln/>
        </p:spPr>
        <p:txBody>
          <a:bodyPr/>
          <a:lstStyle>
            <a:lvl1pPr>
              <a:defRPr/>
            </a:lvl1pPr>
          </a:lstStyle>
          <a:p>
            <a:pPr>
              <a:defRPr/>
            </a:pPr>
            <a:endParaRPr lang="en-US" dirty="0"/>
          </a:p>
        </p:txBody>
      </p:sp>
      <p:sp>
        <p:nvSpPr>
          <p:cNvPr id="6" name="Rectangle 6"/>
          <p:cNvSpPr>
            <a:spLocks noGrp="1" noChangeArrowheads="1"/>
          </p:cNvSpPr>
          <p:nvPr>
            <p:ph type="sldNum" idx="12"/>
          </p:nvPr>
        </p:nvSpPr>
        <p:spPr>
          <a:ln/>
        </p:spPr>
        <p:txBody>
          <a:bodyPr/>
          <a:lstStyle>
            <a:lvl1pPr>
              <a:defRPr/>
            </a:lvl1pPr>
          </a:lstStyle>
          <a:p>
            <a:pPr>
              <a:defRPr/>
            </a:pPr>
            <a:fld id="{9DF89A77-29B5-4EE7-8F6E-3D2AD09B1A73}"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68315" y="1916113"/>
            <a:ext cx="4098925" cy="4248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719640" y="1916113"/>
            <a:ext cx="4098925" cy="4248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idx="10"/>
          </p:nvPr>
        </p:nvSpPr>
        <p:spPr>
          <a:ln/>
        </p:spPr>
        <p:txBody>
          <a:bodyPr/>
          <a:lstStyle>
            <a:lvl1pPr>
              <a:defRPr/>
            </a:lvl1pPr>
          </a:lstStyle>
          <a:p>
            <a:pPr>
              <a:defRPr/>
            </a:pPr>
            <a:endParaRPr lang="en-US" dirty="0"/>
          </a:p>
        </p:txBody>
      </p:sp>
      <p:sp>
        <p:nvSpPr>
          <p:cNvPr id="6" name="Rectangle 5"/>
          <p:cNvSpPr>
            <a:spLocks noGrp="1" noChangeArrowheads="1"/>
          </p:cNvSpPr>
          <p:nvPr>
            <p:ph type="ftr" idx="11"/>
          </p:nvPr>
        </p:nvSpPr>
        <p:spPr>
          <a:ln/>
        </p:spPr>
        <p:txBody>
          <a:bodyPr/>
          <a:lstStyle>
            <a:lvl1pPr>
              <a:defRPr/>
            </a:lvl1pPr>
          </a:lstStyle>
          <a:p>
            <a:pPr>
              <a:defRPr/>
            </a:pPr>
            <a:endParaRPr lang="en-US" dirty="0"/>
          </a:p>
        </p:txBody>
      </p:sp>
      <p:sp>
        <p:nvSpPr>
          <p:cNvPr id="7" name="Rectangle 6"/>
          <p:cNvSpPr>
            <a:spLocks noGrp="1" noChangeArrowheads="1"/>
          </p:cNvSpPr>
          <p:nvPr>
            <p:ph type="sldNum" idx="12"/>
          </p:nvPr>
        </p:nvSpPr>
        <p:spPr>
          <a:ln/>
        </p:spPr>
        <p:txBody>
          <a:bodyPr/>
          <a:lstStyle>
            <a:lvl1pPr>
              <a:defRPr/>
            </a:lvl1pPr>
          </a:lstStyle>
          <a:p>
            <a:pPr>
              <a:defRPr/>
            </a:pPr>
            <a:fld id="{BC23057E-60A2-4C90-B19F-21E078262E0B}"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idx="10"/>
          </p:nvPr>
        </p:nvSpPr>
        <p:spPr>
          <a:ln/>
        </p:spPr>
        <p:txBody>
          <a:bodyPr/>
          <a:lstStyle>
            <a:lvl1pPr>
              <a:defRPr/>
            </a:lvl1pPr>
          </a:lstStyle>
          <a:p>
            <a:pPr>
              <a:defRPr/>
            </a:pPr>
            <a:endParaRPr lang="en-US" dirty="0"/>
          </a:p>
        </p:txBody>
      </p:sp>
      <p:sp>
        <p:nvSpPr>
          <p:cNvPr id="8" name="Rectangle 5"/>
          <p:cNvSpPr>
            <a:spLocks noGrp="1" noChangeArrowheads="1"/>
          </p:cNvSpPr>
          <p:nvPr>
            <p:ph type="ftr" idx="11"/>
          </p:nvPr>
        </p:nvSpPr>
        <p:spPr>
          <a:ln/>
        </p:spPr>
        <p:txBody>
          <a:bodyPr/>
          <a:lstStyle>
            <a:lvl1pPr>
              <a:defRPr/>
            </a:lvl1pPr>
          </a:lstStyle>
          <a:p>
            <a:pPr>
              <a:defRPr/>
            </a:pPr>
            <a:endParaRPr lang="en-US" dirty="0"/>
          </a:p>
        </p:txBody>
      </p:sp>
      <p:sp>
        <p:nvSpPr>
          <p:cNvPr id="9" name="Rectangle 6"/>
          <p:cNvSpPr>
            <a:spLocks noGrp="1" noChangeArrowheads="1"/>
          </p:cNvSpPr>
          <p:nvPr>
            <p:ph type="sldNum" idx="12"/>
          </p:nvPr>
        </p:nvSpPr>
        <p:spPr>
          <a:ln/>
        </p:spPr>
        <p:txBody>
          <a:bodyPr/>
          <a:lstStyle>
            <a:lvl1pPr>
              <a:defRPr/>
            </a:lvl1pPr>
          </a:lstStyle>
          <a:p>
            <a:pPr>
              <a:defRPr/>
            </a:pPr>
            <a:fld id="{84A4B780-8288-44EC-B2D4-4A63A7A0E0F6}"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4"/>
          <p:cNvSpPr>
            <a:spLocks noGrp="1" noChangeArrowheads="1"/>
          </p:cNvSpPr>
          <p:nvPr>
            <p:ph type="dt" idx="10"/>
          </p:nvPr>
        </p:nvSpPr>
        <p:spPr>
          <a:ln/>
        </p:spPr>
        <p:txBody>
          <a:bodyPr/>
          <a:lstStyle>
            <a:lvl1pPr>
              <a:defRPr/>
            </a:lvl1pPr>
          </a:lstStyle>
          <a:p>
            <a:pPr>
              <a:defRPr/>
            </a:pPr>
            <a:endParaRPr lang="en-US" dirty="0"/>
          </a:p>
        </p:txBody>
      </p:sp>
      <p:sp>
        <p:nvSpPr>
          <p:cNvPr id="4" name="Rectangle 5"/>
          <p:cNvSpPr>
            <a:spLocks noGrp="1" noChangeArrowheads="1"/>
          </p:cNvSpPr>
          <p:nvPr>
            <p:ph type="ftr" idx="11"/>
          </p:nvPr>
        </p:nvSpPr>
        <p:spPr>
          <a:ln/>
        </p:spPr>
        <p:txBody>
          <a:bodyPr/>
          <a:lstStyle>
            <a:lvl1pPr>
              <a:defRPr/>
            </a:lvl1pPr>
          </a:lstStyle>
          <a:p>
            <a:pPr>
              <a:defRPr/>
            </a:pPr>
            <a:endParaRPr lang="en-US" dirty="0"/>
          </a:p>
        </p:txBody>
      </p:sp>
      <p:sp>
        <p:nvSpPr>
          <p:cNvPr id="5" name="Rectangle 6"/>
          <p:cNvSpPr>
            <a:spLocks noGrp="1" noChangeArrowheads="1"/>
          </p:cNvSpPr>
          <p:nvPr>
            <p:ph type="sldNum" idx="12"/>
          </p:nvPr>
        </p:nvSpPr>
        <p:spPr>
          <a:ln/>
        </p:spPr>
        <p:txBody>
          <a:bodyPr/>
          <a:lstStyle>
            <a:lvl1pPr>
              <a:defRPr/>
            </a:lvl1pPr>
          </a:lstStyle>
          <a:p>
            <a:pPr>
              <a:defRPr/>
            </a:pPr>
            <a:fld id="{65115FC8-DA02-440E-A61A-4FF5AF25DA59}"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idx="10"/>
          </p:nvPr>
        </p:nvSpPr>
        <p:spPr>
          <a:ln/>
        </p:spPr>
        <p:txBody>
          <a:bodyPr/>
          <a:lstStyle>
            <a:lvl1pPr>
              <a:defRPr/>
            </a:lvl1pPr>
          </a:lstStyle>
          <a:p>
            <a:pPr>
              <a:defRPr/>
            </a:pPr>
            <a:endParaRPr lang="en-US" dirty="0"/>
          </a:p>
        </p:txBody>
      </p:sp>
      <p:sp>
        <p:nvSpPr>
          <p:cNvPr id="3" name="Rectangle 5"/>
          <p:cNvSpPr>
            <a:spLocks noGrp="1" noChangeArrowheads="1"/>
          </p:cNvSpPr>
          <p:nvPr>
            <p:ph type="ftr" idx="11"/>
          </p:nvPr>
        </p:nvSpPr>
        <p:spPr>
          <a:ln/>
        </p:spPr>
        <p:txBody>
          <a:bodyPr/>
          <a:lstStyle>
            <a:lvl1pPr>
              <a:defRPr/>
            </a:lvl1pPr>
          </a:lstStyle>
          <a:p>
            <a:pPr>
              <a:defRPr/>
            </a:pPr>
            <a:endParaRPr lang="en-US" dirty="0"/>
          </a:p>
        </p:txBody>
      </p:sp>
      <p:sp>
        <p:nvSpPr>
          <p:cNvPr id="4" name="Rectangle 6"/>
          <p:cNvSpPr>
            <a:spLocks noGrp="1" noChangeArrowheads="1"/>
          </p:cNvSpPr>
          <p:nvPr>
            <p:ph type="sldNum" idx="12"/>
          </p:nvPr>
        </p:nvSpPr>
        <p:spPr>
          <a:ln/>
        </p:spPr>
        <p:txBody>
          <a:bodyPr/>
          <a:lstStyle>
            <a:lvl1pPr>
              <a:defRPr/>
            </a:lvl1pPr>
          </a:lstStyle>
          <a:p>
            <a:pPr>
              <a:defRPr/>
            </a:pPr>
            <a:fld id="{ACDA1132-3FE3-4A3D-B3B3-E88C6A457237}"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1"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1"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idx="10"/>
          </p:nvPr>
        </p:nvSpPr>
        <p:spPr>
          <a:ln/>
        </p:spPr>
        <p:txBody>
          <a:bodyPr/>
          <a:lstStyle>
            <a:lvl1pPr>
              <a:defRPr/>
            </a:lvl1pPr>
          </a:lstStyle>
          <a:p>
            <a:pPr>
              <a:defRPr/>
            </a:pPr>
            <a:endParaRPr lang="en-US" dirty="0"/>
          </a:p>
        </p:txBody>
      </p:sp>
      <p:sp>
        <p:nvSpPr>
          <p:cNvPr id="6" name="Rectangle 5"/>
          <p:cNvSpPr>
            <a:spLocks noGrp="1" noChangeArrowheads="1"/>
          </p:cNvSpPr>
          <p:nvPr>
            <p:ph type="ftr" idx="11"/>
          </p:nvPr>
        </p:nvSpPr>
        <p:spPr>
          <a:ln/>
        </p:spPr>
        <p:txBody>
          <a:bodyPr/>
          <a:lstStyle>
            <a:lvl1pPr>
              <a:defRPr/>
            </a:lvl1pPr>
          </a:lstStyle>
          <a:p>
            <a:pPr>
              <a:defRPr/>
            </a:pPr>
            <a:endParaRPr lang="en-US" dirty="0"/>
          </a:p>
        </p:txBody>
      </p:sp>
      <p:sp>
        <p:nvSpPr>
          <p:cNvPr id="7" name="Rectangle 6"/>
          <p:cNvSpPr>
            <a:spLocks noGrp="1" noChangeArrowheads="1"/>
          </p:cNvSpPr>
          <p:nvPr>
            <p:ph type="sldNum" idx="12"/>
          </p:nvPr>
        </p:nvSpPr>
        <p:spPr>
          <a:ln/>
        </p:spPr>
        <p:txBody>
          <a:bodyPr/>
          <a:lstStyle>
            <a:lvl1pPr>
              <a:defRPr/>
            </a:lvl1pPr>
          </a:lstStyle>
          <a:p>
            <a:pPr>
              <a:defRPr/>
            </a:pPr>
            <a:fld id="{3E6A2CE9-264B-4FC7-995D-130C434A63AD}"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smtClean="0"/>
          </a:p>
        </p:txBody>
      </p:sp>
      <p:sp>
        <p:nvSpPr>
          <p:cNvPr id="4" name="テキスト プレースホルダー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idx="10"/>
          </p:nvPr>
        </p:nvSpPr>
        <p:spPr>
          <a:ln/>
        </p:spPr>
        <p:txBody>
          <a:bodyPr/>
          <a:lstStyle>
            <a:lvl1pPr>
              <a:defRPr/>
            </a:lvl1pPr>
          </a:lstStyle>
          <a:p>
            <a:pPr>
              <a:defRPr/>
            </a:pPr>
            <a:endParaRPr lang="en-US" dirty="0"/>
          </a:p>
        </p:txBody>
      </p:sp>
      <p:sp>
        <p:nvSpPr>
          <p:cNvPr id="6" name="Rectangle 5"/>
          <p:cNvSpPr>
            <a:spLocks noGrp="1" noChangeArrowheads="1"/>
          </p:cNvSpPr>
          <p:nvPr>
            <p:ph type="ftr" idx="11"/>
          </p:nvPr>
        </p:nvSpPr>
        <p:spPr>
          <a:ln/>
        </p:spPr>
        <p:txBody>
          <a:bodyPr/>
          <a:lstStyle>
            <a:lvl1pPr>
              <a:defRPr/>
            </a:lvl1pPr>
          </a:lstStyle>
          <a:p>
            <a:pPr>
              <a:defRPr/>
            </a:pPr>
            <a:endParaRPr lang="en-US" dirty="0"/>
          </a:p>
        </p:txBody>
      </p:sp>
      <p:sp>
        <p:nvSpPr>
          <p:cNvPr id="7" name="Rectangle 6"/>
          <p:cNvSpPr>
            <a:spLocks noGrp="1" noChangeArrowheads="1"/>
          </p:cNvSpPr>
          <p:nvPr>
            <p:ph type="sldNum" idx="12"/>
          </p:nvPr>
        </p:nvSpPr>
        <p:spPr>
          <a:ln/>
        </p:spPr>
        <p:txBody>
          <a:bodyPr/>
          <a:lstStyle>
            <a:lvl1pPr>
              <a:defRPr/>
            </a:lvl1pPr>
          </a:lstStyle>
          <a:p>
            <a:pPr>
              <a:defRPr/>
            </a:pPr>
            <a:fld id="{EB1B4BC3-7070-489F-AEBA-3E8C04C75624}"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13"/>
          <a:srcRect/>
          <a:stretch>
            <a:fillRect/>
          </a:stretch>
        </p:blipFill>
        <p:spPr bwMode="auto">
          <a:xfrm>
            <a:off x="0" y="0"/>
            <a:ext cx="9144000" cy="6846888"/>
          </a:xfrm>
          <a:prstGeom prst="rect">
            <a:avLst/>
          </a:prstGeom>
          <a:noFill/>
          <a:ln w="9525">
            <a:noFill/>
            <a:miter lim="800000"/>
            <a:headEnd/>
            <a:tailEnd/>
          </a:ln>
        </p:spPr>
      </p:pic>
      <p:sp>
        <p:nvSpPr>
          <p:cNvPr id="1027" name="Rectangle 2"/>
          <p:cNvSpPr>
            <a:spLocks noGrp="1" noChangeArrowheads="1"/>
          </p:cNvSpPr>
          <p:nvPr>
            <p:ph type="title"/>
          </p:nvPr>
        </p:nvSpPr>
        <p:spPr bwMode="auto">
          <a:xfrm>
            <a:off x="468312" y="258764"/>
            <a:ext cx="8350251" cy="1433512"/>
          </a:xfrm>
          <a:prstGeom prst="rect">
            <a:avLst/>
          </a:prstGeom>
          <a:noFill/>
          <a:ln w="9525">
            <a:noFill/>
            <a:miter lim="800000"/>
            <a:headEnd/>
            <a:tailEnd/>
          </a:ln>
        </p:spPr>
        <p:txBody>
          <a:bodyPr vert="horz" wrap="square" lIns="90000" tIns="46800" rIns="90000" bIns="46800" numCol="1" anchor="ctr" anchorCtr="0" compatLnSpc="1">
            <a:prstTxWarp prst="textNoShape">
              <a:avLst/>
            </a:prstTxWarp>
          </a:bodyPr>
          <a:lstStyle/>
          <a:p>
            <a:pPr lvl="0"/>
            <a:r>
              <a:rPr lang="ja-JP" altLang="en-GB" smtClean="0"/>
              <a:t>タイトルテキストの書式を編集するにはクリックします。</a:t>
            </a:r>
          </a:p>
        </p:txBody>
      </p:sp>
      <p:sp>
        <p:nvSpPr>
          <p:cNvPr id="1028" name="Rectangle 3"/>
          <p:cNvSpPr>
            <a:spLocks noGrp="1" noChangeArrowheads="1"/>
          </p:cNvSpPr>
          <p:nvPr>
            <p:ph type="body" idx="1"/>
          </p:nvPr>
        </p:nvSpPr>
        <p:spPr bwMode="auto">
          <a:xfrm>
            <a:off x="468312" y="1916113"/>
            <a:ext cx="8350251" cy="42481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ja-JP" altLang="en-GB" smtClean="0"/>
              <a:t>アウトラインテキストの書式を編集するにはクリックします。</a:t>
            </a:r>
          </a:p>
          <a:p>
            <a:pPr lvl="1"/>
            <a:r>
              <a:rPr lang="en-GB" altLang="ja-JP" smtClean="0"/>
              <a:t>2</a:t>
            </a:r>
            <a:r>
              <a:rPr lang="ja-JP" altLang="en-GB" smtClean="0"/>
              <a:t>レベル目のアウトライン</a:t>
            </a:r>
          </a:p>
          <a:p>
            <a:pPr lvl="2"/>
            <a:r>
              <a:rPr lang="en-GB" altLang="ja-JP" smtClean="0"/>
              <a:t>3</a:t>
            </a:r>
            <a:r>
              <a:rPr lang="ja-JP" altLang="en-GB" smtClean="0"/>
              <a:t>レベル目のアウトライン</a:t>
            </a:r>
          </a:p>
          <a:p>
            <a:pPr lvl="3"/>
            <a:r>
              <a:rPr lang="en-GB" altLang="ja-JP" smtClean="0"/>
              <a:t>4</a:t>
            </a:r>
            <a:r>
              <a:rPr lang="ja-JP" altLang="en-GB" smtClean="0"/>
              <a:t>レベル目のアウトライン</a:t>
            </a:r>
          </a:p>
          <a:p>
            <a:pPr lvl="4"/>
            <a:r>
              <a:rPr lang="en-GB" altLang="ja-JP" smtClean="0"/>
              <a:t>5</a:t>
            </a:r>
            <a:r>
              <a:rPr lang="ja-JP" altLang="en-GB" smtClean="0"/>
              <a:t>レベル目のアウトライン</a:t>
            </a:r>
          </a:p>
          <a:p>
            <a:pPr lvl="4"/>
            <a:r>
              <a:rPr lang="en-GB" altLang="ja-JP" smtClean="0"/>
              <a:t>6</a:t>
            </a:r>
            <a:r>
              <a:rPr lang="ja-JP" altLang="en-GB" smtClean="0"/>
              <a:t>レベル目のアウトライン</a:t>
            </a:r>
          </a:p>
          <a:p>
            <a:pPr lvl="4"/>
            <a:r>
              <a:rPr lang="en-GB" altLang="ja-JP" smtClean="0"/>
              <a:t>7</a:t>
            </a:r>
            <a:r>
              <a:rPr lang="ja-JP" altLang="en-GB" smtClean="0"/>
              <a:t>レベル目のアウトライン</a:t>
            </a:r>
          </a:p>
          <a:p>
            <a:pPr lvl="4"/>
            <a:r>
              <a:rPr lang="en-GB" altLang="ja-JP" smtClean="0"/>
              <a:t>8</a:t>
            </a:r>
            <a:r>
              <a:rPr lang="ja-JP" altLang="en-GB" smtClean="0"/>
              <a:t>レベル目のアウトライン</a:t>
            </a:r>
          </a:p>
          <a:p>
            <a:pPr lvl="4"/>
            <a:r>
              <a:rPr lang="en-GB" altLang="ja-JP" smtClean="0"/>
              <a:t>9</a:t>
            </a:r>
            <a:r>
              <a:rPr lang="ja-JP" altLang="en-GB" smtClean="0"/>
              <a:t>レベル目のアウトライン</a:t>
            </a:r>
          </a:p>
        </p:txBody>
      </p:sp>
      <p:sp>
        <p:nvSpPr>
          <p:cNvPr id="2" name="Rectangle 4"/>
          <p:cNvSpPr>
            <a:spLocks noGrp="1" noChangeArrowheads="1"/>
          </p:cNvSpPr>
          <p:nvPr>
            <p:ph type="dt"/>
          </p:nvPr>
        </p:nvSpPr>
        <p:spPr bwMode="auto">
          <a:xfrm>
            <a:off x="457202" y="6245228"/>
            <a:ext cx="2132013" cy="474663"/>
          </a:xfrm>
          <a:prstGeom prst="rect">
            <a:avLst/>
          </a:prstGeom>
          <a:noFill/>
          <a:ln>
            <a:noFill/>
          </a:ln>
          <a:effectLst/>
          <a:extLst/>
        </p:spPr>
        <p:txBody>
          <a:bodyPr vert="horz" wrap="square" lIns="90000" tIns="46800" rIns="90000" bIns="46800" numCol="1" anchor="t" anchorCtr="0" compatLnSpc="1">
            <a:prstTxWarp prst="textNoShape">
              <a:avLst/>
            </a:prstTxWarp>
          </a:bodyPr>
          <a:lstStyle>
            <a:lvl1pPr algn="l">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0">
                <a:solidFill>
                  <a:srgbClr val="000000"/>
                </a:solidFill>
                <a:ea typeface="ＭＳ Ｐゴシック" pitchFamily="50" charset="-128"/>
              </a:defRPr>
            </a:lvl1pPr>
          </a:lstStyle>
          <a:p>
            <a:pPr>
              <a:defRPr/>
            </a:pPr>
            <a:endParaRPr lang="en-US" dirty="0"/>
          </a:p>
        </p:txBody>
      </p:sp>
      <p:sp>
        <p:nvSpPr>
          <p:cNvPr id="1029" name="Rectangle 5"/>
          <p:cNvSpPr>
            <a:spLocks noGrp="1" noChangeArrowheads="1"/>
          </p:cNvSpPr>
          <p:nvPr>
            <p:ph type="ftr"/>
          </p:nvPr>
        </p:nvSpPr>
        <p:spPr bwMode="auto">
          <a:xfrm>
            <a:off x="3124202" y="6245228"/>
            <a:ext cx="2894013" cy="474663"/>
          </a:xfrm>
          <a:prstGeom prst="rect">
            <a:avLst/>
          </a:prstGeom>
          <a:noFill/>
          <a:ln>
            <a:noFill/>
          </a:ln>
          <a:effectLst/>
          <a:extLst/>
        </p:spPr>
        <p:txBody>
          <a:bodyPr vert="horz" wrap="square" lIns="90000" tIns="46800" rIns="90000" bIns="46800" numCol="1" anchor="t" anchorCtr="0" compatLnSpc="1">
            <a:prstTxWarp prst="textNoShape">
              <a:avLst/>
            </a:prstTxWarp>
          </a:bodyPr>
          <a:lstStyle>
            <a:lvl1pPr algn="l">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0">
                <a:solidFill>
                  <a:srgbClr val="000000"/>
                </a:solidFill>
                <a:ea typeface="ＭＳ Ｐゴシック" pitchFamily="50" charset="-128"/>
              </a:defRPr>
            </a:lvl1pPr>
          </a:lstStyle>
          <a:p>
            <a:pPr>
              <a:defRPr/>
            </a:pPr>
            <a:endParaRPr lang="en-US" dirty="0"/>
          </a:p>
        </p:txBody>
      </p:sp>
      <p:sp>
        <p:nvSpPr>
          <p:cNvPr id="1030" name="Rectangle 6"/>
          <p:cNvSpPr>
            <a:spLocks noGrp="1" noChangeArrowheads="1"/>
          </p:cNvSpPr>
          <p:nvPr>
            <p:ph type="sldNum"/>
          </p:nvPr>
        </p:nvSpPr>
        <p:spPr bwMode="auto">
          <a:xfrm>
            <a:off x="6553202" y="6245228"/>
            <a:ext cx="2132013" cy="474663"/>
          </a:xfrm>
          <a:prstGeom prst="rect">
            <a:avLst/>
          </a:prstGeom>
          <a:noFill/>
          <a:ln>
            <a:noFill/>
          </a:ln>
          <a:effectLst/>
          <a:extLst/>
        </p:spPr>
        <p:txBody>
          <a:bodyPr vert="horz" wrap="square" lIns="90000" tIns="46800" rIns="90000" bIns="46800" numCol="1" anchor="t" anchorCtr="0" compatLnSpc="1">
            <a:prstTxWarp prst="textNoShape">
              <a:avLst/>
            </a:prstTxWarp>
          </a:bodyPr>
          <a:lstStyle>
            <a:lvl1pPr algn="l">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0">
                <a:solidFill>
                  <a:srgbClr val="000000"/>
                </a:solidFill>
                <a:ea typeface="ＭＳ Ｐゴシック" pitchFamily="50" charset="-128"/>
              </a:defRPr>
            </a:lvl1pPr>
          </a:lstStyle>
          <a:p>
            <a:pPr>
              <a:defRPr/>
            </a:pPr>
            <a:fld id="{27FD723D-E820-40C9-89C4-963D970A842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iming>
    <p:tnLst>
      <p:par>
        <p:cTn id="1" dur="indefinite" restart="never" nodeType="tmRoot"/>
      </p:par>
    </p:tnLst>
  </p:timing>
  <p:hf sldNum="0" hdr="0" ftr="0" dt="0"/>
  <p:txStyles>
    <p:title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ＭＳ Ｐゴシック" pitchFamily="50" charset="-128"/>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ＭＳ Ｐゴシック" pitchFamily="50" charset="-128"/>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ＭＳ Ｐゴシック" pitchFamily="50" charset="-128"/>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ＭＳ Ｐゴシック" pitchFamily="50" charset="-128"/>
        </a:defRPr>
      </a:lvl5pPr>
      <a:lvl6pPr marL="2514600" indent="-2286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Arial" charset="0"/>
          <a:ea typeface="ＭＳ Ｐゴシック" pitchFamily="50" charset="-128"/>
        </a:defRPr>
      </a:lvl6pPr>
      <a:lvl7pPr marL="2971800" indent="-2286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Arial" charset="0"/>
          <a:ea typeface="ＭＳ Ｐゴシック" pitchFamily="50" charset="-128"/>
        </a:defRPr>
      </a:lvl7pPr>
      <a:lvl8pPr marL="3429000" indent="-2286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Arial" charset="0"/>
          <a:ea typeface="ＭＳ Ｐゴシック" pitchFamily="50" charset="-128"/>
        </a:defRPr>
      </a:lvl8pPr>
      <a:lvl9pPr marL="3886200" indent="-2286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Arial" charset="0"/>
          <a:ea typeface="ＭＳ Ｐゴシック" pitchFamily="50" charset="-128"/>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8" charset="0"/>
        <a:defRPr sz="2800">
          <a:solidFill>
            <a:srgbClr val="000000"/>
          </a:solidFill>
          <a:latin typeface="+mn-lt"/>
          <a:ea typeface="+mn-ea"/>
        </a:defRPr>
      </a:lvl2pPr>
      <a:lvl3pPr marL="1143000" indent="-228600" algn="l" defTabSz="449263"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ea typeface="+mn-ea"/>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5pPr>
      <a:lvl6pPr marL="2514600" indent="-228600" algn="l" defTabSz="449263" rtl="0" fontAlgn="base">
        <a:spcBef>
          <a:spcPts val="500"/>
        </a:spcBef>
        <a:spcAft>
          <a:spcPct val="0"/>
        </a:spcAft>
        <a:buClr>
          <a:srgbClr val="000000"/>
        </a:buClr>
        <a:buSzPct val="100000"/>
        <a:buFont typeface="Times New Roman" pitchFamily="18" charset="0"/>
        <a:defRPr sz="2000">
          <a:solidFill>
            <a:srgbClr val="000000"/>
          </a:solidFill>
          <a:latin typeface="+mn-lt"/>
          <a:ea typeface="+mn-ea"/>
        </a:defRPr>
      </a:lvl6pPr>
      <a:lvl7pPr marL="2971800" indent="-228600" algn="l" defTabSz="449263" rtl="0" fontAlgn="base">
        <a:spcBef>
          <a:spcPts val="500"/>
        </a:spcBef>
        <a:spcAft>
          <a:spcPct val="0"/>
        </a:spcAft>
        <a:buClr>
          <a:srgbClr val="000000"/>
        </a:buClr>
        <a:buSzPct val="100000"/>
        <a:buFont typeface="Times New Roman" pitchFamily="18" charset="0"/>
        <a:defRPr sz="2000">
          <a:solidFill>
            <a:srgbClr val="000000"/>
          </a:solidFill>
          <a:latin typeface="+mn-lt"/>
          <a:ea typeface="+mn-ea"/>
        </a:defRPr>
      </a:lvl7pPr>
      <a:lvl8pPr marL="3429000" indent="-228600" algn="l" defTabSz="449263" rtl="0" fontAlgn="base">
        <a:spcBef>
          <a:spcPts val="500"/>
        </a:spcBef>
        <a:spcAft>
          <a:spcPct val="0"/>
        </a:spcAft>
        <a:buClr>
          <a:srgbClr val="000000"/>
        </a:buClr>
        <a:buSzPct val="100000"/>
        <a:buFont typeface="Times New Roman" pitchFamily="18" charset="0"/>
        <a:defRPr sz="2000">
          <a:solidFill>
            <a:srgbClr val="000000"/>
          </a:solidFill>
          <a:latin typeface="+mn-lt"/>
          <a:ea typeface="+mn-ea"/>
        </a:defRPr>
      </a:lvl8pPr>
      <a:lvl9pPr marL="3886200" indent="-228600" algn="l" defTabSz="449263" rtl="0" fontAlgn="base">
        <a:spcBef>
          <a:spcPts val="500"/>
        </a:spcBef>
        <a:spcAft>
          <a:spcPct val="0"/>
        </a:spcAft>
        <a:buClr>
          <a:srgbClr val="000000"/>
        </a:buClr>
        <a:buSzPct val="100000"/>
        <a:buFont typeface="Times New Roman" pitchFamily="18" charset="0"/>
        <a:defRPr sz="2000">
          <a:solidFill>
            <a:srgbClr val="000000"/>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3314" name="Picture 1"/>
          <p:cNvPicPr>
            <a:picLocks noChangeAspect="1" noChangeArrowheads="1"/>
          </p:cNvPicPr>
          <p:nvPr/>
        </p:nvPicPr>
        <p:blipFill>
          <a:blip r:embed="rId14"/>
          <a:srcRect/>
          <a:stretch>
            <a:fillRect/>
          </a:stretch>
        </p:blipFill>
        <p:spPr bwMode="auto">
          <a:xfrm>
            <a:off x="0" y="0"/>
            <a:ext cx="8915400" cy="6859588"/>
          </a:xfrm>
          <a:prstGeom prst="rect">
            <a:avLst/>
          </a:prstGeom>
          <a:noFill/>
          <a:ln w="9525">
            <a:noFill/>
            <a:miter lim="800000"/>
            <a:headEnd/>
            <a:tailEnd/>
          </a:ln>
        </p:spPr>
      </p:pic>
      <p:sp>
        <p:nvSpPr>
          <p:cNvPr id="13315" name="Rectangle 2"/>
          <p:cNvSpPr>
            <a:spLocks noGrp="1" noChangeArrowheads="1"/>
          </p:cNvSpPr>
          <p:nvPr>
            <p:ph type="title"/>
          </p:nvPr>
        </p:nvSpPr>
        <p:spPr bwMode="auto">
          <a:xfrm>
            <a:off x="2051052" y="765175"/>
            <a:ext cx="6835775" cy="1468438"/>
          </a:xfrm>
          <a:prstGeom prst="rect">
            <a:avLst/>
          </a:prstGeom>
          <a:noFill/>
          <a:ln w="9525">
            <a:noFill/>
            <a:miter lim="800000"/>
            <a:headEnd/>
            <a:tailEnd/>
          </a:ln>
        </p:spPr>
        <p:txBody>
          <a:bodyPr vert="horz" wrap="square" lIns="90000" tIns="46800" rIns="90000" bIns="46800" numCol="1" anchor="ctr" anchorCtr="0" compatLnSpc="1">
            <a:prstTxWarp prst="textNoShape">
              <a:avLst/>
            </a:prstTxWarp>
          </a:bodyPr>
          <a:lstStyle/>
          <a:p>
            <a:pPr lvl="0"/>
            <a:r>
              <a:rPr lang="ja-JP" altLang="en-GB" smtClean="0"/>
              <a:t>タイトルテキストの書式を編集するにはクリックします。</a:t>
            </a:r>
          </a:p>
        </p:txBody>
      </p:sp>
      <p:sp>
        <p:nvSpPr>
          <p:cNvPr id="2" name="Rectangle 3"/>
          <p:cNvSpPr>
            <a:spLocks noGrp="1" noChangeArrowheads="1"/>
          </p:cNvSpPr>
          <p:nvPr>
            <p:ph type="dt"/>
          </p:nvPr>
        </p:nvSpPr>
        <p:spPr bwMode="auto">
          <a:xfrm>
            <a:off x="1908176" y="6237289"/>
            <a:ext cx="2132013" cy="474662"/>
          </a:xfrm>
          <a:prstGeom prst="rect">
            <a:avLst/>
          </a:prstGeom>
          <a:noFill/>
          <a:ln>
            <a:noFill/>
          </a:ln>
          <a:effectLst/>
          <a:extLst/>
        </p:spPr>
        <p:txBody>
          <a:bodyPr vert="horz" wrap="square" lIns="90000" tIns="46800" rIns="90000" bIns="46800" numCol="1" anchor="t" anchorCtr="0" compatLnSpc="1">
            <a:prstTxWarp prst="textNoShape">
              <a:avLst/>
            </a:prstTxWarp>
          </a:bodyPr>
          <a:lstStyle>
            <a:lvl1pPr algn="l">
              <a:buClr>
                <a:srgbClr val="000000"/>
              </a:buClr>
              <a:buSzPct val="45000"/>
              <a:buFont typeface="Wingdings" pitchFamily="2" charset="2"/>
              <a:buNone/>
              <a:tabLst>
                <a:tab pos="723900" algn="l"/>
                <a:tab pos="1447800" algn="l"/>
              </a:tabLst>
              <a:defRPr kumimoji="0" sz="1400">
                <a:solidFill>
                  <a:srgbClr val="000000"/>
                </a:solidFill>
                <a:latin typeface="Times New Roman" pitchFamily="18" charset="0"/>
                <a:ea typeface="ＭＳ Ｐ明朝" pitchFamily="18" charset="-128"/>
              </a:defRPr>
            </a:lvl1pPr>
          </a:lstStyle>
          <a:p>
            <a:pPr>
              <a:defRPr/>
            </a:pPr>
            <a:endParaRPr lang="en-US" dirty="0"/>
          </a:p>
        </p:txBody>
      </p:sp>
      <p:sp>
        <p:nvSpPr>
          <p:cNvPr id="2052" name="Rectangle 4"/>
          <p:cNvSpPr>
            <a:spLocks noGrp="1" noChangeArrowheads="1"/>
          </p:cNvSpPr>
          <p:nvPr>
            <p:ph type="ftr"/>
          </p:nvPr>
        </p:nvSpPr>
        <p:spPr bwMode="auto">
          <a:xfrm>
            <a:off x="4211639" y="6237289"/>
            <a:ext cx="3022600" cy="474662"/>
          </a:xfrm>
          <a:prstGeom prst="rect">
            <a:avLst/>
          </a:prstGeom>
          <a:noFill/>
          <a:ln>
            <a:noFill/>
          </a:ln>
          <a:effectLst/>
          <a:extLst/>
        </p:spPr>
        <p:txBody>
          <a:bodyPr vert="horz" wrap="square" lIns="90000" tIns="46800" rIns="90000" bIns="46800" numCol="1" anchor="t" anchorCtr="0" compatLnSpc="1">
            <a:prstTxWarp prst="textNoShape">
              <a:avLst/>
            </a:prstTxWarp>
          </a:bodyPr>
          <a:lstStyle>
            <a:lvl1pPr algn="ctr">
              <a:buClr>
                <a:srgbClr val="000000"/>
              </a:buClr>
              <a:buSzPct val="45000"/>
              <a:buFont typeface="Wingdings" pitchFamily="2" charset="2"/>
              <a:buNone/>
              <a:tabLst>
                <a:tab pos="723900" algn="l"/>
                <a:tab pos="1447800" algn="l"/>
                <a:tab pos="2171700" algn="l"/>
                <a:tab pos="2895600" algn="l"/>
              </a:tabLst>
              <a:defRPr kumimoji="0" sz="1400">
                <a:solidFill>
                  <a:srgbClr val="000000"/>
                </a:solidFill>
                <a:latin typeface="Times New Roman" pitchFamily="18" charset="0"/>
                <a:ea typeface="ＭＳ Ｐ明朝" pitchFamily="18" charset="-128"/>
              </a:defRPr>
            </a:lvl1pPr>
          </a:lstStyle>
          <a:p>
            <a:pPr>
              <a:defRPr/>
            </a:pPr>
            <a:endParaRPr lang="en-US" dirty="0"/>
          </a:p>
        </p:txBody>
      </p:sp>
      <p:sp>
        <p:nvSpPr>
          <p:cNvPr id="2053" name="Rectangle 5"/>
          <p:cNvSpPr>
            <a:spLocks noGrp="1" noChangeArrowheads="1"/>
          </p:cNvSpPr>
          <p:nvPr>
            <p:ph type="sldNum"/>
          </p:nvPr>
        </p:nvSpPr>
        <p:spPr bwMode="auto">
          <a:xfrm>
            <a:off x="7380289" y="6237289"/>
            <a:ext cx="1484312" cy="474662"/>
          </a:xfrm>
          <a:prstGeom prst="rect">
            <a:avLst/>
          </a:prstGeom>
          <a:noFill/>
          <a:ln>
            <a:noFill/>
          </a:ln>
          <a:effectLst/>
          <a:extLst/>
        </p:spPr>
        <p:txBody>
          <a:bodyPr vert="horz" wrap="square" lIns="90000" tIns="46800" rIns="90000" bIns="46800" numCol="1" anchor="t" anchorCtr="0" compatLnSpc="1">
            <a:prstTxWarp prst="textNoShape">
              <a:avLst/>
            </a:prstTxWarp>
          </a:bodyPr>
          <a:lstStyle>
            <a:lvl1pPr algn="r">
              <a:buClr>
                <a:srgbClr val="000000"/>
              </a:buClr>
              <a:buSzPct val="45000"/>
              <a:buFont typeface="Wingdings" pitchFamily="2" charset="2"/>
              <a:buNone/>
              <a:tabLst>
                <a:tab pos="723900" algn="l"/>
                <a:tab pos="1447800" algn="l"/>
              </a:tabLst>
              <a:defRPr kumimoji="0" sz="1400">
                <a:solidFill>
                  <a:srgbClr val="000000"/>
                </a:solidFill>
                <a:latin typeface="Times New Roman" pitchFamily="18" charset="0"/>
                <a:ea typeface="ＭＳ Ｐ明朝" pitchFamily="18" charset="-128"/>
              </a:defRPr>
            </a:lvl1pPr>
          </a:lstStyle>
          <a:p>
            <a:pPr>
              <a:defRPr/>
            </a:pPr>
            <a:fld id="{2B035122-8CD9-4E0D-BF50-7198E8786555}" type="slidenum">
              <a:rPr lang="en-US"/>
              <a:pPr>
                <a:defRPr/>
              </a:pPr>
              <a:t>‹#›</a:t>
            </a:fld>
            <a:endParaRPr lang="en-US" dirty="0"/>
          </a:p>
        </p:txBody>
      </p:sp>
      <p:sp>
        <p:nvSpPr>
          <p:cNvPr id="13319" name="Rectangle 6"/>
          <p:cNvSpPr>
            <a:spLocks noGrp="1" noChangeArrowheads="1"/>
          </p:cNvSpPr>
          <p:nvPr>
            <p:ph type="body" idx="1"/>
          </p:nvPr>
        </p:nvSpPr>
        <p:spPr bwMode="auto">
          <a:xfrm>
            <a:off x="457201" y="1604965"/>
            <a:ext cx="8228013" cy="45243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ja-JP" altLang="en-GB" smtClean="0"/>
              <a:t>アウトラインテキストの書式を編集するにはクリックします。</a:t>
            </a:r>
          </a:p>
          <a:p>
            <a:pPr lvl="1"/>
            <a:r>
              <a:rPr lang="en-GB" altLang="ja-JP" smtClean="0"/>
              <a:t>2</a:t>
            </a:r>
            <a:r>
              <a:rPr lang="ja-JP" altLang="en-GB" smtClean="0"/>
              <a:t>レベル目のアウトライン</a:t>
            </a:r>
          </a:p>
          <a:p>
            <a:pPr lvl="2"/>
            <a:r>
              <a:rPr lang="en-GB" altLang="ja-JP" smtClean="0"/>
              <a:t>3</a:t>
            </a:r>
            <a:r>
              <a:rPr lang="ja-JP" altLang="en-GB" smtClean="0"/>
              <a:t>レベル目のアウトライン</a:t>
            </a:r>
          </a:p>
          <a:p>
            <a:pPr lvl="3"/>
            <a:r>
              <a:rPr lang="en-GB" altLang="ja-JP" smtClean="0"/>
              <a:t>4</a:t>
            </a:r>
            <a:r>
              <a:rPr lang="ja-JP" altLang="en-GB" smtClean="0"/>
              <a:t>レベル目のアウトライン</a:t>
            </a:r>
          </a:p>
          <a:p>
            <a:pPr lvl="4"/>
            <a:r>
              <a:rPr lang="en-GB" altLang="ja-JP" smtClean="0"/>
              <a:t>5</a:t>
            </a:r>
            <a:r>
              <a:rPr lang="ja-JP" altLang="en-GB" smtClean="0"/>
              <a:t>レベル目のアウトライン</a:t>
            </a:r>
          </a:p>
          <a:p>
            <a:pPr lvl="4"/>
            <a:r>
              <a:rPr lang="en-GB" altLang="ja-JP" smtClean="0"/>
              <a:t>6</a:t>
            </a:r>
            <a:r>
              <a:rPr lang="ja-JP" altLang="en-GB" smtClean="0"/>
              <a:t>レベル目のアウトライン</a:t>
            </a:r>
          </a:p>
          <a:p>
            <a:pPr lvl="4"/>
            <a:r>
              <a:rPr lang="en-GB" altLang="ja-JP" smtClean="0"/>
              <a:t>7</a:t>
            </a:r>
            <a:r>
              <a:rPr lang="ja-JP" altLang="en-GB" smtClean="0"/>
              <a:t>レベル目のアウトライン</a:t>
            </a:r>
          </a:p>
          <a:p>
            <a:pPr lvl="4"/>
            <a:r>
              <a:rPr lang="en-GB" altLang="ja-JP" smtClean="0"/>
              <a:t>8</a:t>
            </a:r>
            <a:r>
              <a:rPr lang="ja-JP" altLang="en-GB" smtClean="0"/>
              <a:t>レベル目のアウトライン</a:t>
            </a:r>
          </a:p>
          <a:p>
            <a:pPr lvl="4"/>
            <a:r>
              <a:rPr lang="en-GB" altLang="ja-JP" smtClean="0"/>
              <a:t>9</a:t>
            </a:r>
            <a:r>
              <a:rPr lang="ja-JP" altLang="en-GB" smtClean="0"/>
              <a:t>レベル目のアウトライン</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ＭＳ Ｐゴシック" pitchFamily="50" charset="-128"/>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ＭＳ Ｐゴシック" pitchFamily="50" charset="-128"/>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ＭＳ Ｐゴシック" pitchFamily="50" charset="-128"/>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ＭＳ Ｐゴシック" pitchFamily="50" charset="-128"/>
        </a:defRPr>
      </a:lvl5pPr>
      <a:lvl6pPr marL="2514600" indent="-2286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Arial" charset="0"/>
          <a:ea typeface="ＭＳ Ｐゴシック" pitchFamily="50" charset="-128"/>
        </a:defRPr>
      </a:lvl6pPr>
      <a:lvl7pPr marL="2971800" indent="-2286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Arial" charset="0"/>
          <a:ea typeface="ＭＳ Ｐゴシック" pitchFamily="50" charset="-128"/>
        </a:defRPr>
      </a:lvl7pPr>
      <a:lvl8pPr marL="3429000" indent="-2286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Arial" charset="0"/>
          <a:ea typeface="ＭＳ Ｐゴシック" pitchFamily="50" charset="-128"/>
        </a:defRPr>
      </a:lvl8pPr>
      <a:lvl9pPr marL="3886200" indent="-2286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Arial" charset="0"/>
          <a:ea typeface="ＭＳ Ｐゴシック" pitchFamily="50" charset="-128"/>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8" charset="0"/>
        <a:defRPr sz="2800">
          <a:solidFill>
            <a:srgbClr val="000000"/>
          </a:solidFill>
          <a:latin typeface="+mn-lt"/>
          <a:ea typeface="+mn-ea"/>
        </a:defRPr>
      </a:lvl2pPr>
      <a:lvl3pPr marL="1143000" indent="-228600" algn="l" defTabSz="449263"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ea typeface="+mn-ea"/>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5pPr>
      <a:lvl6pPr marL="2514600" indent="-228600" algn="l" defTabSz="449263" rtl="0" fontAlgn="base">
        <a:spcBef>
          <a:spcPts val="500"/>
        </a:spcBef>
        <a:spcAft>
          <a:spcPct val="0"/>
        </a:spcAft>
        <a:buClr>
          <a:srgbClr val="000000"/>
        </a:buClr>
        <a:buSzPct val="100000"/>
        <a:buFont typeface="Times New Roman" pitchFamily="18" charset="0"/>
        <a:defRPr sz="2000">
          <a:solidFill>
            <a:srgbClr val="000000"/>
          </a:solidFill>
          <a:latin typeface="+mn-lt"/>
          <a:ea typeface="+mn-ea"/>
        </a:defRPr>
      </a:lvl6pPr>
      <a:lvl7pPr marL="2971800" indent="-228600" algn="l" defTabSz="449263" rtl="0" fontAlgn="base">
        <a:spcBef>
          <a:spcPts val="500"/>
        </a:spcBef>
        <a:spcAft>
          <a:spcPct val="0"/>
        </a:spcAft>
        <a:buClr>
          <a:srgbClr val="000000"/>
        </a:buClr>
        <a:buSzPct val="100000"/>
        <a:buFont typeface="Times New Roman" pitchFamily="18" charset="0"/>
        <a:defRPr sz="2000">
          <a:solidFill>
            <a:srgbClr val="000000"/>
          </a:solidFill>
          <a:latin typeface="+mn-lt"/>
          <a:ea typeface="+mn-ea"/>
        </a:defRPr>
      </a:lvl7pPr>
      <a:lvl8pPr marL="3429000" indent="-228600" algn="l" defTabSz="449263" rtl="0" fontAlgn="base">
        <a:spcBef>
          <a:spcPts val="500"/>
        </a:spcBef>
        <a:spcAft>
          <a:spcPct val="0"/>
        </a:spcAft>
        <a:buClr>
          <a:srgbClr val="000000"/>
        </a:buClr>
        <a:buSzPct val="100000"/>
        <a:buFont typeface="Times New Roman" pitchFamily="18" charset="0"/>
        <a:defRPr sz="2000">
          <a:solidFill>
            <a:srgbClr val="000000"/>
          </a:solidFill>
          <a:latin typeface="+mn-lt"/>
          <a:ea typeface="+mn-ea"/>
        </a:defRPr>
      </a:lvl8pPr>
      <a:lvl9pPr marL="3886200" indent="-228600" algn="l" defTabSz="449263" rtl="0" fontAlgn="base">
        <a:spcBef>
          <a:spcPts val="500"/>
        </a:spcBef>
        <a:spcAft>
          <a:spcPct val="0"/>
        </a:spcAft>
        <a:buClr>
          <a:srgbClr val="000000"/>
        </a:buClr>
        <a:buSzPct val="100000"/>
        <a:buFont typeface="Times New Roman" pitchFamily="18" charset="0"/>
        <a:defRPr sz="2000">
          <a:solidFill>
            <a:srgbClr val="000000"/>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29.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35.emf"/></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39.wmf"/></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ChangeArrowheads="1"/>
          </p:cNvSpPr>
          <p:nvPr>
            <p:ph type="title"/>
          </p:nvPr>
        </p:nvSpPr>
        <p:spPr>
          <a:xfrm>
            <a:off x="2051052" y="620714"/>
            <a:ext cx="6837363" cy="1470025"/>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ja-JP" altLang="en-US" sz="3200" dirty="0" smtClean="0">
                <a:latin typeface="HGS創英角ｺﾞｼｯｸUB" pitchFamily="50" charset="-128"/>
                <a:ea typeface="HGS創英角ｺﾞｼｯｸUB" pitchFamily="50" charset="-128"/>
              </a:rPr>
              <a:t>＝ </a:t>
            </a:r>
            <a:r>
              <a:rPr lang="en-US" sz="3200" dirty="0" err="1" smtClean="0">
                <a:latin typeface="HGS創英角ｺﾞｼｯｸUB" pitchFamily="50" charset="-128"/>
                <a:ea typeface="HGS創英角ｺﾞｼｯｸUB" pitchFamily="50" charset="-128"/>
              </a:rPr>
              <a:t>図書館講習会</a:t>
            </a:r>
            <a:r>
              <a:rPr lang="ja-JP" altLang="en-US" sz="3200" dirty="0" smtClean="0">
                <a:latin typeface="HGS創英角ｺﾞｼｯｸUB" pitchFamily="50" charset="-128"/>
                <a:ea typeface="HGS創英角ｺﾞｼｯｸUB" pitchFamily="50" charset="-128"/>
              </a:rPr>
              <a:t>＝</a:t>
            </a:r>
            <a:endParaRPr lang="en-US" sz="3200" dirty="0" smtClean="0">
              <a:latin typeface="HGS創英角ｺﾞｼｯｸUB" pitchFamily="50" charset="-128"/>
              <a:ea typeface="HGS創英角ｺﾞｼｯｸUB" pitchFamily="50" charset="-128"/>
            </a:endParaRPr>
          </a:p>
        </p:txBody>
      </p:sp>
      <p:sp>
        <p:nvSpPr>
          <p:cNvPr id="28674" name="Rectangle 2"/>
          <p:cNvSpPr>
            <a:spLocks noGrp="1" noChangeArrowheads="1"/>
          </p:cNvSpPr>
          <p:nvPr>
            <p:ph type="subTitle" idx="4294967295"/>
          </p:nvPr>
        </p:nvSpPr>
        <p:spPr>
          <a:xfrm>
            <a:off x="2230437" y="3140968"/>
            <a:ext cx="6913563" cy="1871662"/>
          </a:xfrm>
        </p:spPr>
        <p:txBody>
          <a:bodyPr anchor="ctr"/>
          <a:lstStyle/>
          <a:p>
            <a:pPr marL="0" indent="0" algn="ctr" eaLnBrk="1" hangingPunct="1"/>
            <a:r>
              <a:rPr lang="ja-JP" altLang="en-US" sz="4400" dirty="0" smtClean="0">
                <a:solidFill>
                  <a:srgbClr val="993300"/>
                </a:solidFill>
                <a:latin typeface="HGS創英角ｺﾞｼｯｸUB" pitchFamily="50" charset="-128"/>
                <a:ea typeface="HGS創英角ｺﾞｼｯｸUB" pitchFamily="50" charset="-128"/>
              </a:rPr>
              <a:t>資料の探し方</a:t>
            </a:r>
            <a:endParaRPr lang="en-US" altLang="ja-JP" sz="4400" dirty="0" smtClean="0">
              <a:solidFill>
                <a:srgbClr val="993300"/>
              </a:solidFill>
              <a:latin typeface="HGS創英角ｺﾞｼｯｸUB" pitchFamily="50" charset="-128"/>
              <a:ea typeface="HGS創英角ｺﾞｼｯｸUB" pitchFamily="50" charset="-128"/>
            </a:endParaRPr>
          </a:p>
          <a:p>
            <a:pPr marL="0" indent="0" algn="ctr" eaLnBrk="1" hangingPunct="1"/>
            <a:r>
              <a:rPr lang="ja-JP" altLang="en-US" dirty="0">
                <a:solidFill>
                  <a:srgbClr val="993300"/>
                </a:solidFill>
                <a:latin typeface="HGS創英角ｺﾞｼｯｸUB" pitchFamily="50" charset="-128"/>
                <a:ea typeface="HGS創英角ｺﾞｼｯｸUB" pitchFamily="50" charset="-128"/>
              </a:rPr>
              <a:t>～蔵書検索のコツをつかもう！～</a:t>
            </a:r>
          </a:p>
          <a:p>
            <a:pPr marL="0" indent="0" algn="ctr" eaLnBrk="1" hangingPunct="1"/>
            <a:endParaRPr lang="ja-JP" altLang="en-US" sz="4400" dirty="0" smtClean="0">
              <a:solidFill>
                <a:srgbClr val="993300"/>
              </a:solidFill>
              <a:latin typeface="HGS創英角ｺﾞｼｯｸUB" pitchFamily="50" charset="-128"/>
              <a:ea typeface="HGS創英角ｺﾞｼｯｸUB" pitchFamily="50" charset="-128"/>
            </a:endParaRPr>
          </a:p>
        </p:txBody>
      </p:sp>
      <p:sp>
        <p:nvSpPr>
          <p:cNvPr id="28675" name="Rectangle 1"/>
          <p:cNvSpPr txBox="1">
            <a:spLocks noChangeArrowheads="1"/>
          </p:cNvSpPr>
          <p:nvPr/>
        </p:nvSpPr>
        <p:spPr bwMode="auto">
          <a:xfrm>
            <a:off x="5219702" y="5013328"/>
            <a:ext cx="3529013" cy="1704975"/>
          </a:xfrm>
          <a:prstGeom prst="rect">
            <a:avLst/>
          </a:prstGeom>
          <a:noFill/>
          <a:ln w="9525">
            <a:noFill/>
            <a:miter lim="800000"/>
            <a:headEnd/>
            <a:tailEnd/>
          </a:ln>
        </p:spPr>
        <p:txBody>
          <a:bodyPr lIns="90000" tIns="46800" rIns="90000" bIns="46800" anchor="ctr"/>
          <a:lstStyle/>
          <a:p>
            <a:pPr algn="ct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ja-JP" altLang="en-US" sz="2800" dirty="0" smtClean="0">
                <a:solidFill>
                  <a:srgbClr val="000000"/>
                </a:solidFill>
                <a:latin typeface="HGS創英角ｺﾞｼｯｸUB" pitchFamily="50" charset="-128"/>
                <a:ea typeface="HGS創英角ｺﾞｼｯｸUB" pitchFamily="50" charset="-128"/>
              </a:rPr>
              <a:t>　　岐阜</a:t>
            </a:r>
            <a:r>
              <a:rPr kumimoji="0" lang="ja-JP" altLang="en-US" sz="2800" dirty="0">
                <a:solidFill>
                  <a:srgbClr val="000000"/>
                </a:solidFill>
                <a:latin typeface="HGS創英角ｺﾞｼｯｸUB" pitchFamily="50" charset="-128"/>
                <a:ea typeface="HGS創英角ｺﾞｼｯｸUB" pitchFamily="50" charset="-128"/>
              </a:rPr>
              <a:t>大学図書館</a:t>
            </a:r>
            <a:endParaRPr kumimoji="0" lang="en-US" altLang="ja-JP" sz="2800" dirty="0">
              <a:solidFill>
                <a:srgbClr val="000000"/>
              </a:solidFill>
              <a:latin typeface="HGS創英角ｺﾞｼｯｸUB" pitchFamily="50" charset="-128"/>
              <a:ea typeface="HGS創英角ｺﾞｼｯｸUB" pitchFamily="50" charset="-128"/>
            </a:endParaRPr>
          </a:p>
          <a:p>
            <a:pPr algn="ct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ja-JP" altLang="en-US" sz="2800" dirty="0" smtClean="0">
                <a:solidFill>
                  <a:srgbClr val="000000"/>
                </a:solidFill>
                <a:latin typeface="HGS創英角ｺﾞｼｯｸUB" pitchFamily="50" charset="-128"/>
                <a:ea typeface="HGS創英角ｺﾞｼｯｸUB" pitchFamily="50" charset="-128"/>
              </a:rPr>
              <a:t>学術情報課</a:t>
            </a:r>
            <a:endParaRPr kumimoji="0" lang="en-US" altLang="ja-JP" sz="2800" dirty="0">
              <a:solidFill>
                <a:srgbClr val="000000"/>
              </a:solidFill>
              <a:latin typeface="HGS創英角ｺﾞｼｯｸUB" pitchFamily="50" charset="-128"/>
              <a:ea typeface="HGS創英角ｺﾞｼｯｸUB" pitchFamily="50" charset="-128"/>
            </a:endParaRPr>
          </a:p>
          <a:p>
            <a:pPr algn="ct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ja-JP" altLang="en-US" sz="2800" dirty="0">
                <a:solidFill>
                  <a:srgbClr val="000000"/>
                </a:solidFill>
                <a:latin typeface="HGS創英角ｺﾞｼｯｸUB" pitchFamily="50" charset="-128"/>
                <a:ea typeface="HGS創英角ｺﾞｼｯｸUB" pitchFamily="50" charset="-128"/>
              </a:rPr>
              <a:t>　　資料サービス係</a:t>
            </a:r>
            <a:endParaRPr kumimoji="0" lang="en-US" sz="2800" dirty="0">
              <a:solidFill>
                <a:srgbClr val="000000"/>
              </a:solidFill>
              <a:latin typeface="HGS創英角ｺﾞｼｯｸUB" pitchFamily="50" charset="-128"/>
              <a:ea typeface="HGS創英角ｺﾞｼｯｸUB" pitchFamily="50" charset="-128"/>
            </a:endParaRPr>
          </a:p>
        </p:txBody>
      </p:sp>
    </p:spTree>
  </p:cSld>
  <p:clrMapOvr>
    <a:masterClrMapping/>
  </p:clrMapOvr>
  <p:transition spd="med" advTm="18802"/>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p:txBody>
          <a:bodyPr/>
          <a:lstStyle/>
          <a:p>
            <a:pPr algn="l" eaLnBrk="1" hangingPunct="1"/>
            <a:r>
              <a:rPr lang="en-US" altLang="ja-JP" dirty="0" smtClean="0"/>
              <a:t>1-4. </a:t>
            </a:r>
            <a:r>
              <a:rPr lang="ja-JP" altLang="en-US" dirty="0" smtClean="0"/>
              <a:t>請求記号とは？</a:t>
            </a:r>
          </a:p>
        </p:txBody>
      </p:sp>
      <p:sp>
        <p:nvSpPr>
          <p:cNvPr id="38914" name="AutoShape 3"/>
          <p:cNvSpPr>
            <a:spLocks noGrp="1" noChangeAspect="1" noChangeArrowheads="1"/>
          </p:cNvSpPr>
          <p:nvPr>
            <p:ph type="body" idx="1"/>
          </p:nvPr>
        </p:nvSpPr>
        <p:spPr>
          <a:xfrm>
            <a:off x="468312" y="1916114"/>
            <a:ext cx="8350251" cy="4681537"/>
          </a:xfrm>
        </p:spPr>
        <p:txBody>
          <a:bodyPr/>
          <a:lstStyle/>
          <a:p>
            <a:pPr eaLnBrk="1" hangingPunct="1"/>
            <a:endParaRPr lang="en-US" altLang="ja-JP" dirty="0" smtClean="0"/>
          </a:p>
          <a:p>
            <a:pPr eaLnBrk="1" hangingPunct="1"/>
            <a:endParaRPr lang="en-US" altLang="ja-JP" dirty="0" smtClean="0"/>
          </a:p>
          <a:p>
            <a:pPr eaLnBrk="1" hangingPunct="1"/>
            <a:endParaRPr lang="en-US" altLang="ja-JP" sz="1600" dirty="0" smtClean="0"/>
          </a:p>
          <a:p>
            <a:pPr eaLnBrk="1" hangingPunct="1"/>
            <a:r>
              <a:rPr lang="en-US" altLang="ja-JP" dirty="0" smtClean="0"/>
              <a:t>NDC</a:t>
            </a:r>
            <a:r>
              <a:rPr lang="ja-JP" altLang="en-US" dirty="0" smtClean="0"/>
              <a:t>（日本十進分類法）</a:t>
            </a:r>
            <a:endParaRPr lang="en-US" altLang="ja-JP" dirty="0" smtClean="0"/>
          </a:p>
          <a:p>
            <a:pPr eaLnBrk="1" hangingPunct="1"/>
            <a:r>
              <a:rPr lang="ja-JP" altLang="en-US" dirty="0" smtClean="0"/>
              <a:t>＝</a:t>
            </a:r>
            <a:r>
              <a:rPr lang="en-US" altLang="ja-JP" dirty="0" smtClean="0"/>
              <a:t>Nippon Decimal Classification</a:t>
            </a:r>
          </a:p>
          <a:p>
            <a:pPr lvl="1" eaLnBrk="1" hangingPunct="1"/>
            <a:endParaRPr lang="en-US" altLang="ja-JP" sz="1400" dirty="0" smtClean="0"/>
          </a:p>
          <a:p>
            <a:pPr lvl="1" eaLnBrk="1" hangingPunct="1"/>
            <a:r>
              <a:rPr lang="ja-JP" altLang="en-US" dirty="0" smtClean="0"/>
              <a:t>・日本では多くの図書館で使われている分類法</a:t>
            </a:r>
          </a:p>
          <a:p>
            <a:pPr lvl="1" eaLnBrk="1" hangingPunct="1"/>
            <a:r>
              <a:rPr lang="ja-JP" altLang="en-US" dirty="0" smtClean="0"/>
              <a:t>・図書館内では分類の数字順に本を並べている</a:t>
            </a:r>
          </a:p>
          <a:p>
            <a:pPr lvl="1" eaLnBrk="1" hangingPunct="1"/>
            <a:r>
              <a:rPr lang="ja-JP" altLang="en-US" dirty="0" smtClean="0"/>
              <a:t>・同じ分類記号⇒同じ分野の図書</a:t>
            </a:r>
          </a:p>
        </p:txBody>
      </p:sp>
      <p:pic>
        <p:nvPicPr>
          <p:cNvPr id="38915" name="Picture 5"/>
          <p:cNvPicPr>
            <a:picLocks noChangeAspect="1" noChangeArrowheads="1"/>
          </p:cNvPicPr>
          <p:nvPr/>
        </p:nvPicPr>
        <p:blipFill>
          <a:blip r:embed="rId3"/>
          <a:srcRect/>
          <a:stretch>
            <a:fillRect/>
          </a:stretch>
        </p:blipFill>
        <p:spPr bwMode="auto">
          <a:xfrm>
            <a:off x="6732588" y="1989140"/>
            <a:ext cx="2119312" cy="2668587"/>
          </a:xfrm>
          <a:prstGeom prst="rect">
            <a:avLst/>
          </a:prstGeom>
          <a:noFill/>
          <a:ln w="9525">
            <a:solidFill>
              <a:schemeClr val="tx1"/>
            </a:solidFill>
            <a:miter lim="800000"/>
            <a:headEnd/>
            <a:tailEnd/>
          </a:ln>
        </p:spPr>
      </p:pic>
      <p:grpSp>
        <p:nvGrpSpPr>
          <p:cNvPr id="38916" name="グループ化 2"/>
          <p:cNvGrpSpPr>
            <a:grpSpLocks/>
          </p:cNvGrpSpPr>
          <p:nvPr/>
        </p:nvGrpSpPr>
        <p:grpSpPr bwMode="auto">
          <a:xfrm>
            <a:off x="579440" y="2132013"/>
            <a:ext cx="3560515" cy="971550"/>
            <a:chOff x="467544" y="4941888"/>
            <a:chExt cx="3560924" cy="971550"/>
          </a:xfrm>
        </p:grpSpPr>
        <p:pic>
          <p:nvPicPr>
            <p:cNvPr id="38919" name="Picture 4"/>
            <p:cNvPicPr>
              <a:picLocks noChangeAspect="1" noChangeArrowheads="1"/>
            </p:cNvPicPr>
            <p:nvPr/>
          </p:nvPicPr>
          <p:blipFill>
            <a:blip r:embed="rId4"/>
            <a:srcRect/>
            <a:stretch>
              <a:fillRect/>
            </a:stretch>
          </p:blipFill>
          <p:spPr bwMode="auto">
            <a:xfrm>
              <a:off x="467544" y="4941888"/>
              <a:ext cx="866775" cy="971550"/>
            </a:xfrm>
            <a:prstGeom prst="rect">
              <a:avLst/>
            </a:prstGeom>
            <a:noFill/>
            <a:ln w="9525">
              <a:noFill/>
              <a:miter lim="800000"/>
              <a:headEnd/>
              <a:tailEnd/>
            </a:ln>
          </p:spPr>
        </p:pic>
        <p:sp>
          <p:nvSpPr>
            <p:cNvPr id="38920" name="AutoShape 6"/>
            <p:cNvSpPr>
              <a:spLocks noChangeArrowheads="1"/>
            </p:cNvSpPr>
            <p:nvPr/>
          </p:nvSpPr>
          <p:spPr bwMode="auto">
            <a:xfrm>
              <a:off x="1403648" y="5070475"/>
              <a:ext cx="431800" cy="144463"/>
            </a:xfrm>
            <a:prstGeom prst="rightArrow">
              <a:avLst>
                <a:gd name="adj1" fmla="val 50000"/>
                <a:gd name="adj2" fmla="val 74725"/>
              </a:avLst>
            </a:prstGeom>
            <a:solidFill>
              <a:srgbClr val="000000"/>
            </a:solidFill>
            <a:ln w="9525" algn="ctr">
              <a:solidFill>
                <a:schemeClr val="tx1"/>
              </a:solidFill>
              <a:miter lim="800000"/>
              <a:headEnd/>
              <a:tailEnd/>
            </a:ln>
          </p:spPr>
          <p:txBody>
            <a:bodyPr wrap="none" lIns="90000" tIns="46800" rIns="90000" bIns="46800" anchor="ctr"/>
            <a:lstStyle/>
            <a:p>
              <a:pPr algn="ctr">
                <a:buClr>
                  <a:srgbClr val="000000"/>
                </a:buClr>
                <a:buSzPct val="100000"/>
                <a:buFont typeface="Times New Roman" pitchFamily="18" charset="0"/>
                <a:buNone/>
              </a:pPr>
              <a:endParaRPr kumimoji="0" lang="ja-JP" altLang="en-US" dirty="0"/>
            </a:p>
          </p:txBody>
        </p:sp>
        <p:sp>
          <p:nvSpPr>
            <p:cNvPr id="38921" name="AutoShape 7"/>
            <p:cNvSpPr>
              <a:spLocks noChangeArrowheads="1"/>
            </p:cNvSpPr>
            <p:nvPr/>
          </p:nvSpPr>
          <p:spPr bwMode="auto">
            <a:xfrm>
              <a:off x="1413173" y="5373688"/>
              <a:ext cx="431800" cy="144462"/>
            </a:xfrm>
            <a:prstGeom prst="rightArrow">
              <a:avLst>
                <a:gd name="adj1" fmla="val 50000"/>
                <a:gd name="adj2" fmla="val 74726"/>
              </a:avLst>
            </a:prstGeom>
            <a:solidFill>
              <a:srgbClr val="000000"/>
            </a:solidFill>
            <a:ln w="9525" algn="ctr">
              <a:solidFill>
                <a:schemeClr val="tx1"/>
              </a:solidFill>
              <a:miter lim="800000"/>
              <a:headEnd/>
              <a:tailEnd/>
            </a:ln>
          </p:spPr>
          <p:txBody>
            <a:bodyPr wrap="none" lIns="90000" tIns="46800" rIns="90000" bIns="46800" anchor="ctr"/>
            <a:lstStyle/>
            <a:p>
              <a:pPr algn="ctr">
                <a:buClr>
                  <a:srgbClr val="000000"/>
                </a:buClr>
                <a:buSzPct val="100000"/>
                <a:buFont typeface="Times New Roman" pitchFamily="18" charset="0"/>
                <a:buNone/>
              </a:pPr>
              <a:endParaRPr kumimoji="0" lang="ja-JP" altLang="en-US" dirty="0"/>
            </a:p>
          </p:txBody>
        </p:sp>
        <p:sp>
          <p:nvSpPr>
            <p:cNvPr id="38922" name="Text Box 9"/>
            <p:cNvSpPr txBox="1">
              <a:spLocks noChangeArrowheads="1"/>
            </p:cNvSpPr>
            <p:nvPr/>
          </p:nvSpPr>
          <p:spPr bwMode="auto">
            <a:xfrm>
              <a:off x="1828949" y="4983162"/>
              <a:ext cx="988838" cy="360363"/>
            </a:xfrm>
            <a:prstGeom prst="rect">
              <a:avLst/>
            </a:prstGeom>
            <a:noFill/>
            <a:ln w="9525">
              <a:noFill/>
              <a:miter lim="800000"/>
              <a:headEnd/>
              <a:tailEnd/>
            </a:ln>
          </p:spPr>
          <p:txBody>
            <a:bodyPr lIns="74295" tIns="8890" rIns="74295" bIns="8890"/>
            <a:lstStyle/>
            <a:p>
              <a:pPr algn="just">
                <a:buClr>
                  <a:srgbClr val="000000"/>
                </a:buClr>
                <a:buSzPct val="100000"/>
                <a:buFont typeface="Times New Roman" pitchFamily="18" charset="0"/>
                <a:buNone/>
              </a:pPr>
              <a:r>
                <a:rPr kumimoji="0" lang="ja-JP" altLang="en-US" sz="1600" dirty="0">
                  <a:solidFill>
                    <a:srgbClr val="000000"/>
                  </a:solidFill>
                  <a:latin typeface="Century" pitchFamily="18" charset="0"/>
                </a:rPr>
                <a:t>分類記号</a:t>
              </a:r>
              <a:endParaRPr kumimoji="0" lang="ja-JP" altLang="en-US" sz="1600" dirty="0">
                <a:solidFill>
                  <a:srgbClr val="000000"/>
                </a:solidFill>
              </a:endParaRPr>
            </a:p>
          </p:txBody>
        </p:sp>
        <p:sp>
          <p:nvSpPr>
            <p:cNvPr id="38923" name="Text Box 10"/>
            <p:cNvSpPr txBox="1">
              <a:spLocks noChangeArrowheads="1"/>
            </p:cNvSpPr>
            <p:nvPr/>
          </p:nvSpPr>
          <p:spPr bwMode="auto">
            <a:xfrm>
              <a:off x="1848000" y="5331396"/>
              <a:ext cx="1139304" cy="250031"/>
            </a:xfrm>
            <a:prstGeom prst="rect">
              <a:avLst/>
            </a:prstGeom>
            <a:noFill/>
            <a:ln w="9525">
              <a:noFill/>
              <a:miter lim="800000"/>
              <a:headEnd/>
              <a:tailEnd/>
            </a:ln>
          </p:spPr>
          <p:txBody>
            <a:bodyPr lIns="74295" tIns="8890" rIns="74295" bIns="8890"/>
            <a:lstStyle/>
            <a:p>
              <a:pPr algn="just">
                <a:buClr>
                  <a:srgbClr val="000000"/>
                </a:buClr>
                <a:buSzPct val="100000"/>
                <a:buFont typeface="Times New Roman" pitchFamily="18" charset="0"/>
                <a:buNone/>
              </a:pPr>
              <a:r>
                <a:rPr kumimoji="0" lang="ja-JP" altLang="en-US" sz="1600" dirty="0">
                  <a:solidFill>
                    <a:srgbClr val="000000"/>
                  </a:solidFill>
                  <a:latin typeface="Century" pitchFamily="18" charset="0"/>
                </a:rPr>
                <a:t>著者記号</a:t>
              </a:r>
            </a:p>
          </p:txBody>
        </p:sp>
        <p:sp>
          <p:nvSpPr>
            <p:cNvPr id="38924" name="右中かっこ 1"/>
            <p:cNvSpPr>
              <a:spLocks/>
            </p:cNvSpPr>
            <p:nvPr/>
          </p:nvSpPr>
          <p:spPr bwMode="auto">
            <a:xfrm>
              <a:off x="2732728" y="5014739"/>
              <a:ext cx="287511" cy="566688"/>
            </a:xfrm>
            <a:prstGeom prst="rightBrace">
              <a:avLst>
                <a:gd name="adj1" fmla="val 8334"/>
                <a:gd name="adj2" fmla="val 50000"/>
              </a:avLst>
            </a:prstGeom>
            <a:noFill/>
            <a:ln w="28575" algn="ctr">
              <a:solidFill>
                <a:schemeClr val="tx1"/>
              </a:solidFill>
              <a:round/>
              <a:headEnd/>
              <a:tailEnd/>
            </a:ln>
          </p:spPr>
          <p:txBody>
            <a:bodyPr wrap="none" lIns="90000" tIns="46800" rIns="90000" bIns="46800" anchor="ctr"/>
            <a:lstStyle/>
            <a:p>
              <a:pPr algn="ctr">
                <a:buClr>
                  <a:srgbClr val="000000"/>
                </a:buClr>
                <a:buSzPct val="100000"/>
                <a:buFont typeface="Times New Roman" pitchFamily="18" charset="0"/>
                <a:buNone/>
              </a:pPr>
              <a:endParaRPr kumimoji="0" lang="ja-JP" altLang="en-US" dirty="0"/>
            </a:p>
          </p:txBody>
        </p:sp>
        <p:sp>
          <p:nvSpPr>
            <p:cNvPr id="38925" name="Text Box 9"/>
            <p:cNvSpPr txBox="1">
              <a:spLocks noChangeArrowheads="1"/>
            </p:cNvSpPr>
            <p:nvPr/>
          </p:nvSpPr>
          <p:spPr bwMode="auto">
            <a:xfrm>
              <a:off x="3039630" y="5157192"/>
              <a:ext cx="988838" cy="360363"/>
            </a:xfrm>
            <a:prstGeom prst="rect">
              <a:avLst/>
            </a:prstGeom>
            <a:noFill/>
            <a:ln w="9525">
              <a:noFill/>
              <a:miter lim="800000"/>
              <a:headEnd/>
              <a:tailEnd/>
            </a:ln>
          </p:spPr>
          <p:txBody>
            <a:bodyPr lIns="74295" tIns="8890" rIns="74295" bIns="8890"/>
            <a:lstStyle/>
            <a:p>
              <a:pPr algn="just">
                <a:buClr>
                  <a:srgbClr val="000000"/>
                </a:buClr>
                <a:buSzPct val="100000"/>
                <a:buFont typeface="Times New Roman" pitchFamily="18" charset="0"/>
                <a:buNone/>
              </a:pPr>
              <a:r>
                <a:rPr kumimoji="0" lang="ja-JP" altLang="en-US" sz="1600" dirty="0">
                  <a:solidFill>
                    <a:srgbClr val="000000"/>
                  </a:solidFill>
                  <a:latin typeface="Century" pitchFamily="18" charset="0"/>
                </a:rPr>
                <a:t>請求記号</a:t>
              </a:r>
              <a:endParaRPr kumimoji="0" lang="ja-JP" altLang="en-US" sz="1600" dirty="0">
                <a:solidFill>
                  <a:srgbClr val="000000"/>
                </a:solidFill>
              </a:endParaRPr>
            </a:p>
          </p:txBody>
        </p:sp>
      </p:grpSp>
      <p:sp>
        <p:nvSpPr>
          <p:cNvPr id="38917" name="AutoShape 6"/>
          <p:cNvSpPr>
            <a:spLocks noChangeArrowheads="1"/>
          </p:cNvSpPr>
          <p:nvPr/>
        </p:nvSpPr>
        <p:spPr bwMode="auto">
          <a:xfrm>
            <a:off x="6189663" y="2389188"/>
            <a:ext cx="431800" cy="144462"/>
          </a:xfrm>
          <a:prstGeom prst="rightArrow">
            <a:avLst>
              <a:gd name="adj1" fmla="val 50000"/>
              <a:gd name="adj2" fmla="val 74726"/>
            </a:avLst>
          </a:prstGeom>
          <a:solidFill>
            <a:srgbClr val="000000"/>
          </a:solidFill>
          <a:ln w="9525" algn="ctr">
            <a:solidFill>
              <a:schemeClr val="tx1"/>
            </a:solidFill>
            <a:miter lim="800000"/>
            <a:headEnd/>
            <a:tailEnd/>
          </a:ln>
        </p:spPr>
        <p:txBody>
          <a:bodyPr wrap="none" lIns="90000" tIns="46800" rIns="90000" bIns="46800" anchor="ctr"/>
          <a:lstStyle/>
          <a:p>
            <a:pPr algn="ctr">
              <a:buClr>
                <a:srgbClr val="000000"/>
              </a:buClr>
              <a:buSzPct val="100000"/>
              <a:buFont typeface="Times New Roman" pitchFamily="18" charset="0"/>
              <a:buNone/>
            </a:pPr>
            <a:endParaRPr kumimoji="0" lang="ja-JP" altLang="en-US" dirty="0"/>
          </a:p>
        </p:txBody>
      </p:sp>
      <p:sp>
        <p:nvSpPr>
          <p:cNvPr id="38918" name="Text Box 11"/>
          <p:cNvSpPr txBox="1">
            <a:spLocks noChangeArrowheads="1"/>
          </p:cNvSpPr>
          <p:nvPr/>
        </p:nvSpPr>
        <p:spPr bwMode="auto">
          <a:xfrm>
            <a:off x="4643439" y="2332038"/>
            <a:ext cx="1762125" cy="1085850"/>
          </a:xfrm>
          <a:prstGeom prst="rect">
            <a:avLst/>
          </a:prstGeom>
          <a:noFill/>
          <a:ln w="9525">
            <a:noFill/>
            <a:miter lim="800000"/>
            <a:headEnd/>
            <a:tailEnd/>
          </a:ln>
        </p:spPr>
        <p:txBody>
          <a:bodyPr lIns="74295" tIns="8890" rIns="74295" bIns="8890"/>
          <a:lstStyle/>
          <a:p>
            <a:pPr algn="just">
              <a:buClr>
                <a:srgbClr val="000000"/>
              </a:buClr>
              <a:buSzPct val="100000"/>
              <a:buFont typeface="Times New Roman" pitchFamily="18" charset="0"/>
              <a:buNone/>
            </a:pPr>
            <a:r>
              <a:rPr kumimoji="0" lang="en-US" altLang="ja-JP" sz="1600" dirty="0">
                <a:solidFill>
                  <a:srgbClr val="000000"/>
                </a:solidFill>
                <a:latin typeface="Century" pitchFamily="18" charset="0"/>
              </a:rPr>
              <a:t>NDC</a:t>
            </a:r>
            <a:r>
              <a:rPr kumimoji="0" lang="ja-JP" altLang="en-US" sz="1600" dirty="0">
                <a:solidFill>
                  <a:srgbClr val="000000"/>
                </a:solidFill>
                <a:latin typeface="Century" pitchFamily="18" charset="0"/>
              </a:rPr>
              <a:t>の綱目表</a:t>
            </a:r>
          </a:p>
          <a:p>
            <a:pPr algn="just">
              <a:buClr>
                <a:srgbClr val="000000"/>
              </a:buClr>
              <a:buSzPct val="100000"/>
              <a:buFont typeface="Times New Roman" pitchFamily="18" charset="0"/>
              <a:buNone/>
            </a:pPr>
            <a:endParaRPr kumimoji="0" lang="ja-JP" altLang="en-US" sz="1600" dirty="0">
              <a:solidFill>
                <a:srgbClr val="000000"/>
              </a:solidFill>
              <a:latin typeface="Century" pitchFamily="18" charset="0"/>
            </a:endParaRPr>
          </a:p>
          <a:p>
            <a:pPr>
              <a:buClr>
                <a:srgbClr val="000000"/>
              </a:buClr>
              <a:buSzPct val="100000"/>
              <a:buFont typeface="Times New Roman" pitchFamily="18" charset="0"/>
              <a:buNone/>
            </a:pPr>
            <a:r>
              <a:rPr kumimoji="0" lang="ja-JP" altLang="en-US" sz="1600" dirty="0">
                <a:solidFill>
                  <a:srgbClr val="000000"/>
                </a:solidFill>
                <a:latin typeface="Century" pitchFamily="18" charset="0"/>
              </a:rPr>
              <a:t>他の分野のものは</a:t>
            </a:r>
          </a:p>
          <a:p>
            <a:pPr>
              <a:buClr>
                <a:srgbClr val="000000"/>
              </a:buClr>
              <a:buSzPct val="100000"/>
              <a:buFont typeface="Times New Roman" pitchFamily="18" charset="0"/>
              <a:buNone/>
            </a:pPr>
            <a:r>
              <a:rPr kumimoji="0" lang="en-US" altLang="ja-JP" sz="1600" dirty="0">
                <a:solidFill>
                  <a:srgbClr val="000000"/>
                </a:solidFill>
                <a:latin typeface="Century" pitchFamily="18" charset="0"/>
              </a:rPr>
              <a:t>OPAC</a:t>
            </a:r>
            <a:r>
              <a:rPr kumimoji="0" lang="ja-JP" altLang="en-US" sz="1600" dirty="0">
                <a:solidFill>
                  <a:srgbClr val="000000"/>
                </a:solidFill>
                <a:latin typeface="Century" pitchFamily="18" charset="0"/>
              </a:rPr>
              <a:t>で</a:t>
            </a:r>
          </a:p>
        </p:txBody>
      </p:sp>
    </p:spTree>
  </p:cSld>
  <p:clrMapOvr>
    <a:masterClrMapping/>
  </p:clrMapOvr>
  <p:transition spd="slow" advTm="38913"/>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4"/>
          <a:srcRect l="16335" t="7918" r="18107" b="10872"/>
          <a:stretch/>
        </p:blipFill>
        <p:spPr>
          <a:xfrm>
            <a:off x="1744104" y="1340767"/>
            <a:ext cx="5314782" cy="5266901"/>
          </a:xfrm>
          <a:prstGeom prst="rect">
            <a:avLst/>
          </a:prstGeom>
          <a:ln>
            <a:solidFill>
              <a:schemeClr val="tx1"/>
            </a:solidFill>
          </a:ln>
        </p:spPr>
      </p:pic>
      <p:sp>
        <p:nvSpPr>
          <p:cNvPr id="47106" name="Rectangle 1"/>
          <p:cNvSpPr>
            <a:spLocks noGrp="1" noChangeArrowheads="1"/>
          </p:cNvSpPr>
          <p:nvPr>
            <p:ph type="title"/>
          </p:nvPr>
        </p:nvSpPr>
        <p:spPr>
          <a:xfrm>
            <a:off x="468315" y="404813"/>
            <a:ext cx="8351837" cy="1143000"/>
          </a:xfrm>
        </p:spPr>
        <p:txBody>
          <a:bodyPr/>
          <a:lstStyle/>
          <a:p>
            <a:pPr algn="l"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ja-JP" dirty="0" smtClean="0"/>
              <a:t>2-1. </a:t>
            </a:r>
            <a:r>
              <a:rPr lang="en-US" dirty="0" smtClean="0"/>
              <a:t>岐阜大学図書館</a:t>
            </a:r>
            <a:r>
              <a:rPr lang="en-US" altLang="ja-JP" dirty="0" smtClean="0"/>
              <a:t>HP</a:t>
            </a:r>
          </a:p>
        </p:txBody>
      </p:sp>
      <p:sp>
        <p:nvSpPr>
          <p:cNvPr id="7180" name="AutoShape 12"/>
          <p:cNvSpPr>
            <a:spLocks noChangeArrowheads="1"/>
          </p:cNvSpPr>
          <p:nvPr/>
        </p:nvSpPr>
        <p:spPr bwMode="auto">
          <a:xfrm>
            <a:off x="1900897" y="5131897"/>
            <a:ext cx="1590984" cy="169311"/>
          </a:xfrm>
          <a:prstGeom prst="roundRect">
            <a:avLst>
              <a:gd name="adj" fmla="val 16667"/>
            </a:avLst>
          </a:prstGeom>
          <a:noFill/>
          <a:ln w="28575" algn="ctr">
            <a:solidFill>
              <a:srgbClr val="FF0000"/>
            </a:solidFill>
            <a:round/>
            <a:headEnd/>
            <a:tailEnd/>
          </a:ln>
        </p:spPr>
        <p:txBody>
          <a:bodyPr wrap="none" lIns="90000" tIns="46800" rIns="90000" bIns="46800" anchor="ctr"/>
          <a:lstStyle/>
          <a:p>
            <a:pPr algn="ctr">
              <a:buClr>
                <a:srgbClr val="000000"/>
              </a:buClr>
              <a:buSzPct val="100000"/>
              <a:buFont typeface="Times New Roman" pitchFamily="18" charset="0"/>
              <a:buNone/>
            </a:pPr>
            <a:endParaRPr kumimoji="0" lang="ja-JP" altLang="en-US" dirty="0"/>
          </a:p>
        </p:txBody>
      </p:sp>
      <p:sp>
        <p:nvSpPr>
          <p:cNvPr id="7182" name="AutoShape 14"/>
          <p:cNvSpPr>
            <a:spLocks noChangeArrowheads="1"/>
          </p:cNvSpPr>
          <p:nvPr/>
        </p:nvSpPr>
        <p:spPr bwMode="auto">
          <a:xfrm>
            <a:off x="1900897" y="5350908"/>
            <a:ext cx="860736" cy="166324"/>
          </a:xfrm>
          <a:prstGeom prst="roundRect">
            <a:avLst>
              <a:gd name="adj" fmla="val 16667"/>
            </a:avLst>
          </a:prstGeom>
          <a:noFill/>
          <a:ln w="28575" algn="ctr">
            <a:solidFill>
              <a:srgbClr val="FF0000"/>
            </a:solidFill>
            <a:round/>
            <a:headEnd/>
            <a:tailEnd/>
          </a:ln>
        </p:spPr>
        <p:txBody>
          <a:bodyPr wrap="none" lIns="90000" tIns="46800" rIns="90000" bIns="46800" anchor="ctr"/>
          <a:lstStyle/>
          <a:p>
            <a:pPr algn="ctr">
              <a:buClr>
                <a:srgbClr val="000000"/>
              </a:buClr>
              <a:buSzPct val="100000"/>
              <a:buFont typeface="Times New Roman" pitchFamily="18" charset="0"/>
              <a:buNone/>
            </a:pPr>
            <a:endParaRPr kumimoji="0" lang="ja-JP" altLang="en-US" dirty="0"/>
          </a:p>
        </p:txBody>
      </p:sp>
      <p:sp>
        <p:nvSpPr>
          <p:cNvPr id="6" name="テキスト ボックス 5"/>
          <p:cNvSpPr txBox="1"/>
          <p:nvPr/>
        </p:nvSpPr>
        <p:spPr>
          <a:xfrm>
            <a:off x="4355976" y="4653136"/>
            <a:ext cx="4645099" cy="1292662"/>
          </a:xfrm>
          <a:prstGeom prst="rect">
            <a:avLst/>
          </a:prstGeom>
          <a:solidFill>
            <a:schemeClr val="bg1"/>
          </a:solidFill>
          <a:ln>
            <a:solidFill>
              <a:schemeClr val="tx1"/>
            </a:solidFill>
          </a:ln>
        </p:spPr>
        <p:txBody>
          <a:bodyPr wrap="square" rtlCol="0">
            <a:spAutoFit/>
          </a:bodyPr>
          <a:lstStyle/>
          <a:p>
            <a:r>
              <a:rPr lang="en-US" altLang="ja-JP" dirty="0" smtClean="0">
                <a:solidFill>
                  <a:schemeClr val="tx1"/>
                </a:solidFill>
              </a:rPr>
              <a:t>OPAC</a:t>
            </a:r>
            <a:r>
              <a:rPr lang="ja-JP" altLang="en-US" dirty="0" smtClean="0">
                <a:solidFill>
                  <a:schemeClr val="tx1"/>
                </a:solidFill>
              </a:rPr>
              <a:t>（簡易検索）の</a:t>
            </a:r>
            <a:r>
              <a:rPr lang="en-US" altLang="ja-JP" dirty="0" smtClean="0">
                <a:solidFill>
                  <a:schemeClr val="tx1"/>
                </a:solidFill>
              </a:rPr>
              <a:t>URL</a:t>
            </a:r>
          </a:p>
          <a:p>
            <a:r>
              <a:rPr lang="en-US" altLang="ja-JP" sz="2400" dirty="0" smtClean="0">
                <a:solidFill>
                  <a:schemeClr val="tx1"/>
                </a:solidFill>
              </a:rPr>
              <a:t>https://</a:t>
            </a:r>
            <a:r>
              <a:rPr lang="en-US" altLang="ja-JP" sz="2400" dirty="0">
                <a:solidFill>
                  <a:schemeClr val="tx1"/>
                </a:solidFill>
              </a:rPr>
              <a:t>opac.lib.gifu-u.ac.jp/opc</a:t>
            </a:r>
            <a:r>
              <a:rPr lang="en-US" altLang="ja-JP" sz="2400" dirty="0" smtClean="0">
                <a:solidFill>
                  <a:schemeClr val="tx1"/>
                </a:solidFill>
              </a:rPr>
              <a:t>/</a:t>
            </a:r>
          </a:p>
          <a:p>
            <a:endParaRPr kumimoji="1" lang="en-US" altLang="ja-JP" dirty="0">
              <a:solidFill>
                <a:schemeClr val="tx1"/>
              </a:solidFill>
            </a:endParaRPr>
          </a:p>
          <a:p>
            <a:r>
              <a:rPr lang="ja-JP" altLang="en-US" dirty="0" smtClean="0">
                <a:solidFill>
                  <a:schemeClr val="tx1"/>
                </a:solidFill>
              </a:rPr>
              <a:t>自宅の</a:t>
            </a:r>
            <a:r>
              <a:rPr lang="en-US" altLang="ja-JP" dirty="0" smtClean="0">
                <a:solidFill>
                  <a:schemeClr val="tx1"/>
                </a:solidFill>
              </a:rPr>
              <a:t>PC</a:t>
            </a:r>
            <a:r>
              <a:rPr lang="ja-JP" altLang="en-US" dirty="0" smtClean="0">
                <a:solidFill>
                  <a:schemeClr val="tx1"/>
                </a:solidFill>
              </a:rPr>
              <a:t>やスマートフォンからも利用できます</a:t>
            </a:r>
            <a:endParaRPr kumimoji="1" lang="ja-JP" altLang="en-US" dirty="0">
              <a:solidFill>
                <a:schemeClr val="tx1"/>
              </a:solidFill>
            </a:endParaRPr>
          </a:p>
        </p:txBody>
      </p:sp>
    </p:spTree>
    <p:custDataLst>
      <p:tags r:id="rId1"/>
    </p:custDataLst>
  </p:cSld>
  <p:clrMapOvr>
    <a:masterClrMapping/>
  </p:clrMapOvr>
  <p:transition spd="med" advTm="2494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180"/>
                                        </p:tgtEl>
                                        <p:attrNameLst>
                                          <p:attrName>style.visibility</p:attrName>
                                        </p:attrNameLst>
                                      </p:cBhvr>
                                      <p:to>
                                        <p:strVal val="visible"/>
                                      </p:to>
                                    </p:set>
                                    <p:animEffect transition="in" filter="barn(inVertical)">
                                      <p:cBhvr>
                                        <p:cTn id="7" dur="500"/>
                                        <p:tgtEl>
                                          <p:spTgt spid="7180"/>
                                        </p:tgtEl>
                                      </p:cBhvr>
                                    </p:animEffect>
                                  </p:childTnLst>
                                  <p:subTnLst>
                                    <p:set>
                                      <p:cBhvr override="childStyle">
                                        <p:cTn dur="1" fill="hold" display="0" masterRel="nextClick" afterEffect="1"/>
                                        <p:tgtEl>
                                          <p:spTgt spid="7180"/>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182"/>
                                        </p:tgtEl>
                                        <p:attrNameLst>
                                          <p:attrName>style.visibility</p:attrName>
                                        </p:attrNameLst>
                                      </p:cBhvr>
                                      <p:to>
                                        <p:strVal val="visible"/>
                                      </p:to>
                                    </p:set>
                                    <p:animEffect transition="in" filter="barn(inVertical)">
                                      <p:cBhvr>
                                        <p:cTn id="12" dur="500"/>
                                        <p:tgtEl>
                                          <p:spTgt spid="7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0" grpId="0" animBg="1"/>
      <p:bldP spid="718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4"/>
          <a:stretch>
            <a:fillRect/>
          </a:stretch>
        </p:blipFill>
        <p:spPr>
          <a:xfrm>
            <a:off x="395536" y="1606254"/>
            <a:ext cx="7579724" cy="3142812"/>
          </a:xfrm>
          <a:prstGeom prst="rect">
            <a:avLst/>
          </a:prstGeom>
          <a:ln>
            <a:solidFill>
              <a:schemeClr val="tx1"/>
            </a:solidFill>
          </a:ln>
        </p:spPr>
      </p:pic>
      <p:sp>
        <p:nvSpPr>
          <p:cNvPr id="49154" name="Rectangle 2"/>
          <p:cNvSpPr>
            <a:spLocks noGrp="1" noChangeArrowheads="1"/>
          </p:cNvSpPr>
          <p:nvPr>
            <p:ph type="title"/>
          </p:nvPr>
        </p:nvSpPr>
        <p:spPr/>
        <p:txBody>
          <a:bodyPr/>
          <a:lstStyle/>
          <a:p>
            <a:pPr algn="l" eaLnBrk="1" hangingPunct="1"/>
            <a:r>
              <a:rPr lang="en-US" altLang="ja-JP" dirty="0" smtClean="0"/>
              <a:t>2-2. </a:t>
            </a:r>
            <a:r>
              <a:rPr lang="en-US" altLang="ja-JP" dirty="0"/>
              <a:t>OPAC</a:t>
            </a:r>
            <a:r>
              <a:rPr lang="ja-JP" altLang="en-US" dirty="0"/>
              <a:t>の検索方法（図書）</a:t>
            </a:r>
            <a:endParaRPr lang="en-US" altLang="ja-JP" dirty="0" smtClean="0"/>
          </a:p>
        </p:txBody>
      </p:sp>
      <p:sp>
        <p:nvSpPr>
          <p:cNvPr id="20493" name="Text Box 13"/>
          <p:cNvSpPr txBox="1">
            <a:spLocks noChangeArrowheads="1"/>
          </p:cNvSpPr>
          <p:nvPr/>
        </p:nvSpPr>
        <p:spPr bwMode="auto">
          <a:xfrm>
            <a:off x="754063" y="5229225"/>
            <a:ext cx="4178300" cy="1295400"/>
          </a:xfrm>
          <a:prstGeom prst="rect">
            <a:avLst/>
          </a:prstGeom>
          <a:solidFill>
            <a:srgbClr val="FFFFFF"/>
          </a:solidFill>
          <a:ln w="9525">
            <a:solidFill>
              <a:srgbClr val="000000"/>
            </a:solidFill>
            <a:miter lim="800000"/>
            <a:headEnd/>
            <a:tailEnd/>
          </a:ln>
        </p:spPr>
        <p:txBody>
          <a:bodyPr lIns="90000" tIns="46800" rIns="90000" bIns="46800"/>
          <a:lstStyle/>
          <a:p>
            <a:pPr algn="just">
              <a:buClr>
                <a:srgbClr val="000000"/>
              </a:buClr>
              <a:buSzPct val="100000"/>
              <a:buFont typeface="Times New Roman" pitchFamily="18" charset="0"/>
              <a:buNone/>
            </a:pPr>
            <a:r>
              <a:rPr kumimoji="0" lang="ja-JP" altLang="en-US" sz="1400" dirty="0">
                <a:solidFill>
                  <a:srgbClr val="000000"/>
                </a:solidFill>
              </a:rPr>
              <a:t>・清少納言　　　「枕草子」　　　日本古典文学大系</a:t>
            </a:r>
          </a:p>
          <a:p>
            <a:pPr algn="just">
              <a:buClr>
                <a:srgbClr val="000000"/>
              </a:buClr>
              <a:buSzPct val="100000"/>
              <a:buFont typeface="Times New Roman" pitchFamily="18" charset="0"/>
              <a:buNone/>
            </a:pPr>
            <a:r>
              <a:rPr kumimoji="0" lang="ja-JP" altLang="en-US" sz="1400" dirty="0">
                <a:solidFill>
                  <a:srgbClr val="000000"/>
                </a:solidFill>
              </a:rPr>
              <a:t>　</a:t>
            </a:r>
            <a:r>
              <a:rPr kumimoji="0" lang="ja-JP" altLang="en-US" sz="1200" dirty="0">
                <a:solidFill>
                  <a:srgbClr val="000000"/>
                </a:solidFill>
              </a:rPr>
              <a:t>著者名　　　　　　タイトル　　　　　　シリーズ名</a:t>
            </a:r>
          </a:p>
          <a:p>
            <a:pPr algn="just">
              <a:buClr>
                <a:srgbClr val="000000"/>
              </a:buClr>
              <a:buSzPct val="100000"/>
              <a:buFont typeface="Times New Roman" pitchFamily="18" charset="0"/>
              <a:buNone/>
            </a:pPr>
            <a:endParaRPr kumimoji="0" lang="ja-JP" altLang="en-US" sz="1200" dirty="0">
              <a:solidFill>
                <a:srgbClr val="000000"/>
              </a:solidFill>
            </a:endParaRPr>
          </a:p>
          <a:p>
            <a:pPr algn="just">
              <a:buClr>
                <a:srgbClr val="000000"/>
              </a:buClr>
              <a:buSzPct val="100000"/>
              <a:buFont typeface="Times New Roman" pitchFamily="18" charset="0"/>
              <a:buNone/>
            </a:pPr>
            <a:r>
              <a:rPr kumimoji="0" lang="ja-JP" altLang="en-US" sz="1400" dirty="0">
                <a:solidFill>
                  <a:srgbClr val="000000"/>
                </a:solidFill>
              </a:rPr>
              <a:t>岩波書店　　</a:t>
            </a:r>
            <a:r>
              <a:rPr kumimoji="0" lang="ja-JP" altLang="en-US" sz="1400" dirty="0" smtClean="0">
                <a:solidFill>
                  <a:srgbClr val="000000"/>
                </a:solidFill>
              </a:rPr>
              <a:t> </a:t>
            </a:r>
            <a:r>
              <a:rPr kumimoji="0" lang="en-US" altLang="ja-JP" sz="1400" dirty="0" smtClean="0">
                <a:solidFill>
                  <a:srgbClr val="000000"/>
                </a:solidFill>
              </a:rPr>
              <a:t>1958</a:t>
            </a:r>
            <a:endParaRPr kumimoji="0" lang="en-US" altLang="ja-JP" sz="1400" dirty="0">
              <a:solidFill>
                <a:srgbClr val="000000"/>
              </a:solidFill>
            </a:endParaRPr>
          </a:p>
          <a:p>
            <a:pPr algn="just">
              <a:buClr>
                <a:srgbClr val="000000"/>
              </a:buClr>
              <a:buSzPct val="100000"/>
              <a:buFont typeface="Times New Roman" pitchFamily="18" charset="0"/>
              <a:buNone/>
            </a:pPr>
            <a:r>
              <a:rPr kumimoji="0" lang="ja-JP" altLang="en-US" sz="1200" dirty="0">
                <a:solidFill>
                  <a:srgbClr val="000000"/>
                </a:solidFill>
              </a:rPr>
              <a:t> </a:t>
            </a:r>
            <a:r>
              <a:rPr kumimoji="0" lang="ja-JP" altLang="en-US" sz="1200" dirty="0" smtClean="0">
                <a:solidFill>
                  <a:srgbClr val="000000"/>
                </a:solidFill>
              </a:rPr>
              <a:t>出版者</a:t>
            </a:r>
            <a:r>
              <a:rPr kumimoji="0" lang="ja-JP" altLang="en-US" sz="1200" dirty="0">
                <a:solidFill>
                  <a:srgbClr val="000000"/>
                </a:solidFill>
              </a:rPr>
              <a:t>　　　　</a:t>
            </a:r>
            <a:r>
              <a:rPr kumimoji="0" lang="ja-JP" altLang="en-US" sz="1200" dirty="0" smtClean="0">
                <a:solidFill>
                  <a:srgbClr val="000000"/>
                </a:solidFill>
              </a:rPr>
              <a:t>  出版</a:t>
            </a:r>
            <a:r>
              <a:rPr kumimoji="0" lang="ja-JP" altLang="en-US" sz="1200" dirty="0">
                <a:solidFill>
                  <a:srgbClr val="000000"/>
                </a:solidFill>
              </a:rPr>
              <a:t>年</a:t>
            </a:r>
          </a:p>
          <a:p>
            <a:pPr>
              <a:buClr>
                <a:srgbClr val="000000"/>
              </a:buClr>
              <a:buSzPct val="100000"/>
              <a:buFont typeface="Times New Roman" pitchFamily="18" charset="0"/>
              <a:buNone/>
            </a:pPr>
            <a:endParaRPr kumimoji="0" lang="ja-JP" altLang="en-US" sz="1200" dirty="0"/>
          </a:p>
        </p:txBody>
      </p:sp>
      <p:sp>
        <p:nvSpPr>
          <p:cNvPr id="20494" name="Line 14"/>
          <p:cNvSpPr>
            <a:spLocks noChangeShapeType="1"/>
          </p:cNvSpPr>
          <p:nvPr/>
        </p:nvSpPr>
        <p:spPr bwMode="auto">
          <a:xfrm flipV="1">
            <a:off x="900115" y="5516563"/>
            <a:ext cx="777875" cy="0"/>
          </a:xfrm>
          <a:prstGeom prst="line">
            <a:avLst/>
          </a:prstGeom>
          <a:noFill/>
          <a:ln w="28575">
            <a:solidFill>
              <a:srgbClr val="008000"/>
            </a:solidFill>
            <a:round/>
            <a:headEnd/>
            <a:tailEnd/>
          </a:ln>
        </p:spPr>
        <p:txBody>
          <a:bodyPr lIns="90000" tIns="46800" rIns="90000" bIns="46800"/>
          <a:lstStyle/>
          <a:p>
            <a:endParaRPr lang="ja-JP" altLang="en-US" dirty="0"/>
          </a:p>
        </p:txBody>
      </p:sp>
      <p:sp>
        <p:nvSpPr>
          <p:cNvPr id="20495" name="Line 15"/>
          <p:cNvSpPr>
            <a:spLocks noChangeShapeType="1"/>
          </p:cNvSpPr>
          <p:nvPr/>
        </p:nvSpPr>
        <p:spPr bwMode="auto">
          <a:xfrm flipV="1">
            <a:off x="1979615" y="5516563"/>
            <a:ext cx="739775" cy="0"/>
          </a:xfrm>
          <a:prstGeom prst="line">
            <a:avLst/>
          </a:prstGeom>
          <a:noFill/>
          <a:ln w="28575">
            <a:solidFill>
              <a:srgbClr val="008000"/>
            </a:solidFill>
            <a:round/>
            <a:headEnd/>
            <a:tailEnd/>
          </a:ln>
        </p:spPr>
        <p:txBody>
          <a:bodyPr lIns="90000" tIns="46800" rIns="90000" bIns="46800"/>
          <a:lstStyle/>
          <a:p>
            <a:endParaRPr lang="ja-JP" altLang="en-US" dirty="0"/>
          </a:p>
        </p:txBody>
      </p:sp>
      <p:sp>
        <p:nvSpPr>
          <p:cNvPr id="20496" name="Line 16"/>
          <p:cNvSpPr>
            <a:spLocks noChangeShapeType="1"/>
          </p:cNvSpPr>
          <p:nvPr/>
        </p:nvSpPr>
        <p:spPr bwMode="auto">
          <a:xfrm flipV="1">
            <a:off x="3059834" y="5516563"/>
            <a:ext cx="1482725" cy="0"/>
          </a:xfrm>
          <a:prstGeom prst="line">
            <a:avLst/>
          </a:prstGeom>
          <a:noFill/>
          <a:ln w="28575">
            <a:solidFill>
              <a:srgbClr val="008000"/>
            </a:solidFill>
            <a:round/>
            <a:headEnd/>
            <a:tailEnd/>
          </a:ln>
        </p:spPr>
        <p:txBody>
          <a:bodyPr lIns="90000" tIns="46800" rIns="90000" bIns="46800"/>
          <a:lstStyle/>
          <a:p>
            <a:endParaRPr lang="ja-JP" altLang="en-US" dirty="0"/>
          </a:p>
        </p:txBody>
      </p:sp>
      <p:sp>
        <p:nvSpPr>
          <p:cNvPr id="20497" name="Line 17"/>
          <p:cNvSpPr>
            <a:spLocks noChangeShapeType="1"/>
          </p:cNvSpPr>
          <p:nvPr/>
        </p:nvSpPr>
        <p:spPr bwMode="auto">
          <a:xfrm flipV="1">
            <a:off x="827089" y="6092826"/>
            <a:ext cx="763587" cy="1588"/>
          </a:xfrm>
          <a:prstGeom prst="line">
            <a:avLst/>
          </a:prstGeom>
          <a:noFill/>
          <a:ln w="28575">
            <a:solidFill>
              <a:srgbClr val="008000"/>
            </a:solidFill>
            <a:round/>
            <a:headEnd/>
            <a:tailEnd/>
          </a:ln>
        </p:spPr>
        <p:txBody>
          <a:bodyPr lIns="90000" tIns="46800" rIns="90000" bIns="46800"/>
          <a:lstStyle/>
          <a:p>
            <a:endParaRPr lang="ja-JP" altLang="en-US" dirty="0"/>
          </a:p>
        </p:txBody>
      </p:sp>
      <p:sp>
        <p:nvSpPr>
          <p:cNvPr id="20498" name="Line 18"/>
          <p:cNvSpPr>
            <a:spLocks noChangeShapeType="1"/>
          </p:cNvSpPr>
          <p:nvPr/>
        </p:nvSpPr>
        <p:spPr bwMode="auto">
          <a:xfrm flipV="1">
            <a:off x="1763690" y="6092826"/>
            <a:ext cx="576263" cy="1588"/>
          </a:xfrm>
          <a:prstGeom prst="line">
            <a:avLst/>
          </a:prstGeom>
          <a:noFill/>
          <a:ln w="28575">
            <a:solidFill>
              <a:srgbClr val="008000"/>
            </a:solidFill>
            <a:round/>
            <a:headEnd/>
            <a:tailEnd/>
          </a:ln>
        </p:spPr>
        <p:txBody>
          <a:bodyPr lIns="90000" tIns="46800" rIns="90000" bIns="46800"/>
          <a:lstStyle/>
          <a:p>
            <a:endParaRPr lang="ja-JP" altLang="en-US" dirty="0"/>
          </a:p>
        </p:txBody>
      </p:sp>
      <p:sp>
        <p:nvSpPr>
          <p:cNvPr id="20499" name="AutoShape 19"/>
          <p:cNvSpPr>
            <a:spLocks noChangeArrowheads="1"/>
          </p:cNvSpPr>
          <p:nvPr/>
        </p:nvSpPr>
        <p:spPr bwMode="auto">
          <a:xfrm>
            <a:off x="6012160" y="5408616"/>
            <a:ext cx="3073400" cy="936625"/>
          </a:xfrm>
          <a:prstGeom prst="cloudCallout">
            <a:avLst>
              <a:gd name="adj1" fmla="val -83824"/>
              <a:gd name="adj2" fmla="val 22880"/>
            </a:avLst>
          </a:prstGeom>
          <a:solidFill>
            <a:schemeClr val="bg1"/>
          </a:solidFill>
          <a:ln w="15875">
            <a:solidFill>
              <a:srgbClr val="000000"/>
            </a:solidFill>
            <a:round/>
            <a:headEnd/>
            <a:tailEnd/>
          </a:ln>
        </p:spPr>
        <p:txBody>
          <a:bodyPr lIns="90000" tIns="46800" rIns="90000" bIns="46800"/>
          <a:lstStyle/>
          <a:p>
            <a:pPr algn="just">
              <a:buClr>
                <a:srgbClr val="000000"/>
              </a:buClr>
              <a:buSzPct val="100000"/>
              <a:buFont typeface="Times New Roman" pitchFamily="18" charset="0"/>
              <a:buNone/>
            </a:pPr>
            <a:r>
              <a:rPr kumimoji="0" lang="en-US" altLang="ja-JP" sz="1400" dirty="0">
                <a:solidFill>
                  <a:srgbClr val="000000"/>
                </a:solidFill>
                <a:latin typeface="ＭＳ ゴシック" pitchFamily="49" charset="-128"/>
                <a:ea typeface="ＭＳ ゴシック" pitchFamily="49" charset="-128"/>
              </a:rPr>
              <a:t>OPAC</a:t>
            </a:r>
            <a:r>
              <a:rPr kumimoji="0" lang="ja-JP" altLang="en-US" sz="1400" dirty="0">
                <a:solidFill>
                  <a:srgbClr val="000000"/>
                </a:solidFill>
                <a:latin typeface="ＭＳ ゴシック" pitchFamily="49" charset="-128"/>
                <a:ea typeface="ＭＳ ゴシック" pitchFamily="49" charset="-128"/>
              </a:rPr>
              <a:t>の検索キーワードとして有効なのは･･？</a:t>
            </a:r>
            <a:endParaRPr kumimoji="0" lang="ja-JP" altLang="en-US" sz="1400" dirty="0">
              <a:latin typeface="ＭＳ ゴシック" pitchFamily="49" charset="-128"/>
              <a:ea typeface="ＭＳ ゴシック" pitchFamily="49" charset="-128"/>
            </a:endParaRPr>
          </a:p>
        </p:txBody>
      </p:sp>
      <p:sp>
        <p:nvSpPr>
          <p:cNvPr id="20500" name="AutoShape 20"/>
          <p:cNvSpPr>
            <a:spLocks noChangeArrowheads="1"/>
          </p:cNvSpPr>
          <p:nvPr/>
        </p:nvSpPr>
        <p:spPr bwMode="auto">
          <a:xfrm>
            <a:off x="6636047" y="1444263"/>
            <a:ext cx="2449513" cy="287338"/>
          </a:xfrm>
          <a:prstGeom prst="wedgeRoundRectCallout">
            <a:avLst>
              <a:gd name="adj1" fmla="val -38690"/>
              <a:gd name="adj2" fmla="val 132387"/>
              <a:gd name="adj3" fmla="val 16667"/>
            </a:avLst>
          </a:prstGeom>
          <a:solidFill>
            <a:srgbClr val="FFFFFF"/>
          </a:solidFill>
          <a:ln w="9525">
            <a:solidFill>
              <a:srgbClr val="000000"/>
            </a:solidFill>
            <a:miter lim="800000"/>
            <a:headEnd/>
            <a:tailEnd/>
          </a:ln>
        </p:spPr>
        <p:txBody>
          <a:bodyPr lIns="74295" tIns="8890" rIns="74295" bIns="8890"/>
          <a:lstStyle/>
          <a:p>
            <a:pPr algn="just">
              <a:buClr>
                <a:srgbClr val="000000"/>
              </a:buClr>
              <a:buSzPct val="100000"/>
              <a:buFont typeface="Times New Roman" pitchFamily="18" charset="0"/>
              <a:buNone/>
            </a:pPr>
            <a:r>
              <a:rPr kumimoji="0" lang="ja-JP" altLang="en-US" sz="1400" dirty="0">
                <a:solidFill>
                  <a:srgbClr val="000000"/>
                </a:solidFill>
                <a:latin typeface="ＭＳ ゴシック" pitchFamily="49" charset="-128"/>
                <a:ea typeface="ＭＳ ゴシック" pitchFamily="49" charset="-128"/>
              </a:rPr>
              <a:t>入力方法はヘルプを参照</a:t>
            </a:r>
          </a:p>
        </p:txBody>
      </p:sp>
      <p:sp>
        <p:nvSpPr>
          <p:cNvPr id="15" name="角丸四角形 14"/>
          <p:cNvSpPr/>
          <p:nvPr/>
        </p:nvSpPr>
        <p:spPr bwMode="auto">
          <a:xfrm>
            <a:off x="539552" y="2871843"/>
            <a:ext cx="3240360" cy="341133"/>
          </a:xfrm>
          <a:prstGeom prst="roundRect">
            <a:avLst/>
          </a:prstGeom>
          <a:noFill/>
          <a:ln w="19050">
            <a:solidFill>
              <a:srgbClr val="FF0000"/>
            </a:solidFill>
            <a:miter lim="800000"/>
            <a:headEnd/>
            <a:tailEnd/>
          </a:ln>
        </p:spPr>
        <p:txBody>
          <a:bodyPr lIns="74295" tIns="8890" rIns="74295" bIns="8890" rtlCol="0" anchor="ctr"/>
          <a:lstStyle/>
          <a:p>
            <a:pPr algn="just">
              <a:buClr>
                <a:srgbClr val="000000"/>
              </a:buClr>
              <a:buSzPct val="100000"/>
              <a:buFont typeface="Times New Roman" pitchFamily="18" charset="0"/>
              <a:buNone/>
            </a:pPr>
            <a:endParaRPr kumimoji="0" lang="ja-JP" altLang="en-US" sz="1400" dirty="0">
              <a:solidFill>
                <a:srgbClr val="000000"/>
              </a:solidFill>
              <a:latin typeface="ＭＳ ゴシック" pitchFamily="49" charset="-128"/>
              <a:ea typeface="ＭＳ ゴシック" pitchFamily="49" charset="-128"/>
            </a:endParaRPr>
          </a:p>
        </p:txBody>
      </p:sp>
      <p:sp>
        <p:nvSpPr>
          <p:cNvPr id="20490" name="AutoShape 10"/>
          <p:cNvSpPr>
            <a:spLocks noChangeArrowheads="1"/>
          </p:cNvSpPr>
          <p:nvPr/>
        </p:nvSpPr>
        <p:spPr bwMode="auto">
          <a:xfrm>
            <a:off x="5721601" y="2579822"/>
            <a:ext cx="3348236" cy="998538"/>
          </a:xfrm>
          <a:prstGeom prst="wedgeRoundRectCallout">
            <a:avLst>
              <a:gd name="adj1" fmla="val -82712"/>
              <a:gd name="adj2" fmla="val 8034"/>
              <a:gd name="adj3" fmla="val 16667"/>
            </a:avLst>
          </a:prstGeom>
          <a:solidFill>
            <a:srgbClr val="FFFFFF"/>
          </a:solidFill>
          <a:ln w="9525">
            <a:solidFill>
              <a:srgbClr val="000000"/>
            </a:solidFill>
            <a:miter lim="800000"/>
            <a:headEnd/>
            <a:tailEnd/>
          </a:ln>
        </p:spPr>
        <p:txBody>
          <a:bodyPr lIns="74295" tIns="8890" rIns="74295" bIns="8890"/>
          <a:lstStyle/>
          <a:p>
            <a:pPr algn="just">
              <a:buClr>
                <a:srgbClr val="000000"/>
              </a:buClr>
              <a:buSzPct val="100000"/>
              <a:buFont typeface="Times New Roman" pitchFamily="18" charset="0"/>
              <a:buNone/>
            </a:pPr>
            <a:r>
              <a:rPr kumimoji="0" lang="ja-JP" altLang="en-US" sz="1400" dirty="0">
                <a:solidFill>
                  <a:srgbClr val="000000"/>
                </a:solidFill>
                <a:latin typeface="ＭＳ ゴシック" pitchFamily="49" charset="-128"/>
                <a:ea typeface="ＭＳ ゴシック" pitchFamily="49" charset="-128"/>
              </a:rPr>
              <a:t>フリーワードにはタイトル・著者名・出版者名・出版年・</a:t>
            </a:r>
            <a:r>
              <a:rPr kumimoji="0" lang="en-US" altLang="ja-JP" sz="1400" dirty="0">
                <a:solidFill>
                  <a:srgbClr val="000000"/>
                </a:solidFill>
                <a:latin typeface="ＭＳ ゴシック" pitchFamily="49" charset="-128"/>
                <a:ea typeface="ＭＳ ゴシック" pitchFamily="49" charset="-128"/>
              </a:rPr>
              <a:t> ISBN</a:t>
            </a:r>
            <a:r>
              <a:rPr kumimoji="0" lang="ja-JP" altLang="en-US" sz="1400" dirty="0">
                <a:solidFill>
                  <a:srgbClr val="000000"/>
                </a:solidFill>
                <a:latin typeface="ＭＳ ゴシック" pitchFamily="49" charset="-128"/>
                <a:ea typeface="ＭＳ ゴシック" pitchFamily="49" charset="-128"/>
              </a:rPr>
              <a:t>・</a:t>
            </a:r>
            <a:r>
              <a:rPr kumimoji="0" lang="en-US" altLang="ja-JP" sz="1400" dirty="0">
                <a:solidFill>
                  <a:srgbClr val="000000"/>
                </a:solidFill>
                <a:latin typeface="ＭＳ ゴシック" pitchFamily="49" charset="-128"/>
                <a:ea typeface="ＭＳ ゴシック" pitchFamily="49" charset="-128"/>
              </a:rPr>
              <a:t>ISSN</a:t>
            </a:r>
            <a:r>
              <a:rPr kumimoji="0" lang="ja-JP" altLang="en-US" sz="1400" dirty="0">
                <a:solidFill>
                  <a:srgbClr val="000000"/>
                </a:solidFill>
                <a:latin typeface="ＭＳ ゴシック" pitchFamily="49" charset="-128"/>
                <a:ea typeface="ＭＳ ゴシック" pitchFamily="49" charset="-128"/>
              </a:rPr>
              <a:t>・件名を入れて検索できる</a:t>
            </a:r>
            <a:endParaRPr kumimoji="0" lang="ja-JP" altLang="en-US" sz="1400" dirty="0">
              <a:latin typeface="ＭＳ ゴシック" pitchFamily="49" charset="-128"/>
              <a:ea typeface="ＭＳ ゴシック" pitchFamily="49" charset="-128"/>
            </a:endParaRPr>
          </a:p>
        </p:txBody>
      </p:sp>
      <p:sp>
        <p:nvSpPr>
          <p:cNvPr id="20491" name="AutoShape 11"/>
          <p:cNvSpPr>
            <a:spLocks noChangeArrowheads="1"/>
          </p:cNvSpPr>
          <p:nvPr/>
        </p:nvSpPr>
        <p:spPr bwMode="auto">
          <a:xfrm>
            <a:off x="5737324" y="3843048"/>
            <a:ext cx="3348236" cy="1060101"/>
          </a:xfrm>
          <a:prstGeom prst="wedgeRoundRectCallout">
            <a:avLst>
              <a:gd name="adj1" fmla="val -88192"/>
              <a:gd name="adj2" fmla="val -80131"/>
              <a:gd name="adj3" fmla="val 16667"/>
            </a:avLst>
          </a:prstGeom>
          <a:solidFill>
            <a:srgbClr val="FFFFFF"/>
          </a:solidFill>
          <a:ln w="9525">
            <a:solidFill>
              <a:srgbClr val="000000"/>
            </a:solidFill>
            <a:miter lim="800000"/>
            <a:headEnd/>
            <a:tailEnd/>
          </a:ln>
        </p:spPr>
        <p:txBody>
          <a:bodyPr lIns="74295" tIns="8890" rIns="74295" bIns="8890"/>
          <a:lstStyle/>
          <a:p>
            <a:pPr algn="just">
              <a:buClr>
                <a:srgbClr val="000000"/>
              </a:buClr>
              <a:buSzPct val="100000"/>
              <a:buFont typeface="Times New Roman" pitchFamily="18" charset="0"/>
              <a:buNone/>
            </a:pPr>
            <a:r>
              <a:rPr kumimoji="0" lang="ja-JP" altLang="en-US" sz="1400" dirty="0">
                <a:solidFill>
                  <a:srgbClr val="000000"/>
                </a:solidFill>
                <a:latin typeface="ＭＳ ゴシック" pitchFamily="49" charset="-128"/>
                <a:ea typeface="ＭＳ ゴシック" pitchFamily="49" charset="-128"/>
              </a:rPr>
              <a:t>ひらがな・カタカナ・漢字のどれでも検索可能</a:t>
            </a:r>
          </a:p>
          <a:p>
            <a:pPr algn="just">
              <a:buClr>
                <a:srgbClr val="000000"/>
              </a:buClr>
              <a:buSzPct val="100000"/>
              <a:buFont typeface="Times New Roman" pitchFamily="18" charset="0"/>
              <a:buNone/>
            </a:pPr>
            <a:r>
              <a:rPr kumimoji="0" lang="en-US" altLang="ja-JP" sz="1400" dirty="0">
                <a:solidFill>
                  <a:srgbClr val="000000"/>
                </a:solidFill>
                <a:latin typeface="ＭＳ ゴシック" pitchFamily="49" charset="-128"/>
                <a:ea typeface="ＭＳ ゴシック" pitchFamily="49" charset="-128"/>
              </a:rPr>
              <a:t>※</a:t>
            </a:r>
            <a:r>
              <a:rPr kumimoji="0" lang="ja-JP" altLang="en-US" sz="1400" dirty="0">
                <a:solidFill>
                  <a:srgbClr val="000000"/>
                </a:solidFill>
                <a:latin typeface="ＭＳ ゴシック" pitchFamily="49" charset="-128"/>
                <a:ea typeface="ＭＳ ゴシック" pitchFamily="49" charset="-128"/>
              </a:rPr>
              <a:t>ただし、「岩波しょてん」のように、元の表記と違う交ぜ書きは不可</a:t>
            </a:r>
          </a:p>
        </p:txBody>
      </p:sp>
    </p:spTree>
    <p:custDataLst>
      <p:tags r:id="rId1"/>
    </p:custDataLst>
    <p:extLst>
      <p:ext uri="{BB962C8B-B14F-4D97-AF65-F5344CB8AC3E}">
        <p14:creationId xmlns:p14="http://schemas.microsoft.com/office/powerpoint/2010/main" val="2523506724"/>
      </p:ext>
    </p:extLst>
  </p:cSld>
  <p:clrMapOvr>
    <a:masterClrMapping/>
  </p:clrMapOvr>
  <p:transition spd="slow" advTm="5496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90"/>
                                        </p:tgtEl>
                                        <p:attrNameLst>
                                          <p:attrName>style.visibility</p:attrName>
                                        </p:attrNameLst>
                                      </p:cBhvr>
                                      <p:to>
                                        <p:strVal val="visible"/>
                                      </p:to>
                                    </p:set>
                                    <p:animEffect transition="in" filter="fade">
                                      <p:cBhvr>
                                        <p:cTn id="7" dur="500"/>
                                        <p:tgtEl>
                                          <p:spTgt spid="204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491"/>
                                        </p:tgtEl>
                                        <p:attrNameLst>
                                          <p:attrName>style.visibility</p:attrName>
                                        </p:attrNameLst>
                                      </p:cBhvr>
                                      <p:to>
                                        <p:strVal val="visible"/>
                                      </p:to>
                                    </p:set>
                                    <p:animEffect transition="in" filter="fade">
                                      <p:cBhvr>
                                        <p:cTn id="12" dur="500"/>
                                        <p:tgtEl>
                                          <p:spTgt spid="2049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500"/>
                                        </p:tgtEl>
                                        <p:attrNameLst>
                                          <p:attrName>style.visibility</p:attrName>
                                        </p:attrNameLst>
                                      </p:cBhvr>
                                      <p:to>
                                        <p:strVal val="visible"/>
                                      </p:to>
                                    </p:set>
                                    <p:animEffect transition="in" filter="fade">
                                      <p:cBhvr>
                                        <p:cTn id="17" dur="500"/>
                                        <p:tgtEl>
                                          <p:spTgt spid="2050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0493">
                                            <p:bg/>
                                          </p:spTgt>
                                        </p:tgtEl>
                                        <p:attrNameLst>
                                          <p:attrName>style.visibility</p:attrName>
                                        </p:attrNameLst>
                                      </p:cBhvr>
                                      <p:to>
                                        <p:strVal val="visible"/>
                                      </p:to>
                                    </p:set>
                                    <p:animEffect transition="in" filter="dissolve">
                                      <p:cBhvr>
                                        <p:cTn id="22" dur="1000"/>
                                        <p:tgtEl>
                                          <p:spTgt spid="20493">
                                            <p:bg/>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20493">
                                            <p:txEl>
                                              <p:pRg st="0" end="0"/>
                                            </p:txEl>
                                          </p:spTgt>
                                        </p:tgtEl>
                                        <p:attrNameLst>
                                          <p:attrName>style.visibility</p:attrName>
                                        </p:attrNameLst>
                                      </p:cBhvr>
                                      <p:to>
                                        <p:strVal val="visible"/>
                                      </p:to>
                                    </p:set>
                                    <p:animEffect transition="in" filter="dissolve">
                                      <p:cBhvr>
                                        <p:cTn id="25" dur="1000"/>
                                        <p:tgtEl>
                                          <p:spTgt spid="20493">
                                            <p:txEl>
                                              <p:pRg st="0" end="0"/>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20493">
                                            <p:txEl>
                                              <p:pRg st="3" end="3"/>
                                            </p:txEl>
                                          </p:spTgt>
                                        </p:tgtEl>
                                        <p:attrNameLst>
                                          <p:attrName>style.visibility</p:attrName>
                                        </p:attrNameLst>
                                      </p:cBhvr>
                                      <p:to>
                                        <p:strVal val="visible"/>
                                      </p:to>
                                    </p:set>
                                    <p:animEffect transition="in" filter="dissolve">
                                      <p:cBhvr>
                                        <p:cTn id="28" dur="1000"/>
                                        <p:tgtEl>
                                          <p:spTgt spid="2049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20494"/>
                                        </p:tgtEl>
                                        <p:attrNameLst>
                                          <p:attrName>style.visibility</p:attrName>
                                        </p:attrNameLst>
                                      </p:cBhvr>
                                      <p:to>
                                        <p:strVal val="visible"/>
                                      </p:to>
                                    </p:set>
                                    <p:animEffect transition="in" filter="randombar(horizontal)">
                                      <p:cBhvr>
                                        <p:cTn id="33" dur="1250"/>
                                        <p:tgtEl>
                                          <p:spTgt spid="20494"/>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20495"/>
                                        </p:tgtEl>
                                        <p:attrNameLst>
                                          <p:attrName>style.visibility</p:attrName>
                                        </p:attrNameLst>
                                      </p:cBhvr>
                                      <p:to>
                                        <p:strVal val="visible"/>
                                      </p:to>
                                    </p:set>
                                    <p:animEffect transition="in" filter="randombar(horizontal)">
                                      <p:cBhvr>
                                        <p:cTn id="36" dur="1250"/>
                                        <p:tgtEl>
                                          <p:spTgt spid="20495"/>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20496"/>
                                        </p:tgtEl>
                                        <p:attrNameLst>
                                          <p:attrName>style.visibility</p:attrName>
                                        </p:attrNameLst>
                                      </p:cBhvr>
                                      <p:to>
                                        <p:strVal val="visible"/>
                                      </p:to>
                                    </p:set>
                                    <p:animEffect transition="in" filter="randombar(horizontal)">
                                      <p:cBhvr>
                                        <p:cTn id="39" dur="1250"/>
                                        <p:tgtEl>
                                          <p:spTgt spid="20496"/>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20493">
                                            <p:txEl>
                                              <p:pRg st="1" end="1"/>
                                            </p:txEl>
                                          </p:spTgt>
                                        </p:tgtEl>
                                        <p:attrNameLst>
                                          <p:attrName>style.visibility</p:attrName>
                                        </p:attrNameLst>
                                      </p:cBhvr>
                                      <p:to>
                                        <p:strVal val="visible"/>
                                      </p:to>
                                    </p:set>
                                    <p:animEffect transition="in" filter="dissolve">
                                      <p:cBhvr>
                                        <p:cTn id="42" dur="1000"/>
                                        <p:tgtEl>
                                          <p:spTgt spid="20493">
                                            <p:txEl>
                                              <p:pRg st="1" end="1"/>
                                            </p:txEl>
                                          </p:spTgt>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20497"/>
                                        </p:tgtEl>
                                        <p:attrNameLst>
                                          <p:attrName>style.visibility</p:attrName>
                                        </p:attrNameLst>
                                      </p:cBhvr>
                                      <p:to>
                                        <p:strVal val="visible"/>
                                      </p:to>
                                    </p:set>
                                    <p:animEffect transition="in" filter="randombar(horizontal)">
                                      <p:cBhvr>
                                        <p:cTn id="45" dur="1250"/>
                                        <p:tgtEl>
                                          <p:spTgt spid="20497"/>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20498"/>
                                        </p:tgtEl>
                                        <p:attrNameLst>
                                          <p:attrName>style.visibility</p:attrName>
                                        </p:attrNameLst>
                                      </p:cBhvr>
                                      <p:to>
                                        <p:strVal val="visible"/>
                                      </p:to>
                                    </p:set>
                                    <p:animEffect transition="in" filter="randombar(horizontal)">
                                      <p:cBhvr>
                                        <p:cTn id="48" dur="1250"/>
                                        <p:tgtEl>
                                          <p:spTgt spid="20498"/>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20493">
                                            <p:txEl>
                                              <p:pRg st="4" end="4"/>
                                            </p:txEl>
                                          </p:spTgt>
                                        </p:tgtEl>
                                        <p:attrNameLst>
                                          <p:attrName>style.visibility</p:attrName>
                                        </p:attrNameLst>
                                      </p:cBhvr>
                                      <p:to>
                                        <p:strVal val="visible"/>
                                      </p:to>
                                    </p:set>
                                    <p:animEffect transition="in" filter="dissolve">
                                      <p:cBhvr>
                                        <p:cTn id="51" dur="1000"/>
                                        <p:tgtEl>
                                          <p:spTgt spid="20493">
                                            <p:txEl>
                                              <p:pRg st="4" end="4"/>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0499"/>
                                        </p:tgtEl>
                                        <p:attrNameLst>
                                          <p:attrName>style.visibility</p:attrName>
                                        </p:attrNameLst>
                                      </p:cBhvr>
                                      <p:to>
                                        <p:strVal val="visible"/>
                                      </p:to>
                                    </p:set>
                                    <p:animEffect transition="in" filter="fade">
                                      <p:cBhvr>
                                        <p:cTn id="56" dur="500"/>
                                        <p:tgtEl>
                                          <p:spTgt spid="204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3" grpId="0" uiExpand="1" build="allAtOnce" animBg="1"/>
      <p:bldP spid="20494" grpId="0" uiExpand="1" animBg="1"/>
      <p:bldP spid="20495" grpId="0" uiExpand="1" animBg="1"/>
      <p:bldP spid="20496" grpId="0" uiExpand="1" animBg="1"/>
      <p:bldP spid="20497" grpId="0" uiExpand="1" animBg="1"/>
      <p:bldP spid="20498" grpId="0" uiExpand="1" animBg="1"/>
      <p:bldP spid="20499" grpId="0" animBg="1"/>
      <p:bldP spid="20500" grpId="0" animBg="1"/>
      <p:bldP spid="20490" grpId="0" animBg="1"/>
      <p:bldP spid="2049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4"/>
          <a:stretch>
            <a:fillRect/>
          </a:stretch>
        </p:blipFill>
        <p:spPr>
          <a:xfrm>
            <a:off x="395536" y="1606254"/>
            <a:ext cx="7579724" cy="3142812"/>
          </a:xfrm>
          <a:prstGeom prst="rect">
            <a:avLst/>
          </a:prstGeom>
          <a:ln>
            <a:solidFill>
              <a:schemeClr val="tx1"/>
            </a:solidFill>
          </a:ln>
        </p:spPr>
      </p:pic>
      <p:sp>
        <p:nvSpPr>
          <p:cNvPr id="49154" name="Rectangle 2"/>
          <p:cNvSpPr>
            <a:spLocks noGrp="1" noChangeArrowheads="1"/>
          </p:cNvSpPr>
          <p:nvPr>
            <p:ph type="title"/>
          </p:nvPr>
        </p:nvSpPr>
        <p:spPr/>
        <p:txBody>
          <a:bodyPr/>
          <a:lstStyle/>
          <a:p>
            <a:pPr algn="l" eaLnBrk="1" hangingPunct="1"/>
            <a:r>
              <a:rPr lang="en-US" altLang="ja-JP" dirty="0" smtClean="0"/>
              <a:t>2-2. </a:t>
            </a:r>
            <a:r>
              <a:rPr lang="en-US" altLang="ja-JP" dirty="0"/>
              <a:t>OPAC</a:t>
            </a:r>
            <a:r>
              <a:rPr lang="ja-JP" altLang="en-US" dirty="0"/>
              <a:t>の検索方法（図書）</a:t>
            </a:r>
            <a:endParaRPr lang="en-US" altLang="ja-JP" dirty="0" smtClean="0"/>
          </a:p>
        </p:txBody>
      </p:sp>
      <p:sp>
        <p:nvSpPr>
          <p:cNvPr id="20493" name="Text Box 13"/>
          <p:cNvSpPr txBox="1">
            <a:spLocks noChangeArrowheads="1"/>
          </p:cNvSpPr>
          <p:nvPr/>
        </p:nvSpPr>
        <p:spPr bwMode="auto">
          <a:xfrm>
            <a:off x="754063" y="5229225"/>
            <a:ext cx="4178300" cy="1295400"/>
          </a:xfrm>
          <a:prstGeom prst="rect">
            <a:avLst/>
          </a:prstGeom>
          <a:solidFill>
            <a:srgbClr val="FFFFFF"/>
          </a:solidFill>
          <a:ln w="9525">
            <a:solidFill>
              <a:srgbClr val="000000"/>
            </a:solidFill>
            <a:miter lim="800000"/>
            <a:headEnd/>
            <a:tailEnd/>
          </a:ln>
        </p:spPr>
        <p:txBody>
          <a:bodyPr lIns="90000" tIns="46800" rIns="90000" bIns="46800"/>
          <a:lstStyle/>
          <a:p>
            <a:pPr algn="just">
              <a:buClr>
                <a:srgbClr val="000000"/>
              </a:buClr>
              <a:buSzPct val="100000"/>
              <a:buFont typeface="Times New Roman" pitchFamily="18" charset="0"/>
              <a:buNone/>
            </a:pPr>
            <a:r>
              <a:rPr kumimoji="0" lang="ja-JP" altLang="en-US" sz="1400" dirty="0">
                <a:solidFill>
                  <a:srgbClr val="000000"/>
                </a:solidFill>
              </a:rPr>
              <a:t>・清少納言　　　「枕草子」　　　日本古典文学大系</a:t>
            </a:r>
          </a:p>
          <a:p>
            <a:pPr algn="just">
              <a:buClr>
                <a:srgbClr val="000000"/>
              </a:buClr>
              <a:buSzPct val="100000"/>
              <a:buFont typeface="Times New Roman" pitchFamily="18" charset="0"/>
              <a:buNone/>
            </a:pPr>
            <a:r>
              <a:rPr kumimoji="0" lang="ja-JP" altLang="en-US" sz="1400" dirty="0">
                <a:solidFill>
                  <a:srgbClr val="000000"/>
                </a:solidFill>
              </a:rPr>
              <a:t>　</a:t>
            </a:r>
            <a:r>
              <a:rPr kumimoji="0" lang="ja-JP" altLang="en-US" sz="1200" dirty="0">
                <a:solidFill>
                  <a:srgbClr val="000000"/>
                </a:solidFill>
              </a:rPr>
              <a:t>著者名　　　　　　タイトル　　　　　　シリーズ名</a:t>
            </a:r>
          </a:p>
          <a:p>
            <a:pPr algn="just">
              <a:buClr>
                <a:srgbClr val="000000"/>
              </a:buClr>
              <a:buSzPct val="100000"/>
              <a:buFont typeface="Times New Roman" pitchFamily="18" charset="0"/>
              <a:buNone/>
            </a:pPr>
            <a:endParaRPr kumimoji="0" lang="ja-JP" altLang="en-US" sz="1200" dirty="0">
              <a:solidFill>
                <a:srgbClr val="000000"/>
              </a:solidFill>
            </a:endParaRPr>
          </a:p>
          <a:p>
            <a:pPr algn="just">
              <a:buClr>
                <a:srgbClr val="000000"/>
              </a:buClr>
              <a:buSzPct val="100000"/>
              <a:buFont typeface="Times New Roman" pitchFamily="18" charset="0"/>
              <a:buNone/>
            </a:pPr>
            <a:r>
              <a:rPr kumimoji="0" lang="ja-JP" altLang="en-US" sz="1400" dirty="0">
                <a:solidFill>
                  <a:srgbClr val="000000"/>
                </a:solidFill>
              </a:rPr>
              <a:t>岩波書店　　</a:t>
            </a:r>
            <a:r>
              <a:rPr kumimoji="0" lang="ja-JP" altLang="en-US" sz="1400" dirty="0" smtClean="0">
                <a:solidFill>
                  <a:srgbClr val="000000"/>
                </a:solidFill>
              </a:rPr>
              <a:t> </a:t>
            </a:r>
            <a:r>
              <a:rPr kumimoji="0" lang="en-US" altLang="ja-JP" sz="1400" dirty="0" smtClean="0">
                <a:solidFill>
                  <a:srgbClr val="000000"/>
                </a:solidFill>
              </a:rPr>
              <a:t>1958</a:t>
            </a:r>
            <a:endParaRPr kumimoji="0" lang="en-US" altLang="ja-JP" sz="1400" dirty="0">
              <a:solidFill>
                <a:srgbClr val="000000"/>
              </a:solidFill>
            </a:endParaRPr>
          </a:p>
          <a:p>
            <a:pPr algn="just">
              <a:buClr>
                <a:srgbClr val="000000"/>
              </a:buClr>
              <a:buSzPct val="100000"/>
              <a:buFont typeface="Times New Roman" pitchFamily="18" charset="0"/>
              <a:buNone/>
            </a:pPr>
            <a:r>
              <a:rPr kumimoji="0" lang="ja-JP" altLang="en-US" sz="1200" dirty="0">
                <a:solidFill>
                  <a:srgbClr val="000000"/>
                </a:solidFill>
              </a:rPr>
              <a:t> </a:t>
            </a:r>
            <a:r>
              <a:rPr kumimoji="0" lang="ja-JP" altLang="en-US" sz="1200" dirty="0" smtClean="0">
                <a:solidFill>
                  <a:srgbClr val="000000"/>
                </a:solidFill>
              </a:rPr>
              <a:t>出版者</a:t>
            </a:r>
            <a:r>
              <a:rPr kumimoji="0" lang="ja-JP" altLang="en-US" sz="1200" dirty="0">
                <a:solidFill>
                  <a:srgbClr val="000000"/>
                </a:solidFill>
              </a:rPr>
              <a:t>　　　　</a:t>
            </a:r>
            <a:r>
              <a:rPr kumimoji="0" lang="ja-JP" altLang="en-US" sz="1200" dirty="0" smtClean="0">
                <a:solidFill>
                  <a:srgbClr val="000000"/>
                </a:solidFill>
              </a:rPr>
              <a:t>  出版</a:t>
            </a:r>
            <a:r>
              <a:rPr kumimoji="0" lang="ja-JP" altLang="en-US" sz="1200" dirty="0">
                <a:solidFill>
                  <a:srgbClr val="000000"/>
                </a:solidFill>
              </a:rPr>
              <a:t>年</a:t>
            </a:r>
          </a:p>
          <a:p>
            <a:pPr>
              <a:buClr>
                <a:srgbClr val="000000"/>
              </a:buClr>
              <a:buSzPct val="100000"/>
              <a:buFont typeface="Times New Roman" pitchFamily="18" charset="0"/>
              <a:buNone/>
            </a:pPr>
            <a:endParaRPr kumimoji="0" lang="ja-JP" altLang="en-US" sz="1200" dirty="0"/>
          </a:p>
        </p:txBody>
      </p:sp>
      <p:sp>
        <p:nvSpPr>
          <p:cNvPr id="16" name="AutoShape 15"/>
          <p:cNvSpPr>
            <a:spLocks noChangeArrowheads="1"/>
          </p:cNvSpPr>
          <p:nvPr/>
        </p:nvSpPr>
        <p:spPr bwMode="auto">
          <a:xfrm>
            <a:off x="4126834" y="3855687"/>
            <a:ext cx="4681537" cy="1008062"/>
          </a:xfrm>
          <a:prstGeom prst="wedgeRoundRectCallout">
            <a:avLst>
              <a:gd name="adj1" fmla="val -41903"/>
              <a:gd name="adj2" fmla="val 82912"/>
              <a:gd name="adj3" fmla="val 16667"/>
            </a:avLst>
          </a:prstGeom>
          <a:solidFill>
            <a:srgbClr val="FFFF99"/>
          </a:solidFill>
          <a:ln w="12700" algn="ctr">
            <a:solidFill>
              <a:schemeClr val="tx1"/>
            </a:solidFill>
            <a:miter lim="800000"/>
            <a:headEnd/>
            <a:tailEnd/>
          </a:ln>
        </p:spPr>
        <p:txBody>
          <a:bodyPr lIns="90000" tIns="46800" rIns="90000" bIns="46800" anchor="ctr"/>
          <a:lstStyle/>
          <a:p>
            <a:pPr algn="ctr">
              <a:buClr>
                <a:srgbClr val="000000"/>
              </a:buClr>
              <a:buSzPct val="100000"/>
              <a:buFont typeface="Times New Roman" pitchFamily="18" charset="0"/>
              <a:buNone/>
            </a:pPr>
            <a:r>
              <a:rPr kumimoji="0" lang="ja-JP" altLang="en-US" dirty="0">
                <a:solidFill>
                  <a:schemeClr val="tx2"/>
                </a:solidFill>
              </a:rPr>
              <a:t>著者名・タイトル・シリーズ名・出版者・出版年で検索可能！</a:t>
            </a:r>
          </a:p>
        </p:txBody>
      </p:sp>
      <p:sp>
        <p:nvSpPr>
          <p:cNvPr id="17" name="Oval 17"/>
          <p:cNvSpPr>
            <a:spLocks noChangeAspect="1" noChangeArrowheads="1"/>
          </p:cNvSpPr>
          <p:nvPr/>
        </p:nvSpPr>
        <p:spPr bwMode="auto">
          <a:xfrm>
            <a:off x="894717" y="5095008"/>
            <a:ext cx="752555" cy="683181"/>
          </a:xfrm>
          <a:prstGeom prst="ellipse">
            <a:avLst/>
          </a:prstGeom>
          <a:noFill/>
          <a:ln w="28575" algn="ctr">
            <a:solidFill>
              <a:srgbClr val="FF0000"/>
            </a:solidFill>
            <a:round/>
            <a:headEnd/>
            <a:tailEnd/>
          </a:ln>
        </p:spPr>
        <p:txBody>
          <a:bodyPr wrap="none" lIns="90000" tIns="46800" rIns="90000" bIns="46800" anchor="ctr"/>
          <a:lstStyle/>
          <a:p>
            <a:pPr algn="ctr">
              <a:buClr>
                <a:srgbClr val="000000"/>
              </a:buClr>
              <a:buSzPct val="100000"/>
              <a:buFont typeface="Times New Roman" pitchFamily="18" charset="0"/>
              <a:buNone/>
            </a:pPr>
            <a:endParaRPr kumimoji="0" lang="ja-JP" altLang="en-US" dirty="0"/>
          </a:p>
        </p:txBody>
      </p:sp>
      <p:sp>
        <p:nvSpPr>
          <p:cNvPr id="18" name="Oval 17"/>
          <p:cNvSpPr>
            <a:spLocks noChangeAspect="1" noChangeArrowheads="1"/>
          </p:cNvSpPr>
          <p:nvPr/>
        </p:nvSpPr>
        <p:spPr bwMode="auto">
          <a:xfrm>
            <a:off x="1958235" y="5090781"/>
            <a:ext cx="752555" cy="683181"/>
          </a:xfrm>
          <a:prstGeom prst="ellipse">
            <a:avLst/>
          </a:prstGeom>
          <a:noFill/>
          <a:ln w="28575" algn="ctr">
            <a:solidFill>
              <a:srgbClr val="FF0000"/>
            </a:solidFill>
            <a:round/>
            <a:headEnd/>
            <a:tailEnd/>
          </a:ln>
        </p:spPr>
        <p:txBody>
          <a:bodyPr wrap="none" lIns="90000" tIns="46800" rIns="90000" bIns="46800" anchor="ctr"/>
          <a:lstStyle/>
          <a:p>
            <a:pPr algn="ctr">
              <a:buClr>
                <a:srgbClr val="000000"/>
              </a:buClr>
              <a:buSzPct val="100000"/>
              <a:buFont typeface="Times New Roman" pitchFamily="18" charset="0"/>
              <a:buNone/>
            </a:pPr>
            <a:endParaRPr kumimoji="0" lang="ja-JP" altLang="en-US" dirty="0"/>
          </a:p>
        </p:txBody>
      </p:sp>
      <p:sp>
        <p:nvSpPr>
          <p:cNvPr id="19" name="Oval 17"/>
          <p:cNvSpPr>
            <a:spLocks noChangeAspect="1" noChangeArrowheads="1"/>
          </p:cNvSpPr>
          <p:nvPr/>
        </p:nvSpPr>
        <p:spPr bwMode="auto">
          <a:xfrm>
            <a:off x="3332716" y="5093249"/>
            <a:ext cx="752555" cy="683181"/>
          </a:xfrm>
          <a:prstGeom prst="ellipse">
            <a:avLst/>
          </a:prstGeom>
          <a:noFill/>
          <a:ln w="28575" algn="ctr">
            <a:solidFill>
              <a:srgbClr val="FF0000"/>
            </a:solidFill>
            <a:round/>
            <a:headEnd/>
            <a:tailEnd/>
          </a:ln>
        </p:spPr>
        <p:txBody>
          <a:bodyPr wrap="none" lIns="90000" tIns="46800" rIns="90000" bIns="46800" anchor="ctr"/>
          <a:lstStyle/>
          <a:p>
            <a:pPr algn="ctr">
              <a:buClr>
                <a:srgbClr val="000000"/>
              </a:buClr>
              <a:buSzPct val="100000"/>
              <a:buFont typeface="Times New Roman" pitchFamily="18" charset="0"/>
              <a:buNone/>
            </a:pPr>
            <a:endParaRPr kumimoji="0" lang="ja-JP" altLang="en-US" dirty="0"/>
          </a:p>
        </p:txBody>
      </p:sp>
      <p:sp>
        <p:nvSpPr>
          <p:cNvPr id="20" name="Oval 17"/>
          <p:cNvSpPr>
            <a:spLocks noChangeAspect="1" noChangeArrowheads="1"/>
          </p:cNvSpPr>
          <p:nvPr/>
        </p:nvSpPr>
        <p:spPr bwMode="auto">
          <a:xfrm>
            <a:off x="798745" y="5782540"/>
            <a:ext cx="752555" cy="683181"/>
          </a:xfrm>
          <a:prstGeom prst="ellipse">
            <a:avLst/>
          </a:prstGeom>
          <a:noFill/>
          <a:ln w="28575" algn="ctr">
            <a:solidFill>
              <a:srgbClr val="FF0000"/>
            </a:solidFill>
            <a:round/>
            <a:headEnd/>
            <a:tailEnd/>
          </a:ln>
        </p:spPr>
        <p:txBody>
          <a:bodyPr wrap="none" lIns="90000" tIns="46800" rIns="90000" bIns="46800" anchor="ctr"/>
          <a:lstStyle/>
          <a:p>
            <a:pPr algn="ctr">
              <a:buClr>
                <a:srgbClr val="000000"/>
              </a:buClr>
              <a:buSzPct val="100000"/>
              <a:buFont typeface="Times New Roman" pitchFamily="18" charset="0"/>
              <a:buNone/>
            </a:pPr>
            <a:endParaRPr kumimoji="0" lang="ja-JP" altLang="en-US" dirty="0"/>
          </a:p>
        </p:txBody>
      </p:sp>
      <p:sp>
        <p:nvSpPr>
          <p:cNvPr id="21" name="Oval 17"/>
          <p:cNvSpPr>
            <a:spLocks noChangeAspect="1" noChangeArrowheads="1"/>
          </p:cNvSpPr>
          <p:nvPr/>
        </p:nvSpPr>
        <p:spPr bwMode="auto">
          <a:xfrm>
            <a:off x="1695412" y="5782540"/>
            <a:ext cx="752555" cy="683181"/>
          </a:xfrm>
          <a:prstGeom prst="ellipse">
            <a:avLst/>
          </a:prstGeom>
          <a:noFill/>
          <a:ln w="28575" algn="ctr">
            <a:solidFill>
              <a:srgbClr val="FF0000"/>
            </a:solidFill>
            <a:round/>
            <a:headEnd/>
            <a:tailEnd/>
          </a:ln>
        </p:spPr>
        <p:txBody>
          <a:bodyPr wrap="none" lIns="90000" tIns="46800" rIns="90000" bIns="46800" anchor="ctr"/>
          <a:lstStyle/>
          <a:p>
            <a:pPr algn="ctr">
              <a:buClr>
                <a:srgbClr val="000000"/>
              </a:buClr>
              <a:buSzPct val="100000"/>
              <a:buFont typeface="Times New Roman" pitchFamily="18" charset="0"/>
              <a:buNone/>
            </a:pPr>
            <a:endParaRPr kumimoji="0" lang="ja-JP" altLang="en-US" dirty="0"/>
          </a:p>
        </p:txBody>
      </p:sp>
    </p:spTree>
    <p:custDataLst>
      <p:tags r:id="rId1"/>
    </p:custDataLst>
    <p:extLst>
      <p:ext uri="{BB962C8B-B14F-4D97-AF65-F5344CB8AC3E}">
        <p14:creationId xmlns:p14="http://schemas.microsoft.com/office/powerpoint/2010/main" val="2808859369"/>
      </p:ext>
    </p:extLst>
  </p:cSld>
  <p:clrMapOvr>
    <a:masterClrMapping/>
  </p:clrMapOvr>
  <p:transition spd="slow" advTm="5496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0-#ppt_h/2"/>
                                          </p:val>
                                        </p:tav>
                                        <p:tav tm="100000">
                                          <p:val>
                                            <p:strVal val="#ppt_y"/>
                                          </p:val>
                                        </p:tav>
                                      </p:tavLst>
                                    </p:anim>
                                  </p:childTnLst>
                                </p:cTn>
                              </p:par>
                              <p:par>
                                <p:cTn id="9" presetID="15"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7"/>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1000" fill="hold"/>
                                        <p:tgtEl>
                                          <p:spTgt spid="18"/>
                                        </p:tgtEl>
                                        <p:attrNameLst>
                                          <p:attrName>ppt_w</p:attrName>
                                        </p:attrNameLst>
                                      </p:cBhvr>
                                      <p:tavLst>
                                        <p:tav tm="0">
                                          <p:val>
                                            <p:fltVal val="0"/>
                                          </p:val>
                                        </p:tav>
                                        <p:tav tm="100000">
                                          <p:val>
                                            <p:strVal val="#ppt_w"/>
                                          </p:val>
                                        </p:tav>
                                      </p:tavLst>
                                    </p:anim>
                                    <p:anim calcmode="lin" valueType="num">
                                      <p:cBhvr>
                                        <p:cTn id="18" dur="1000" fill="hold"/>
                                        <p:tgtEl>
                                          <p:spTgt spid="18"/>
                                        </p:tgtEl>
                                        <p:attrNameLst>
                                          <p:attrName>ppt_h</p:attrName>
                                        </p:attrNameLst>
                                      </p:cBhvr>
                                      <p:tavLst>
                                        <p:tav tm="0">
                                          <p:val>
                                            <p:fltVal val="0"/>
                                          </p:val>
                                        </p:tav>
                                        <p:tav tm="100000">
                                          <p:val>
                                            <p:strVal val="#ppt_h"/>
                                          </p:val>
                                        </p:tav>
                                      </p:tavLst>
                                    </p:anim>
                                    <p:anim calcmode="lin" valueType="num">
                                      <p:cBhvr>
                                        <p:cTn id="19"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18"/>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1000" fill="hold"/>
                                        <p:tgtEl>
                                          <p:spTgt spid="19"/>
                                        </p:tgtEl>
                                        <p:attrNameLst>
                                          <p:attrName>ppt_w</p:attrName>
                                        </p:attrNameLst>
                                      </p:cBhvr>
                                      <p:tavLst>
                                        <p:tav tm="0">
                                          <p:val>
                                            <p:fltVal val="0"/>
                                          </p:val>
                                        </p:tav>
                                        <p:tav tm="100000">
                                          <p:val>
                                            <p:strVal val="#ppt_w"/>
                                          </p:val>
                                        </p:tav>
                                      </p:tavLst>
                                    </p:anim>
                                    <p:anim calcmode="lin" valueType="num">
                                      <p:cBhvr>
                                        <p:cTn id="24" dur="1000" fill="hold"/>
                                        <p:tgtEl>
                                          <p:spTgt spid="19"/>
                                        </p:tgtEl>
                                        <p:attrNameLst>
                                          <p:attrName>ppt_h</p:attrName>
                                        </p:attrNameLst>
                                      </p:cBhvr>
                                      <p:tavLst>
                                        <p:tav tm="0">
                                          <p:val>
                                            <p:fltVal val="0"/>
                                          </p:val>
                                        </p:tav>
                                        <p:tav tm="100000">
                                          <p:val>
                                            <p:strVal val="#ppt_h"/>
                                          </p:val>
                                        </p:tav>
                                      </p:tavLst>
                                    </p:anim>
                                    <p:anim calcmode="lin" valueType="num">
                                      <p:cBhvr>
                                        <p:cTn id="25" dur="1000" fill="hold"/>
                                        <p:tgtEl>
                                          <p:spTgt spid="19"/>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9"/>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 calcmode="lin" valueType="num">
                                      <p:cBhvr>
                                        <p:cTn id="31" dur="1000" fill="hold"/>
                                        <p:tgtEl>
                                          <p:spTgt spid="20"/>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20"/>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4"/>
          <a:stretch>
            <a:fillRect/>
          </a:stretch>
        </p:blipFill>
        <p:spPr>
          <a:xfrm>
            <a:off x="272551" y="1484784"/>
            <a:ext cx="8741772" cy="4994035"/>
          </a:xfrm>
          <a:prstGeom prst="rect">
            <a:avLst/>
          </a:prstGeom>
          <a:ln>
            <a:solidFill>
              <a:schemeClr val="tx1"/>
            </a:solidFill>
          </a:ln>
        </p:spPr>
      </p:pic>
      <p:sp>
        <p:nvSpPr>
          <p:cNvPr id="24582" name="Text Box 6"/>
          <p:cNvSpPr txBox="1">
            <a:spLocks noChangeArrowheads="1"/>
          </p:cNvSpPr>
          <p:nvPr/>
        </p:nvSpPr>
        <p:spPr bwMode="auto">
          <a:xfrm>
            <a:off x="5636236" y="5157192"/>
            <a:ext cx="3168651" cy="586957"/>
          </a:xfrm>
          <a:prstGeom prst="rect">
            <a:avLst/>
          </a:prstGeom>
          <a:solidFill>
            <a:schemeClr val="bg1"/>
          </a:solidFill>
          <a:ln w="6350" algn="ctr">
            <a:solidFill>
              <a:schemeClr val="tx1"/>
            </a:solidFill>
            <a:miter lim="800000"/>
            <a:headEnd/>
            <a:tailEnd/>
          </a:ln>
        </p:spPr>
        <p:txBody>
          <a:bodyPr lIns="90000" tIns="46800" rIns="90000" bIns="46800">
            <a:spAutoFit/>
          </a:bodyPr>
          <a:lstStyle/>
          <a:p>
            <a:pPr>
              <a:spcBef>
                <a:spcPct val="50000"/>
              </a:spcBef>
              <a:buClr>
                <a:srgbClr val="000000"/>
              </a:buClr>
              <a:buSzPct val="100000"/>
              <a:buFont typeface="Times New Roman" pitchFamily="18" charset="0"/>
              <a:buNone/>
            </a:pPr>
            <a:r>
              <a:rPr kumimoji="0" lang="ja-JP" altLang="en-US" sz="1600" dirty="0">
                <a:solidFill>
                  <a:schemeClr val="tx2"/>
                </a:solidFill>
              </a:rPr>
              <a:t>所蔵の詳細については、各タイトルのリンクをクリック</a:t>
            </a:r>
          </a:p>
        </p:txBody>
      </p:sp>
      <p:sp>
        <p:nvSpPr>
          <p:cNvPr id="24583" name="Text Box 7"/>
          <p:cNvSpPr txBox="1">
            <a:spLocks noChangeArrowheads="1"/>
          </p:cNvSpPr>
          <p:nvPr/>
        </p:nvSpPr>
        <p:spPr bwMode="auto">
          <a:xfrm>
            <a:off x="4699612" y="2845902"/>
            <a:ext cx="4105275" cy="340735"/>
          </a:xfrm>
          <a:prstGeom prst="rect">
            <a:avLst/>
          </a:prstGeom>
          <a:solidFill>
            <a:schemeClr val="bg1"/>
          </a:solidFill>
          <a:ln w="6350" algn="ctr">
            <a:solidFill>
              <a:schemeClr val="tx1"/>
            </a:solidFill>
            <a:miter lim="800000"/>
            <a:headEnd/>
            <a:tailEnd/>
          </a:ln>
        </p:spPr>
        <p:txBody>
          <a:bodyPr lIns="90000" tIns="46800" rIns="90000" bIns="46800">
            <a:spAutoFit/>
          </a:bodyPr>
          <a:lstStyle/>
          <a:p>
            <a:pPr>
              <a:spcBef>
                <a:spcPct val="50000"/>
              </a:spcBef>
              <a:buClr>
                <a:srgbClr val="000000"/>
              </a:buClr>
              <a:buSzPct val="100000"/>
              <a:buFont typeface="Times New Roman" pitchFamily="18" charset="0"/>
              <a:buNone/>
            </a:pPr>
            <a:r>
              <a:rPr kumimoji="0" lang="ja-JP" altLang="en-US" sz="1600" dirty="0">
                <a:solidFill>
                  <a:schemeClr val="tx2"/>
                </a:solidFill>
              </a:rPr>
              <a:t>件数が多すぎる時は、ここから</a:t>
            </a:r>
            <a:r>
              <a:rPr kumimoji="0" lang="ja-JP" altLang="en-US" sz="1600" dirty="0" smtClean="0">
                <a:solidFill>
                  <a:schemeClr val="tx2"/>
                </a:solidFill>
              </a:rPr>
              <a:t>絞り込み</a:t>
            </a:r>
            <a:r>
              <a:rPr kumimoji="0" lang="ja-JP" altLang="en-US" sz="1600" dirty="0">
                <a:solidFill>
                  <a:schemeClr val="tx2"/>
                </a:solidFill>
              </a:rPr>
              <a:t>可能</a:t>
            </a:r>
          </a:p>
        </p:txBody>
      </p:sp>
      <p:cxnSp>
        <p:nvCxnSpPr>
          <p:cNvPr id="3" name="直線矢印コネクタ 2"/>
          <p:cNvCxnSpPr>
            <a:cxnSpLocks noChangeShapeType="1"/>
          </p:cNvCxnSpPr>
          <p:nvPr/>
        </p:nvCxnSpPr>
        <p:spPr bwMode="auto">
          <a:xfrm flipH="1" flipV="1">
            <a:off x="3779912" y="3016270"/>
            <a:ext cx="863525" cy="4892"/>
          </a:xfrm>
          <a:prstGeom prst="straightConnector1">
            <a:avLst/>
          </a:prstGeom>
          <a:noFill/>
          <a:ln w="28575" algn="ctr">
            <a:solidFill>
              <a:srgbClr val="FF0000"/>
            </a:solidFill>
            <a:prstDash val="sysDash"/>
            <a:round/>
            <a:headEnd/>
            <a:tailEnd type="arrow" w="med" len="med"/>
          </a:ln>
        </p:spPr>
      </p:cxnSp>
      <p:cxnSp>
        <p:nvCxnSpPr>
          <p:cNvPr id="8" name="直線矢印コネクタ 7"/>
          <p:cNvCxnSpPr>
            <a:cxnSpLocks noChangeShapeType="1"/>
            <a:stCxn id="24582" idx="1"/>
          </p:cNvCxnSpPr>
          <p:nvPr/>
        </p:nvCxnSpPr>
        <p:spPr bwMode="auto">
          <a:xfrm flipH="1" flipV="1">
            <a:off x="5148064" y="5229200"/>
            <a:ext cx="488172" cy="221471"/>
          </a:xfrm>
          <a:prstGeom prst="straightConnector1">
            <a:avLst/>
          </a:prstGeom>
          <a:noFill/>
          <a:ln w="28575" algn="ctr">
            <a:solidFill>
              <a:schemeClr val="tx1"/>
            </a:solidFill>
            <a:prstDash val="sysDash"/>
            <a:round/>
            <a:headEnd/>
            <a:tailEnd type="arrow" w="med" len="med"/>
          </a:ln>
        </p:spPr>
      </p:cxnSp>
      <p:sp>
        <p:nvSpPr>
          <p:cNvPr id="53254" name="Rectangle 2"/>
          <p:cNvSpPr>
            <a:spLocks noGrp="1" noChangeArrowheads="1"/>
          </p:cNvSpPr>
          <p:nvPr>
            <p:ph type="title" idx="4294967295"/>
          </p:nvPr>
        </p:nvSpPr>
        <p:spPr/>
        <p:txBody>
          <a:bodyPr/>
          <a:lstStyle/>
          <a:p>
            <a:pPr algn="l" eaLnBrk="1" hangingPunct="1"/>
            <a:r>
              <a:rPr lang="en-US" altLang="ja-JP" dirty="0" smtClean="0"/>
              <a:t>2-2. OPAC</a:t>
            </a:r>
            <a:r>
              <a:rPr lang="ja-JP" altLang="en-US" dirty="0" smtClean="0"/>
              <a:t>の検索方法（図書）</a:t>
            </a:r>
            <a:endParaRPr lang="en-US" altLang="ja-JP" dirty="0" smtClean="0"/>
          </a:p>
        </p:txBody>
      </p:sp>
      <p:cxnSp>
        <p:nvCxnSpPr>
          <p:cNvPr id="11" name="直線矢印コネクタ 10"/>
          <p:cNvCxnSpPr>
            <a:cxnSpLocks noChangeShapeType="1"/>
            <a:stCxn id="24583" idx="1"/>
          </p:cNvCxnSpPr>
          <p:nvPr/>
        </p:nvCxnSpPr>
        <p:spPr bwMode="auto">
          <a:xfrm flipH="1" flipV="1">
            <a:off x="2411760" y="2183911"/>
            <a:ext cx="2287852" cy="832359"/>
          </a:xfrm>
          <a:prstGeom prst="straightConnector1">
            <a:avLst/>
          </a:prstGeom>
          <a:noFill/>
          <a:ln w="28575" algn="ctr">
            <a:solidFill>
              <a:srgbClr val="FF0000"/>
            </a:solidFill>
            <a:prstDash val="sysDash"/>
            <a:round/>
            <a:headEnd/>
            <a:tailEnd type="arrow" w="med" len="med"/>
          </a:ln>
        </p:spPr>
      </p:cxnSp>
      <p:sp>
        <p:nvSpPr>
          <p:cNvPr id="9" name="角丸四角形 8"/>
          <p:cNvSpPr/>
          <p:nvPr/>
        </p:nvSpPr>
        <p:spPr bwMode="auto">
          <a:xfrm>
            <a:off x="219714" y="1692276"/>
            <a:ext cx="2160240" cy="4752528"/>
          </a:xfrm>
          <a:prstGeom prst="roundRect">
            <a:avLst/>
          </a:prstGeom>
          <a:noFill/>
          <a:ln w="19050">
            <a:solidFill>
              <a:srgbClr val="FF0000"/>
            </a:solidFill>
            <a:prstDash val="solid"/>
            <a:miter lim="800000"/>
            <a:headEnd/>
            <a:tailEnd/>
          </a:ln>
        </p:spPr>
        <p:txBody>
          <a:bodyPr lIns="74295" tIns="8890" rIns="74295" bIns="8890" rtlCol="0" anchor="ctr"/>
          <a:lstStyle/>
          <a:p>
            <a:pPr algn="just">
              <a:buClr>
                <a:srgbClr val="000000"/>
              </a:buClr>
              <a:buSzPct val="100000"/>
              <a:buFont typeface="Times New Roman" pitchFamily="18" charset="0"/>
              <a:buNone/>
            </a:pPr>
            <a:endParaRPr kumimoji="0" lang="ja-JP" altLang="en-US" sz="1400" dirty="0">
              <a:solidFill>
                <a:srgbClr val="000000"/>
              </a:solidFill>
              <a:latin typeface="ＭＳ ゴシック" pitchFamily="49" charset="-128"/>
              <a:ea typeface="ＭＳ ゴシック" pitchFamily="49" charset="-128"/>
            </a:endParaRPr>
          </a:p>
        </p:txBody>
      </p:sp>
    </p:spTree>
    <p:custDataLst>
      <p:tags r:id="rId1"/>
    </p:custDataLst>
  </p:cSld>
  <p:clrMapOvr>
    <a:masterClrMapping/>
  </p:clrMapOvr>
  <p:transition spd="slow" advTm="2412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583"/>
                                        </p:tgtEl>
                                        <p:attrNameLst>
                                          <p:attrName>style.visibility</p:attrName>
                                        </p:attrNameLst>
                                      </p:cBhvr>
                                      <p:to>
                                        <p:strVal val="visible"/>
                                      </p:to>
                                    </p:set>
                                    <p:animEffect transition="in" filter="blinds(horizontal)">
                                      <p:cBhvr>
                                        <p:cTn id="7" dur="500"/>
                                        <p:tgtEl>
                                          <p:spTgt spid="24583"/>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500"/>
                                        <p:tgtEl>
                                          <p:spTgt spid="3"/>
                                        </p:tgtEl>
                                      </p:cBhvr>
                                    </p:animEffect>
                                  </p:childTnLst>
                                </p:cTn>
                              </p:par>
                              <p:par>
                                <p:cTn id="11" presetID="6" presetClass="entr" presetSubtype="16"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ircle(in)">
                                      <p:cBhvr>
                                        <p:cTn id="13" dur="500"/>
                                        <p:tgtEl>
                                          <p:spTgt spid="11"/>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4582"/>
                                        </p:tgtEl>
                                        <p:attrNameLst>
                                          <p:attrName>style.visibility</p:attrName>
                                        </p:attrNameLst>
                                      </p:cBhvr>
                                      <p:to>
                                        <p:strVal val="visible"/>
                                      </p:to>
                                    </p:set>
                                    <p:animEffect transition="in" filter="blinds(horizontal)">
                                      <p:cBhvr>
                                        <p:cTn id="22" dur="500"/>
                                        <p:tgtEl>
                                          <p:spTgt spid="24582"/>
                                        </p:tgtEl>
                                      </p:cBhvr>
                                    </p:animEffect>
                                  </p:childTnLst>
                                </p:cTn>
                              </p:par>
                            </p:childTnLst>
                          </p:cTn>
                        </p:par>
                        <p:par>
                          <p:cTn id="23" fill="hold">
                            <p:stCondLst>
                              <p:cond delay="500"/>
                            </p:stCondLst>
                            <p:childTnLst>
                              <p:par>
                                <p:cTn id="24" presetID="6" presetClass="entr" presetSubtype="16"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circle(in)">
                                      <p:cBhvr>
                                        <p:cTn id="2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animBg="1"/>
      <p:bldP spid="24583"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4"/>
          <a:srcRect l="9838" t="21945" r="12200" b="12348"/>
          <a:stretch/>
        </p:blipFill>
        <p:spPr>
          <a:xfrm>
            <a:off x="611559" y="1484784"/>
            <a:ext cx="7689485" cy="5184576"/>
          </a:xfrm>
          <a:prstGeom prst="rect">
            <a:avLst/>
          </a:prstGeom>
          <a:ln>
            <a:solidFill>
              <a:schemeClr val="tx1"/>
            </a:solidFill>
          </a:ln>
        </p:spPr>
      </p:pic>
      <p:sp>
        <p:nvSpPr>
          <p:cNvPr id="24582" name="Text Box 6"/>
          <p:cNvSpPr txBox="1">
            <a:spLocks noChangeArrowheads="1"/>
          </p:cNvSpPr>
          <p:nvPr/>
        </p:nvSpPr>
        <p:spPr bwMode="auto">
          <a:xfrm>
            <a:off x="3419872" y="3769663"/>
            <a:ext cx="4320480" cy="586957"/>
          </a:xfrm>
          <a:prstGeom prst="rect">
            <a:avLst/>
          </a:prstGeom>
          <a:solidFill>
            <a:schemeClr val="bg1"/>
          </a:solidFill>
          <a:ln w="6350" algn="ctr">
            <a:solidFill>
              <a:schemeClr val="tx1"/>
            </a:solidFill>
            <a:miter lim="800000"/>
            <a:headEnd/>
            <a:tailEnd/>
          </a:ln>
        </p:spPr>
        <p:txBody>
          <a:bodyPr wrap="square" lIns="90000" tIns="46800" rIns="90000" bIns="46800">
            <a:spAutoFit/>
          </a:bodyPr>
          <a:lstStyle/>
          <a:p>
            <a:pPr>
              <a:spcBef>
                <a:spcPct val="50000"/>
              </a:spcBef>
              <a:buClr>
                <a:srgbClr val="000000"/>
              </a:buClr>
              <a:buSzPct val="100000"/>
              <a:buFont typeface="Times New Roman" pitchFamily="18" charset="0"/>
              <a:buNone/>
            </a:pPr>
            <a:r>
              <a:rPr kumimoji="0" lang="ja-JP" altLang="en-US" sz="1600" dirty="0" smtClean="0">
                <a:solidFill>
                  <a:schemeClr val="tx2"/>
                </a:solidFill>
              </a:rPr>
              <a:t>タイトル・著者・出版社・出版年が一致するので、こちらが探している本と思われる。</a:t>
            </a:r>
            <a:endParaRPr kumimoji="0" lang="ja-JP" altLang="en-US" sz="1600" dirty="0">
              <a:solidFill>
                <a:schemeClr val="tx2"/>
              </a:solidFill>
            </a:endParaRPr>
          </a:p>
        </p:txBody>
      </p:sp>
      <p:sp>
        <p:nvSpPr>
          <p:cNvPr id="53254" name="Rectangle 2"/>
          <p:cNvSpPr>
            <a:spLocks noGrp="1" noChangeArrowheads="1"/>
          </p:cNvSpPr>
          <p:nvPr>
            <p:ph type="title" idx="4294967295"/>
          </p:nvPr>
        </p:nvSpPr>
        <p:spPr/>
        <p:txBody>
          <a:bodyPr/>
          <a:lstStyle/>
          <a:p>
            <a:pPr algn="l" eaLnBrk="1" hangingPunct="1"/>
            <a:r>
              <a:rPr lang="en-US" altLang="ja-JP" smtClean="0"/>
              <a:t>2-2. </a:t>
            </a:r>
            <a:r>
              <a:rPr lang="en-US" altLang="ja-JP" dirty="0" smtClean="0"/>
              <a:t>OPAC</a:t>
            </a:r>
            <a:r>
              <a:rPr lang="ja-JP" altLang="en-US" dirty="0" smtClean="0"/>
              <a:t>の検索方法（図書）</a:t>
            </a:r>
            <a:endParaRPr lang="en-US" altLang="ja-JP" dirty="0" smtClean="0"/>
          </a:p>
        </p:txBody>
      </p:sp>
      <p:sp>
        <p:nvSpPr>
          <p:cNvPr id="5" name="正方形/長方形 4"/>
          <p:cNvSpPr/>
          <p:nvPr/>
        </p:nvSpPr>
        <p:spPr bwMode="auto">
          <a:xfrm>
            <a:off x="2771800" y="4725143"/>
            <a:ext cx="5328592" cy="1092897"/>
          </a:xfrm>
          <a:prstGeom prst="rect">
            <a:avLst/>
          </a:prstGeom>
          <a:noFill/>
          <a:ln w="38100">
            <a:solidFill>
              <a:srgbClr val="FF0000"/>
            </a:solidFill>
            <a:miter lim="800000"/>
            <a:headEnd/>
            <a:tailEnd/>
          </a:ln>
        </p:spPr>
        <p:txBody>
          <a:bodyPr lIns="74295" tIns="8890" rIns="74295" bIns="8890" rtlCol="0" anchor="ctr"/>
          <a:lstStyle/>
          <a:p>
            <a:pPr algn="just">
              <a:buClr>
                <a:srgbClr val="000000"/>
              </a:buClr>
              <a:buSzPct val="100000"/>
              <a:buFont typeface="Times New Roman" pitchFamily="18" charset="0"/>
              <a:buNone/>
            </a:pPr>
            <a:endParaRPr kumimoji="0" lang="ja-JP" altLang="en-US" sz="1400" dirty="0">
              <a:solidFill>
                <a:srgbClr val="000000"/>
              </a:solidFill>
              <a:latin typeface="ＭＳ ゴシック" pitchFamily="49" charset="-128"/>
              <a:ea typeface="ＭＳ ゴシック" pitchFamily="49" charset="-128"/>
            </a:endParaRPr>
          </a:p>
        </p:txBody>
      </p:sp>
      <p:cxnSp>
        <p:nvCxnSpPr>
          <p:cNvPr id="7" name="直線矢印コネクタ 6"/>
          <p:cNvCxnSpPr/>
          <p:nvPr/>
        </p:nvCxnSpPr>
        <p:spPr bwMode="auto">
          <a:xfrm flipH="1">
            <a:off x="5220072" y="4365104"/>
            <a:ext cx="144016" cy="360039"/>
          </a:xfrm>
          <a:prstGeom prst="straightConnector1">
            <a:avLst/>
          </a:prstGeom>
          <a:noFill/>
          <a:ln w="28575" cap="flat" cmpd="sng" algn="ctr">
            <a:solidFill>
              <a:srgbClr val="FF0000"/>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正方形/長方形 13"/>
          <p:cNvSpPr/>
          <p:nvPr/>
        </p:nvSpPr>
        <p:spPr bwMode="auto">
          <a:xfrm>
            <a:off x="2771800" y="1749147"/>
            <a:ext cx="5328592" cy="1092897"/>
          </a:xfrm>
          <a:prstGeom prst="rect">
            <a:avLst/>
          </a:prstGeom>
          <a:noFill/>
          <a:ln w="38100">
            <a:solidFill>
              <a:srgbClr val="FF0000"/>
            </a:solidFill>
            <a:miter lim="800000"/>
            <a:headEnd/>
            <a:tailEnd/>
          </a:ln>
        </p:spPr>
        <p:txBody>
          <a:bodyPr lIns="74295" tIns="8890" rIns="74295" bIns="8890" rtlCol="0" anchor="ctr"/>
          <a:lstStyle/>
          <a:p>
            <a:pPr algn="just">
              <a:buClr>
                <a:srgbClr val="000000"/>
              </a:buClr>
              <a:buSzPct val="100000"/>
              <a:buFont typeface="Times New Roman" pitchFamily="18" charset="0"/>
              <a:buNone/>
            </a:pPr>
            <a:endParaRPr kumimoji="0" lang="ja-JP" altLang="en-US" sz="1400" dirty="0">
              <a:solidFill>
                <a:srgbClr val="000000"/>
              </a:solidFill>
              <a:latin typeface="ＭＳ ゴシック" pitchFamily="49" charset="-128"/>
              <a:ea typeface="ＭＳ ゴシック" pitchFamily="49" charset="-128"/>
            </a:endParaRPr>
          </a:p>
        </p:txBody>
      </p:sp>
      <p:sp>
        <p:nvSpPr>
          <p:cNvPr id="16" name="Text Box 6"/>
          <p:cNvSpPr txBox="1">
            <a:spLocks noChangeArrowheads="1"/>
          </p:cNvSpPr>
          <p:nvPr/>
        </p:nvSpPr>
        <p:spPr bwMode="auto">
          <a:xfrm>
            <a:off x="3746500" y="3107661"/>
            <a:ext cx="4320480" cy="586957"/>
          </a:xfrm>
          <a:prstGeom prst="rect">
            <a:avLst/>
          </a:prstGeom>
          <a:solidFill>
            <a:schemeClr val="bg1"/>
          </a:solidFill>
          <a:ln w="6350" algn="ctr">
            <a:solidFill>
              <a:schemeClr val="tx1"/>
            </a:solidFill>
            <a:miter lim="800000"/>
            <a:headEnd/>
            <a:tailEnd/>
          </a:ln>
        </p:spPr>
        <p:txBody>
          <a:bodyPr wrap="square" lIns="90000" tIns="46800" rIns="90000" bIns="46800">
            <a:spAutoFit/>
          </a:bodyPr>
          <a:lstStyle/>
          <a:p>
            <a:pPr>
              <a:spcBef>
                <a:spcPct val="50000"/>
              </a:spcBef>
              <a:buClr>
                <a:srgbClr val="000000"/>
              </a:buClr>
              <a:buSzPct val="100000"/>
              <a:buFont typeface="Times New Roman" pitchFamily="18" charset="0"/>
              <a:buNone/>
            </a:pPr>
            <a:r>
              <a:rPr kumimoji="0" lang="ja-JP" altLang="en-US" sz="1600" dirty="0" smtClean="0">
                <a:solidFill>
                  <a:schemeClr val="tx2"/>
                </a:solidFill>
              </a:rPr>
              <a:t>タイトル・著者・出版社・出版年が一致するが、出版年が違う。</a:t>
            </a:r>
            <a:endParaRPr kumimoji="0" lang="ja-JP" altLang="en-US" sz="1600" dirty="0">
              <a:solidFill>
                <a:schemeClr val="tx2"/>
              </a:solidFill>
            </a:endParaRPr>
          </a:p>
        </p:txBody>
      </p:sp>
      <p:cxnSp>
        <p:nvCxnSpPr>
          <p:cNvPr id="17" name="直線矢印コネクタ 16"/>
          <p:cNvCxnSpPr/>
          <p:nvPr/>
        </p:nvCxnSpPr>
        <p:spPr bwMode="auto">
          <a:xfrm flipH="1" flipV="1">
            <a:off x="5292080" y="2850528"/>
            <a:ext cx="144016" cy="274743"/>
          </a:xfrm>
          <a:prstGeom prst="straightConnector1">
            <a:avLst/>
          </a:prstGeom>
          <a:noFill/>
          <a:ln w="28575" cap="flat" cmpd="sng" algn="ctr">
            <a:solidFill>
              <a:srgbClr val="FF0000"/>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ustDataLst>
      <p:tags r:id="rId1"/>
    </p:custDataLst>
    <p:extLst>
      <p:ext uri="{BB962C8B-B14F-4D97-AF65-F5344CB8AC3E}">
        <p14:creationId xmlns:p14="http://schemas.microsoft.com/office/powerpoint/2010/main" val="1126102958"/>
      </p:ext>
    </p:extLst>
  </p:cSld>
  <p:clrMapOvr>
    <a:masterClrMapping/>
  </p:clrMapOvr>
  <p:transition spd="slow" advTm="2412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down)">
                                      <p:cBhvr>
                                        <p:cTn id="11" dur="500"/>
                                        <p:tgtEl>
                                          <p:spTgt spid="17"/>
                                        </p:tgtEl>
                                      </p:cBhvr>
                                    </p:animEffect>
                                  </p:childTnLst>
                                </p:cTn>
                              </p:par>
                            </p:childTnLst>
                          </p:cTn>
                        </p:par>
                        <p:par>
                          <p:cTn id="12" fill="hold">
                            <p:stCondLst>
                              <p:cond delay="1000"/>
                            </p:stCondLst>
                            <p:childTnLst>
                              <p:par>
                                <p:cTn id="13" presetID="10" presetClass="entr" presetSubtype="0" fill="hold" grpId="1"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par>
                          <p:cTn id="21" fill="hold">
                            <p:stCondLst>
                              <p:cond delay="500"/>
                            </p:stCondLst>
                            <p:childTnLst>
                              <p:par>
                                <p:cTn id="22" presetID="22" presetClass="entr" presetSubtype="1"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up)">
                                      <p:cBhvr>
                                        <p:cTn id="24" dur="500"/>
                                        <p:tgtEl>
                                          <p:spTgt spid="7"/>
                                        </p:tgtEl>
                                      </p:cBhvr>
                                    </p:animEffect>
                                  </p:childTnLst>
                                </p:cTn>
                              </p:par>
                            </p:childTnLst>
                          </p:cTn>
                        </p:par>
                        <p:par>
                          <p:cTn id="25" fill="hold">
                            <p:stCondLst>
                              <p:cond delay="1000"/>
                            </p:stCondLst>
                            <p:childTnLst>
                              <p:par>
                                <p:cTn id="26" presetID="3" presetClass="entr" presetSubtype="10" fill="hold" grpId="0" nodeType="afterEffect">
                                  <p:stCondLst>
                                    <p:cond delay="0"/>
                                  </p:stCondLst>
                                  <p:childTnLst>
                                    <p:set>
                                      <p:cBhvr>
                                        <p:cTn id="27" dur="1" fill="hold">
                                          <p:stCondLst>
                                            <p:cond delay="0"/>
                                          </p:stCondLst>
                                        </p:cTn>
                                        <p:tgtEl>
                                          <p:spTgt spid="24582"/>
                                        </p:tgtEl>
                                        <p:attrNameLst>
                                          <p:attrName>style.visibility</p:attrName>
                                        </p:attrNameLst>
                                      </p:cBhvr>
                                      <p:to>
                                        <p:strVal val="visible"/>
                                      </p:to>
                                    </p:set>
                                    <p:animEffect transition="in" filter="blinds(horizontal)">
                                      <p:cBhvr>
                                        <p:cTn id="28" dur="500"/>
                                        <p:tgtEl>
                                          <p:spTgt spid="245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animBg="1"/>
      <p:bldP spid="5" grpId="0" animBg="1"/>
      <p:bldP spid="14" grpId="0" animBg="1"/>
      <p:bldP spid="16"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4"/>
          <a:stretch>
            <a:fillRect/>
          </a:stretch>
        </p:blipFill>
        <p:spPr>
          <a:xfrm>
            <a:off x="507927" y="35225"/>
            <a:ext cx="8153547" cy="6778151"/>
          </a:xfrm>
          <a:prstGeom prst="rect">
            <a:avLst/>
          </a:prstGeom>
          <a:ln>
            <a:solidFill>
              <a:schemeClr val="tx1"/>
            </a:solidFill>
          </a:ln>
        </p:spPr>
      </p:pic>
      <p:sp>
        <p:nvSpPr>
          <p:cNvPr id="25605" name="AutoShape 5"/>
          <p:cNvSpPr>
            <a:spLocks noChangeArrowheads="1"/>
          </p:cNvSpPr>
          <p:nvPr/>
        </p:nvSpPr>
        <p:spPr bwMode="auto">
          <a:xfrm>
            <a:off x="5075982" y="620688"/>
            <a:ext cx="3960812" cy="1944688"/>
          </a:xfrm>
          <a:prstGeom prst="wedgeRoundRectCallout">
            <a:avLst>
              <a:gd name="adj1" fmla="val -86724"/>
              <a:gd name="adj2" fmla="val 108441"/>
              <a:gd name="adj3" fmla="val 16667"/>
            </a:avLst>
          </a:prstGeom>
          <a:solidFill>
            <a:srgbClr val="FFFFFF"/>
          </a:solidFill>
          <a:ln w="9525">
            <a:solidFill>
              <a:srgbClr val="000000"/>
            </a:solidFill>
            <a:miter lim="800000"/>
            <a:headEnd/>
            <a:tailEnd/>
          </a:ln>
        </p:spPr>
        <p:txBody>
          <a:bodyPr lIns="74295" tIns="8890" rIns="74295" bIns="8890"/>
          <a:lstStyle/>
          <a:p>
            <a:pPr algn="just">
              <a:buClr>
                <a:srgbClr val="000000"/>
              </a:buClr>
              <a:buSzPct val="100000"/>
              <a:buFont typeface="Times New Roman" pitchFamily="18" charset="0"/>
              <a:buNone/>
            </a:pPr>
            <a:r>
              <a:rPr kumimoji="0" lang="ja-JP" altLang="en-US" sz="1400" b="1" dirty="0">
                <a:solidFill>
                  <a:srgbClr val="000000"/>
                </a:solidFill>
                <a:latin typeface="ＭＳ ゴシック" pitchFamily="49" charset="-128"/>
                <a:ea typeface="ＭＳ ゴシック" pitchFamily="49" charset="-128"/>
              </a:rPr>
              <a:t>図本館＝この建物の中</a:t>
            </a:r>
          </a:p>
          <a:p>
            <a:pPr algn="just">
              <a:buClr>
                <a:srgbClr val="000000"/>
              </a:buClr>
              <a:buSzPct val="100000"/>
              <a:buFont typeface="Times New Roman" pitchFamily="18" charset="0"/>
              <a:buNone/>
            </a:pPr>
            <a:endParaRPr kumimoji="0" lang="ja-JP" altLang="en-US" sz="1400" dirty="0">
              <a:solidFill>
                <a:srgbClr val="000000"/>
              </a:solidFill>
              <a:latin typeface="ＭＳ ゴシック" pitchFamily="49" charset="-128"/>
              <a:ea typeface="ＭＳ ゴシック" pitchFamily="49" charset="-128"/>
            </a:endParaRPr>
          </a:p>
          <a:p>
            <a:pPr algn="just">
              <a:buClr>
                <a:srgbClr val="000000"/>
              </a:buClr>
              <a:buSzPct val="100000"/>
              <a:buFont typeface="Times New Roman" pitchFamily="18" charset="0"/>
              <a:buNone/>
            </a:pPr>
            <a:r>
              <a:rPr kumimoji="0" lang="ja-JP" altLang="en-US" sz="1400" b="1" dirty="0">
                <a:solidFill>
                  <a:srgbClr val="000000"/>
                </a:solidFill>
                <a:latin typeface="ＭＳ ゴシック" pitchFamily="49" charset="-128"/>
                <a:ea typeface="ＭＳ ゴシック" pitchFamily="49" charset="-128"/>
              </a:rPr>
              <a:t>医図＝医学図書館</a:t>
            </a:r>
          </a:p>
          <a:p>
            <a:pPr algn="just">
              <a:buClr>
                <a:srgbClr val="000000"/>
              </a:buClr>
              <a:buSzPct val="100000"/>
              <a:buFont typeface="Times New Roman" pitchFamily="18" charset="0"/>
              <a:buNone/>
            </a:pPr>
            <a:endParaRPr kumimoji="0" lang="ja-JP" altLang="en-US" sz="1400" dirty="0">
              <a:solidFill>
                <a:srgbClr val="000000"/>
              </a:solidFill>
              <a:latin typeface="ＭＳ ゴシック" pitchFamily="49" charset="-128"/>
              <a:ea typeface="ＭＳ ゴシック" pitchFamily="49" charset="-128"/>
            </a:endParaRPr>
          </a:p>
          <a:p>
            <a:pPr algn="just">
              <a:buClr>
                <a:srgbClr val="000000"/>
              </a:buClr>
              <a:buSzPct val="100000"/>
              <a:buFont typeface="Times New Roman" pitchFamily="18" charset="0"/>
              <a:buNone/>
            </a:pPr>
            <a:r>
              <a:rPr kumimoji="0" lang="ja-JP" altLang="en-US" sz="1400" b="1" dirty="0">
                <a:solidFill>
                  <a:srgbClr val="000000"/>
                </a:solidFill>
                <a:latin typeface="ＭＳ ゴシック" pitchFamily="49" charset="-128"/>
                <a:ea typeface="ＭＳ ゴシック" pitchFamily="49" charset="-128"/>
              </a:rPr>
              <a:t>それ以外＝各研究室</a:t>
            </a:r>
          </a:p>
          <a:p>
            <a:pPr algn="just">
              <a:buClr>
                <a:srgbClr val="000000"/>
              </a:buClr>
              <a:buSzPct val="100000"/>
              <a:buFont typeface="Times New Roman" pitchFamily="18" charset="0"/>
              <a:buNone/>
            </a:pPr>
            <a:r>
              <a:rPr kumimoji="0" lang="ja-JP" altLang="en-US" sz="1400" dirty="0">
                <a:solidFill>
                  <a:srgbClr val="000000"/>
                </a:solidFill>
                <a:latin typeface="ＭＳ ゴシック" pitchFamily="49" charset="-128"/>
                <a:ea typeface="ＭＳ ゴシック" pitchFamily="49" charset="-128"/>
              </a:rPr>
              <a:t>研究室の資料はそこの研究室の先生が利用を許可すれば使うことができる。場所が不明の場合は図書館カウンターへ問い合わせ</a:t>
            </a:r>
          </a:p>
        </p:txBody>
      </p:sp>
      <p:sp>
        <p:nvSpPr>
          <p:cNvPr id="16388" name="AutoShape 8"/>
          <p:cNvSpPr>
            <a:spLocks noChangeArrowheads="1"/>
          </p:cNvSpPr>
          <p:nvPr/>
        </p:nvSpPr>
        <p:spPr bwMode="auto">
          <a:xfrm>
            <a:off x="5868144" y="3144900"/>
            <a:ext cx="2376488" cy="558800"/>
          </a:xfrm>
          <a:prstGeom prst="wedgeRoundRectCallout">
            <a:avLst>
              <a:gd name="adj1" fmla="val -59114"/>
              <a:gd name="adj2" fmla="val 84225"/>
              <a:gd name="adj3" fmla="val 16667"/>
            </a:avLst>
          </a:prstGeom>
          <a:solidFill>
            <a:srgbClr val="FFFFFF"/>
          </a:solidFill>
          <a:ln w="9525">
            <a:solidFill>
              <a:srgbClr val="000000"/>
            </a:solidFill>
            <a:miter lim="800000"/>
            <a:headEnd/>
            <a:tailEnd/>
          </a:ln>
        </p:spPr>
        <p:txBody>
          <a:bodyPr lIns="74295" tIns="8890" rIns="74295" bIns="8890"/>
          <a:lstStyle/>
          <a:p>
            <a:pPr algn="just">
              <a:buClr>
                <a:srgbClr val="000000"/>
              </a:buClr>
              <a:buSzPct val="100000"/>
              <a:buFont typeface="Times New Roman" pitchFamily="18" charset="0"/>
              <a:buNone/>
            </a:pPr>
            <a:r>
              <a:rPr kumimoji="0" lang="ja-JP" altLang="en-US" sz="1400" dirty="0">
                <a:solidFill>
                  <a:schemeClr val="tx2"/>
                </a:solidFill>
                <a:latin typeface="ＭＳ ゴシック" pitchFamily="49" charset="-128"/>
                <a:ea typeface="ＭＳ ゴシック" pitchFamily="49" charset="-128"/>
              </a:rPr>
              <a:t>所在と請求記号の</a:t>
            </a:r>
          </a:p>
          <a:p>
            <a:pPr algn="just">
              <a:buClr>
                <a:srgbClr val="000000"/>
              </a:buClr>
              <a:buSzPct val="100000"/>
              <a:buFont typeface="Times New Roman" pitchFamily="18" charset="0"/>
              <a:buNone/>
            </a:pPr>
            <a:r>
              <a:rPr kumimoji="0" lang="ja-JP" altLang="en-US" sz="1400" dirty="0">
                <a:solidFill>
                  <a:schemeClr val="tx2"/>
                </a:solidFill>
                <a:latin typeface="ＭＳ ゴシック" pitchFamily="49" charset="-128"/>
                <a:ea typeface="ＭＳ ゴシック" pitchFamily="49" charset="-128"/>
              </a:rPr>
              <a:t>２つで本の場所を特定</a:t>
            </a:r>
            <a:r>
              <a:rPr kumimoji="0" lang="ja-JP" altLang="en-US" sz="1200" dirty="0">
                <a:solidFill>
                  <a:schemeClr val="tx2"/>
                </a:solidFill>
                <a:latin typeface="ＭＳ ゴシック" pitchFamily="49" charset="-128"/>
                <a:ea typeface="ＭＳ ゴシック" pitchFamily="49" charset="-128"/>
              </a:rPr>
              <a:t>！</a:t>
            </a:r>
          </a:p>
        </p:txBody>
      </p:sp>
      <p:sp>
        <p:nvSpPr>
          <p:cNvPr id="25610" name="AutoShape 10"/>
          <p:cNvSpPr>
            <a:spLocks noChangeArrowheads="1"/>
          </p:cNvSpPr>
          <p:nvPr/>
        </p:nvSpPr>
        <p:spPr bwMode="auto">
          <a:xfrm>
            <a:off x="3296235" y="3789040"/>
            <a:ext cx="360363" cy="288032"/>
          </a:xfrm>
          <a:prstGeom prst="roundRect">
            <a:avLst>
              <a:gd name="adj" fmla="val 16667"/>
            </a:avLst>
          </a:prstGeom>
          <a:noFill/>
          <a:ln w="28575" algn="ctr">
            <a:solidFill>
              <a:srgbClr val="FF0000"/>
            </a:solidFill>
            <a:round/>
            <a:headEnd/>
            <a:tailEnd/>
          </a:ln>
        </p:spPr>
        <p:txBody>
          <a:bodyPr wrap="none" lIns="90000" tIns="46800" rIns="90000" bIns="46800" anchor="ctr"/>
          <a:lstStyle/>
          <a:p>
            <a:pPr algn="ctr">
              <a:buClr>
                <a:srgbClr val="000000"/>
              </a:buClr>
              <a:buSzPct val="100000"/>
              <a:buFont typeface="Times New Roman" pitchFamily="18" charset="0"/>
              <a:buNone/>
            </a:pPr>
            <a:endParaRPr kumimoji="0" lang="ja-JP" altLang="en-US" dirty="0"/>
          </a:p>
        </p:txBody>
      </p:sp>
      <p:sp>
        <p:nvSpPr>
          <p:cNvPr id="25611" name="AutoShape 11"/>
          <p:cNvSpPr>
            <a:spLocks noChangeArrowheads="1"/>
          </p:cNvSpPr>
          <p:nvPr/>
        </p:nvSpPr>
        <p:spPr bwMode="auto">
          <a:xfrm>
            <a:off x="4860033" y="3789040"/>
            <a:ext cx="648072" cy="288032"/>
          </a:xfrm>
          <a:prstGeom prst="roundRect">
            <a:avLst>
              <a:gd name="adj" fmla="val 16667"/>
            </a:avLst>
          </a:prstGeom>
          <a:noFill/>
          <a:ln w="28575" algn="ctr">
            <a:solidFill>
              <a:srgbClr val="FF0000"/>
            </a:solidFill>
            <a:round/>
            <a:headEnd/>
            <a:tailEnd/>
          </a:ln>
        </p:spPr>
        <p:txBody>
          <a:bodyPr wrap="none" lIns="90000" tIns="46800" rIns="90000" bIns="46800" anchor="ctr"/>
          <a:lstStyle/>
          <a:p>
            <a:pPr algn="ctr">
              <a:buClr>
                <a:srgbClr val="000000"/>
              </a:buClr>
              <a:buSzPct val="100000"/>
              <a:buFont typeface="Times New Roman" pitchFamily="18" charset="0"/>
              <a:buNone/>
            </a:pPr>
            <a:endParaRPr kumimoji="0" lang="ja-JP" altLang="en-US" dirty="0"/>
          </a:p>
        </p:txBody>
      </p:sp>
    </p:spTree>
    <p:custDataLst>
      <p:tags r:id="rId1"/>
    </p:custDataLst>
  </p:cSld>
  <p:clrMapOvr>
    <a:masterClrMapping/>
  </p:clrMapOvr>
  <p:transition spd="slow" advTm="449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5610"/>
                                        </p:tgtEl>
                                        <p:attrNameLst>
                                          <p:attrName>style.visibility</p:attrName>
                                        </p:attrNameLst>
                                      </p:cBhvr>
                                      <p:to>
                                        <p:strVal val="visible"/>
                                      </p:to>
                                    </p:set>
                                    <p:animEffect transition="in" filter="diamond(in)">
                                      <p:cBhvr>
                                        <p:cTn id="7" dur="1000"/>
                                        <p:tgtEl>
                                          <p:spTgt spid="25610"/>
                                        </p:tgtEl>
                                      </p:cBhvr>
                                    </p:animEffect>
                                  </p:childTnLst>
                                </p:cTn>
                              </p:par>
                            </p:childTnLst>
                          </p:cTn>
                        </p:par>
                        <p:par>
                          <p:cTn id="8" fill="hold" nodeType="withGroup">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5605"/>
                                        </p:tgtEl>
                                        <p:attrNameLst>
                                          <p:attrName>style.visibility</p:attrName>
                                        </p:attrNameLst>
                                      </p:cBhvr>
                                      <p:to>
                                        <p:strVal val="visible"/>
                                      </p:to>
                                    </p:set>
                                    <p:anim calcmode="lin" valueType="num">
                                      <p:cBhvr additive="base">
                                        <p:cTn id="11" dur="500" fill="hold"/>
                                        <p:tgtEl>
                                          <p:spTgt spid="25605"/>
                                        </p:tgtEl>
                                        <p:attrNameLst>
                                          <p:attrName>ppt_x</p:attrName>
                                        </p:attrNameLst>
                                      </p:cBhvr>
                                      <p:tavLst>
                                        <p:tav tm="0">
                                          <p:val>
                                            <p:strVal val="#ppt_x"/>
                                          </p:val>
                                        </p:tav>
                                        <p:tav tm="100000">
                                          <p:val>
                                            <p:strVal val="#ppt_x"/>
                                          </p:val>
                                        </p:tav>
                                      </p:tavLst>
                                    </p:anim>
                                    <p:anim calcmode="lin" valueType="num">
                                      <p:cBhvr additive="base">
                                        <p:cTn id="12" dur="500" fill="hold"/>
                                        <p:tgtEl>
                                          <p:spTgt spid="25605"/>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5611"/>
                                        </p:tgtEl>
                                        <p:attrNameLst>
                                          <p:attrName>style.visibility</p:attrName>
                                        </p:attrNameLst>
                                      </p:cBhvr>
                                      <p:to>
                                        <p:strVal val="visible"/>
                                      </p:to>
                                    </p:set>
                                    <p:animEffect transition="in" filter="diamond(in)">
                                      <p:cBhvr>
                                        <p:cTn id="17" dur="1000"/>
                                        <p:tgtEl>
                                          <p:spTgt spid="25611"/>
                                        </p:tgtEl>
                                      </p:cBhvr>
                                    </p:animEffect>
                                  </p:childTnLst>
                                </p:cTn>
                              </p:par>
                              <p:par>
                                <p:cTn id="18" presetID="2" presetClass="entr" presetSubtype="4" fill="hold" grpId="0" nodeType="withEffect">
                                  <p:stCondLst>
                                    <p:cond delay="0"/>
                                  </p:stCondLst>
                                  <p:childTnLst>
                                    <p:set>
                                      <p:cBhvr>
                                        <p:cTn id="19" dur="1" fill="hold">
                                          <p:stCondLst>
                                            <p:cond delay="0"/>
                                          </p:stCondLst>
                                        </p:cTn>
                                        <p:tgtEl>
                                          <p:spTgt spid="16388"/>
                                        </p:tgtEl>
                                        <p:attrNameLst>
                                          <p:attrName>style.visibility</p:attrName>
                                        </p:attrNameLst>
                                      </p:cBhvr>
                                      <p:to>
                                        <p:strVal val="visible"/>
                                      </p:to>
                                    </p:set>
                                    <p:anim calcmode="lin" valueType="num">
                                      <p:cBhvr additive="base">
                                        <p:cTn id="20" dur="500" fill="hold"/>
                                        <p:tgtEl>
                                          <p:spTgt spid="16388"/>
                                        </p:tgtEl>
                                        <p:attrNameLst>
                                          <p:attrName>ppt_x</p:attrName>
                                        </p:attrNameLst>
                                      </p:cBhvr>
                                      <p:tavLst>
                                        <p:tav tm="0">
                                          <p:val>
                                            <p:strVal val="#ppt_x"/>
                                          </p:val>
                                        </p:tav>
                                        <p:tav tm="100000">
                                          <p:val>
                                            <p:strVal val="#ppt_x"/>
                                          </p:val>
                                        </p:tav>
                                      </p:tavLst>
                                    </p:anim>
                                    <p:anim calcmode="lin" valueType="num">
                                      <p:cBhvr additive="base">
                                        <p:cTn id="21" dur="500" fill="hold"/>
                                        <p:tgtEl>
                                          <p:spTgt spid="163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animBg="1"/>
      <p:bldP spid="16388" grpId="0" animBg="1"/>
      <p:bldP spid="25610" grpId="0" animBg="1"/>
      <p:bldP spid="256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3459952" y="1893486"/>
            <a:ext cx="5397775" cy="2950935"/>
          </a:xfrm>
          <a:prstGeom prst="rect">
            <a:avLst/>
          </a:prstGeom>
          <a:ln>
            <a:solidFill>
              <a:schemeClr val="tx1"/>
            </a:solidFill>
          </a:ln>
        </p:spPr>
      </p:pic>
      <p:sp>
        <p:nvSpPr>
          <p:cNvPr id="2" name="タイトル 1"/>
          <p:cNvSpPr>
            <a:spLocks noGrp="1"/>
          </p:cNvSpPr>
          <p:nvPr>
            <p:ph type="title"/>
          </p:nvPr>
        </p:nvSpPr>
        <p:spPr/>
        <p:txBody>
          <a:bodyPr/>
          <a:lstStyle/>
          <a:p>
            <a:r>
              <a:rPr lang="en-US" altLang="ja-JP" dirty="0" smtClean="0"/>
              <a:t>2-2.5</a:t>
            </a:r>
            <a:r>
              <a:rPr lang="ja-JP" altLang="en-US" dirty="0" smtClean="0"/>
              <a:t>　図書の見つけ方</a:t>
            </a:r>
            <a:endParaRPr kumimoji="1" lang="ja-JP" altLang="en-US" dirty="0"/>
          </a:p>
        </p:txBody>
      </p:sp>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8169" y="3224241"/>
            <a:ext cx="648072"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直線矢印コネクタ 6"/>
          <p:cNvCxnSpPr/>
          <p:nvPr/>
        </p:nvCxnSpPr>
        <p:spPr bwMode="auto">
          <a:xfrm>
            <a:off x="6882325" y="4690415"/>
            <a:ext cx="1173881" cy="1114849"/>
          </a:xfrm>
          <a:prstGeom prst="straightConnector1">
            <a:avLst/>
          </a:prstGeom>
          <a:noFill/>
          <a:ln w="28575" cap="flat" cmpd="sng" algn="ctr">
            <a:solidFill>
              <a:srgbClr val="FF0000"/>
            </a:solidFill>
            <a:prstDash val="solid"/>
            <a:round/>
            <a:headEnd type="arrow"/>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3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338" y="4601294"/>
            <a:ext cx="2571750" cy="192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正方形/長方形 8"/>
          <p:cNvSpPr/>
          <p:nvPr/>
        </p:nvSpPr>
        <p:spPr bwMode="auto">
          <a:xfrm>
            <a:off x="2051720" y="4509120"/>
            <a:ext cx="1224136" cy="288032"/>
          </a:xfrm>
          <a:prstGeom prst="rect">
            <a:avLst/>
          </a:prstGeom>
          <a:solidFill>
            <a:srgbClr val="FFFFFF"/>
          </a:solidFill>
          <a:ln w="9525">
            <a:solidFill>
              <a:srgbClr val="000000"/>
            </a:solidFill>
            <a:miter lim="800000"/>
            <a:headEnd/>
            <a:tailEnd/>
          </a:ln>
        </p:spPr>
        <p:txBody>
          <a:bodyPr lIns="74295" tIns="8890" rIns="74295" bIns="8890" rtlCol="0" anchor="ctr"/>
          <a:lstStyle/>
          <a:p>
            <a:pPr algn="just">
              <a:buClr>
                <a:srgbClr val="000000"/>
              </a:buClr>
              <a:buSzPct val="100000"/>
              <a:buFont typeface="Times New Roman" pitchFamily="18" charset="0"/>
              <a:buNone/>
            </a:pPr>
            <a:r>
              <a:rPr kumimoji="0" lang="ja-JP" altLang="en-US" sz="1400" dirty="0" smtClean="0">
                <a:solidFill>
                  <a:srgbClr val="000000"/>
                </a:solidFill>
                <a:latin typeface="ＭＳ ゴシック" pitchFamily="49" charset="-128"/>
                <a:ea typeface="ＭＳ ゴシック" pitchFamily="49" charset="-128"/>
              </a:rPr>
              <a:t>図書の並び方</a:t>
            </a:r>
            <a:endParaRPr kumimoji="0" lang="ja-JP" altLang="en-US" sz="1400" dirty="0">
              <a:solidFill>
                <a:srgbClr val="000000"/>
              </a:solidFill>
              <a:latin typeface="ＭＳ ゴシック" pitchFamily="49" charset="-128"/>
              <a:ea typeface="ＭＳ ゴシック" pitchFamily="49" charset="-128"/>
            </a:endParaRPr>
          </a:p>
        </p:txBody>
      </p:sp>
      <p:sp>
        <p:nvSpPr>
          <p:cNvPr id="3" name="円/楕円 2"/>
          <p:cNvSpPr/>
          <p:nvPr/>
        </p:nvSpPr>
        <p:spPr bwMode="auto">
          <a:xfrm>
            <a:off x="5264018" y="4205578"/>
            <a:ext cx="532118" cy="303542"/>
          </a:xfrm>
          <a:prstGeom prst="ellipse">
            <a:avLst/>
          </a:prstGeom>
          <a:noFill/>
          <a:ln w="19050">
            <a:solidFill>
              <a:srgbClr val="FF0000"/>
            </a:solidFill>
            <a:miter lim="800000"/>
            <a:headEnd/>
            <a:tailEnd/>
          </a:ln>
        </p:spPr>
        <p:txBody>
          <a:bodyPr lIns="74295" tIns="8890" rIns="74295" bIns="8890" rtlCol="0" anchor="ctr"/>
          <a:lstStyle/>
          <a:p>
            <a:pPr algn="just">
              <a:buClr>
                <a:srgbClr val="000000"/>
              </a:buClr>
              <a:buSzPct val="100000"/>
              <a:buFont typeface="Times New Roman" pitchFamily="18" charset="0"/>
              <a:buNone/>
            </a:pPr>
            <a:endParaRPr kumimoji="0" lang="ja-JP" altLang="en-US" sz="1400" dirty="0">
              <a:solidFill>
                <a:srgbClr val="000000"/>
              </a:solidFill>
              <a:latin typeface="ＭＳ ゴシック" pitchFamily="49" charset="-128"/>
              <a:ea typeface="ＭＳ ゴシック" pitchFamily="49" charset="-128"/>
            </a:endParaRPr>
          </a:p>
        </p:txBody>
      </p:sp>
      <p:sp>
        <p:nvSpPr>
          <p:cNvPr id="15" name="正方形/長方形 14"/>
          <p:cNvSpPr/>
          <p:nvPr/>
        </p:nvSpPr>
        <p:spPr bwMode="auto">
          <a:xfrm>
            <a:off x="3203848" y="5563319"/>
            <a:ext cx="3569894" cy="664878"/>
          </a:xfrm>
          <a:prstGeom prst="rect">
            <a:avLst/>
          </a:prstGeom>
          <a:solidFill>
            <a:srgbClr val="FFFFFF"/>
          </a:solidFill>
          <a:ln w="9525">
            <a:solidFill>
              <a:srgbClr val="000000"/>
            </a:solidFill>
            <a:miter lim="800000"/>
            <a:headEnd/>
            <a:tailEnd/>
          </a:ln>
        </p:spPr>
        <p:txBody>
          <a:bodyPr lIns="74295" tIns="8890" rIns="74295" bIns="8890" rtlCol="0" anchor="ctr"/>
          <a:lstStyle/>
          <a:p>
            <a:pPr algn="just">
              <a:buClr>
                <a:srgbClr val="000000"/>
              </a:buClr>
              <a:buSzPct val="100000"/>
              <a:buFont typeface="Times New Roman" pitchFamily="18" charset="0"/>
              <a:buNone/>
            </a:pPr>
            <a:r>
              <a:rPr kumimoji="0" lang="ja-JP" altLang="en-US" sz="1400" dirty="0" smtClean="0">
                <a:solidFill>
                  <a:srgbClr val="000000"/>
                </a:solidFill>
                <a:latin typeface="ＭＳ ゴシック" pitchFamily="49" charset="-128"/>
                <a:ea typeface="ＭＳ ゴシック" pitchFamily="49" charset="-128"/>
              </a:rPr>
              <a:t>左から右</a:t>
            </a:r>
            <a:r>
              <a:rPr kumimoji="0" lang="ja-JP" altLang="en-US" sz="1400" dirty="0">
                <a:solidFill>
                  <a:srgbClr val="000000"/>
                </a:solidFill>
                <a:latin typeface="ＭＳ ゴシック" pitchFamily="49" charset="-128"/>
                <a:ea typeface="ＭＳ ゴシック" pitchFamily="49" charset="-128"/>
              </a:rPr>
              <a:t>へ、請求</a:t>
            </a:r>
            <a:r>
              <a:rPr kumimoji="0" lang="ja-JP" altLang="en-US" sz="1400" dirty="0" smtClean="0">
                <a:solidFill>
                  <a:srgbClr val="000000"/>
                </a:solidFill>
                <a:latin typeface="ＭＳ ゴシック" pitchFamily="49" charset="-128"/>
                <a:ea typeface="ＭＳ ゴシック" pitchFamily="49" charset="-128"/>
              </a:rPr>
              <a:t>記号の数字の小さいものから順に並んでいます。</a:t>
            </a:r>
            <a:endParaRPr kumimoji="0" lang="ja-JP" altLang="en-US" sz="1400" dirty="0">
              <a:solidFill>
                <a:srgbClr val="000000"/>
              </a:solidFill>
              <a:latin typeface="ＭＳ ゴシック" pitchFamily="49" charset="-128"/>
              <a:ea typeface="ＭＳ ゴシック" pitchFamily="49" charset="-128"/>
            </a:endParaRPr>
          </a:p>
        </p:txBody>
      </p:sp>
      <p:pic>
        <p:nvPicPr>
          <p:cNvPr id="6" name="図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944" y="2040668"/>
            <a:ext cx="3663118" cy="2031526"/>
          </a:xfrm>
          <a:prstGeom prst="rect">
            <a:avLst/>
          </a:prstGeom>
          <a:ln>
            <a:solidFill>
              <a:schemeClr val="tx1"/>
            </a:solidFill>
          </a:ln>
        </p:spPr>
      </p:pic>
      <p:sp>
        <p:nvSpPr>
          <p:cNvPr id="11" name="正方形/長方形 10"/>
          <p:cNvSpPr/>
          <p:nvPr/>
        </p:nvSpPr>
        <p:spPr bwMode="auto">
          <a:xfrm>
            <a:off x="2123728" y="1844824"/>
            <a:ext cx="1080120" cy="288032"/>
          </a:xfrm>
          <a:prstGeom prst="rect">
            <a:avLst/>
          </a:prstGeom>
          <a:solidFill>
            <a:srgbClr val="FFFFFF"/>
          </a:solidFill>
          <a:ln w="9525">
            <a:solidFill>
              <a:srgbClr val="000000"/>
            </a:solidFill>
            <a:miter lim="800000"/>
            <a:headEnd/>
            <a:tailEnd/>
          </a:ln>
        </p:spPr>
        <p:txBody>
          <a:bodyPr lIns="74295" tIns="8890" rIns="74295" bIns="8890" rtlCol="0" anchor="ctr"/>
          <a:lstStyle/>
          <a:p>
            <a:pPr algn="just">
              <a:buClr>
                <a:srgbClr val="000000"/>
              </a:buClr>
              <a:buSzPct val="100000"/>
              <a:buFont typeface="Times New Roman" pitchFamily="18" charset="0"/>
              <a:buNone/>
            </a:pPr>
            <a:r>
              <a:rPr kumimoji="0" lang="ja-JP" altLang="en-US" sz="1400" dirty="0" smtClean="0">
                <a:solidFill>
                  <a:srgbClr val="000000"/>
                </a:solidFill>
                <a:latin typeface="ＭＳ ゴシック" pitchFamily="49" charset="-128"/>
                <a:ea typeface="ＭＳ ゴシック" pitchFamily="49" charset="-128"/>
              </a:rPr>
              <a:t>配架マップ</a:t>
            </a:r>
            <a:endParaRPr kumimoji="0" lang="ja-JP" altLang="en-US" sz="1400" dirty="0">
              <a:solidFill>
                <a:srgbClr val="000000"/>
              </a:solidFill>
              <a:latin typeface="ＭＳ ゴシック" pitchFamily="49" charset="-128"/>
              <a:ea typeface="ＭＳ ゴシック" pitchFamily="49" charset="-128"/>
            </a:endParaRPr>
          </a:p>
        </p:txBody>
      </p:sp>
      <p:cxnSp>
        <p:nvCxnSpPr>
          <p:cNvPr id="5" name="直線矢印コネクタ 4"/>
          <p:cNvCxnSpPr>
            <a:stCxn id="3" idx="2"/>
          </p:cNvCxnSpPr>
          <p:nvPr/>
        </p:nvCxnSpPr>
        <p:spPr bwMode="auto">
          <a:xfrm flipH="1" flipV="1">
            <a:off x="3010519" y="3809534"/>
            <a:ext cx="2253499" cy="547815"/>
          </a:xfrm>
          <a:prstGeom prst="straightConnector1">
            <a:avLst/>
          </a:prstGeom>
          <a:noFill/>
          <a:ln w="28575" cap="flat" cmpd="sng" algn="ctr">
            <a:solidFill>
              <a:srgbClr val="FF000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1382852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p:cNvPicPr>
            <a:picLocks noChangeAspect="1"/>
          </p:cNvPicPr>
          <p:nvPr/>
        </p:nvPicPr>
        <p:blipFill>
          <a:blip r:embed="rId4"/>
          <a:stretch>
            <a:fillRect/>
          </a:stretch>
        </p:blipFill>
        <p:spPr>
          <a:xfrm>
            <a:off x="458859" y="1573553"/>
            <a:ext cx="7579724" cy="3142812"/>
          </a:xfrm>
          <a:prstGeom prst="rect">
            <a:avLst/>
          </a:prstGeom>
          <a:ln>
            <a:solidFill>
              <a:schemeClr val="tx1"/>
            </a:solidFill>
          </a:ln>
        </p:spPr>
      </p:pic>
      <p:sp>
        <p:nvSpPr>
          <p:cNvPr id="57346" name="Rectangle 2"/>
          <p:cNvSpPr>
            <a:spLocks noGrp="1" noChangeArrowheads="1"/>
          </p:cNvSpPr>
          <p:nvPr>
            <p:ph type="title"/>
          </p:nvPr>
        </p:nvSpPr>
        <p:spPr/>
        <p:txBody>
          <a:bodyPr/>
          <a:lstStyle/>
          <a:p>
            <a:pPr algn="l" eaLnBrk="1" hangingPunct="1"/>
            <a:r>
              <a:rPr lang="en-US" altLang="ja-JP" dirty="0" smtClean="0"/>
              <a:t>2-3. OPAC</a:t>
            </a:r>
            <a:r>
              <a:rPr lang="ja-JP" altLang="en-US" dirty="0" smtClean="0"/>
              <a:t>の検索方法（雑誌）</a:t>
            </a:r>
            <a:endParaRPr lang="en-US" altLang="ja-JP" dirty="0" smtClean="0"/>
          </a:p>
        </p:txBody>
      </p:sp>
      <p:grpSp>
        <p:nvGrpSpPr>
          <p:cNvPr id="2" name="グループ化 1"/>
          <p:cNvGrpSpPr/>
          <p:nvPr/>
        </p:nvGrpSpPr>
        <p:grpSpPr>
          <a:xfrm>
            <a:off x="755651" y="4941640"/>
            <a:ext cx="5332413" cy="1151656"/>
            <a:chOff x="755651" y="5373689"/>
            <a:chExt cx="5332413" cy="1151656"/>
          </a:xfrm>
        </p:grpSpPr>
        <p:sp>
          <p:nvSpPr>
            <p:cNvPr id="26629" name="Text Box 5"/>
            <p:cNvSpPr txBox="1">
              <a:spLocks noChangeArrowheads="1"/>
            </p:cNvSpPr>
            <p:nvPr/>
          </p:nvSpPr>
          <p:spPr bwMode="auto">
            <a:xfrm>
              <a:off x="755651" y="5373689"/>
              <a:ext cx="5332413" cy="1151656"/>
            </a:xfrm>
            <a:prstGeom prst="rect">
              <a:avLst/>
            </a:prstGeom>
            <a:solidFill>
              <a:srgbClr val="FFFFFF"/>
            </a:solidFill>
            <a:ln w="9525">
              <a:solidFill>
                <a:srgbClr val="000000"/>
              </a:solidFill>
              <a:miter lim="800000"/>
              <a:headEnd/>
              <a:tailEnd/>
            </a:ln>
          </p:spPr>
          <p:txBody>
            <a:bodyPr lIns="90000" tIns="46800" rIns="90000" bIns="46800"/>
            <a:lstStyle/>
            <a:p>
              <a:pPr algn="just">
                <a:buClr>
                  <a:srgbClr val="000000"/>
                </a:buClr>
                <a:buSzPct val="100000"/>
                <a:buFont typeface="Times New Roman" pitchFamily="18" charset="0"/>
                <a:buNone/>
              </a:pPr>
              <a:r>
                <a:rPr kumimoji="0" lang="ja-JP" altLang="en-US" sz="1400" dirty="0">
                  <a:solidFill>
                    <a:schemeClr val="tx1"/>
                  </a:solidFill>
                </a:rPr>
                <a:t>・山田敏弘．岐阜県における方言研究・記述の歴史．</a:t>
              </a:r>
            </a:p>
            <a:p>
              <a:pPr algn="just">
                <a:buClr>
                  <a:srgbClr val="000000"/>
                </a:buClr>
                <a:buSzPct val="100000"/>
                <a:buFont typeface="Times New Roman" pitchFamily="18" charset="0"/>
                <a:buNone/>
              </a:pPr>
              <a:endParaRPr kumimoji="0" lang="ja-JP" altLang="en-US" sz="1000" dirty="0">
                <a:solidFill>
                  <a:schemeClr val="tx1"/>
                </a:solidFill>
              </a:endParaRPr>
            </a:p>
            <a:p>
              <a:pPr algn="just">
                <a:buClr>
                  <a:srgbClr val="000000"/>
                </a:buClr>
                <a:buSzPct val="100000"/>
                <a:buFont typeface="Times New Roman" pitchFamily="18" charset="0"/>
                <a:buNone/>
              </a:pPr>
              <a:endParaRPr kumimoji="0" lang="ja-JP" altLang="en-US" sz="1000" dirty="0">
                <a:solidFill>
                  <a:schemeClr val="tx1"/>
                </a:solidFill>
              </a:endParaRPr>
            </a:p>
            <a:p>
              <a:pPr algn="just">
                <a:buClr>
                  <a:srgbClr val="000000"/>
                </a:buClr>
                <a:buSzPct val="100000"/>
                <a:buFont typeface="Times New Roman" pitchFamily="18" charset="0"/>
                <a:buNone/>
              </a:pPr>
              <a:r>
                <a:rPr kumimoji="0" lang="ja-JP" altLang="en-US" sz="1400" dirty="0">
                  <a:solidFill>
                    <a:schemeClr val="tx1"/>
                  </a:solidFill>
                </a:rPr>
                <a:t> </a:t>
              </a:r>
              <a:r>
                <a:rPr kumimoji="0" lang="ja-JP" altLang="en-US" sz="1400" dirty="0" smtClean="0">
                  <a:solidFill>
                    <a:schemeClr val="tx1"/>
                  </a:solidFill>
                </a:rPr>
                <a:t>岐阜</a:t>
              </a:r>
              <a:r>
                <a:rPr kumimoji="0" lang="ja-JP" altLang="en-US" sz="1400" dirty="0">
                  <a:solidFill>
                    <a:schemeClr val="tx1"/>
                  </a:solidFill>
                </a:rPr>
                <a:t>大学教育学部研究報告</a:t>
              </a:r>
              <a:r>
                <a:rPr kumimoji="0" lang="en-US" altLang="ja-JP" sz="1400" dirty="0">
                  <a:solidFill>
                    <a:schemeClr val="tx1"/>
                  </a:solidFill>
                </a:rPr>
                <a:t>. </a:t>
              </a:r>
              <a:r>
                <a:rPr kumimoji="0" lang="ja-JP" altLang="en-US" sz="1400" dirty="0">
                  <a:solidFill>
                    <a:schemeClr val="tx1"/>
                  </a:solidFill>
                </a:rPr>
                <a:t>人文科学． </a:t>
              </a:r>
              <a:r>
                <a:rPr kumimoji="0" lang="en-US" altLang="ja-JP" sz="1400" dirty="0">
                  <a:solidFill>
                    <a:schemeClr val="tx1"/>
                  </a:solidFill>
                </a:rPr>
                <a:t>58(2),  2010</a:t>
              </a:r>
              <a:endParaRPr kumimoji="0" lang="ja-JP" altLang="en-US" sz="1400" dirty="0">
                <a:solidFill>
                  <a:schemeClr val="tx1"/>
                </a:solidFill>
              </a:endParaRPr>
            </a:p>
            <a:p>
              <a:pPr algn="just">
                <a:buClr>
                  <a:srgbClr val="000000"/>
                </a:buClr>
                <a:buSzPct val="100000"/>
                <a:buFont typeface="Times New Roman" pitchFamily="18" charset="0"/>
                <a:buNone/>
              </a:pPr>
              <a:endParaRPr kumimoji="0" lang="en-US" altLang="ja-JP" sz="1200" dirty="0">
                <a:solidFill>
                  <a:schemeClr val="tx1"/>
                </a:solidFill>
              </a:endParaRPr>
            </a:p>
            <a:p>
              <a:pPr algn="ctr">
                <a:buClr>
                  <a:srgbClr val="000000"/>
                </a:buClr>
                <a:buSzPct val="100000"/>
                <a:buFont typeface="Times New Roman" pitchFamily="18" charset="0"/>
                <a:buNone/>
              </a:pPr>
              <a:endParaRPr kumimoji="0" lang="ja-JP" altLang="en-US" dirty="0">
                <a:solidFill>
                  <a:schemeClr val="tx1"/>
                </a:solidFill>
              </a:endParaRPr>
            </a:p>
          </p:txBody>
        </p:sp>
        <p:sp>
          <p:nvSpPr>
            <p:cNvPr id="26631" name="Line 7"/>
            <p:cNvSpPr>
              <a:spLocks noChangeShapeType="1"/>
            </p:cNvSpPr>
            <p:nvPr/>
          </p:nvSpPr>
          <p:spPr bwMode="auto">
            <a:xfrm flipV="1">
              <a:off x="827584" y="6165850"/>
              <a:ext cx="3095823" cy="794"/>
            </a:xfrm>
            <a:prstGeom prst="line">
              <a:avLst/>
            </a:prstGeom>
            <a:noFill/>
            <a:ln w="28575">
              <a:solidFill>
                <a:srgbClr val="008000"/>
              </a:solidFill>
              <a:round/>
              <a:headEnd/>
              <a:tailEnd/>
            </a:ln>
          </p:spPr>
          <p:txBody>
            <a:bodyPr lIns="90000" tIns="46800" rIns="90000" bIns="46800"/>
            <a:lstStyle/>
            <a:p>
              <a:endParaRPr lang="ja-JP" altLang="en-US" dirty="0"/>
            </a:p>
          </p:txBody>
        </p:sp>
        <p:sp>
          <p:nvSpPr>
            <p:cNvPr id="26632" name="Line 8"/>
            <p:cNvSpPr>
              <a:spLocks noChangeShapeType="1"/>
            </p:cNvSpPr>
            <p:nvPr/>
          </p:nvSpPr>
          <p:spPr bwMode="auto">
            <a:xfrm flipV="1">
              <a:off x="900114" y="5659661"/>
              <a:ext cx="790575" cy="1588"/>
            </a:xfrm>
            <a:prstGeom prst="line">
              <a:avLst/>
            </a:prstGeom>
            <a:noFill/>
            <a:ln w="28575">
              <a:solidFill>
                <a:srgbClr val="008000"/>
              </a:solidFill>
              <a:round/>
              <a:headEnd/>
              <a:tailEnd/>
            </a:ln>
          </p:spPr>
          <p:txBody>
            <a:bodyPr lIns="90000" tIns="46800" rIns="90000" bIns="46800"/>
            <a:lstStyle/>
            <a:p>
              <a:endParaRPr lang="ja-JP" altLang="en-US" dirty="0"/>
            </a:p>
          </p:txBody>
        </p:sp>
        <p:sp>
          <p:nvSpPr>
            <p:cNvPr id="26634" name="Line 10"/>
            <p:cNvSpPr>
              <a:spLocks noChangeShapeType="1"/>
            </p:cNvSpPr>
            <p:nvPr/>
          </p:nvSpPr>
          <p:spPr bwMode="auto">
            <a:xfrm flipV="1">
              <a:off x="4571802" y="6165851"/>
              <a:ext cx="576263" cy="1588"/>
            </a:xfrm>
            <a:prstGeom prst="line">
              <a:avLst/>
            </a:prstGeom>
            <a:noFill/>
            <a:ln w="28575">
              <a:solidFill>
                <a:srgbClr val="008000"/>
              </a:solidFill>
              <a:round/>
              <a:headEnd/>
              <a:tailEnd/>
            </a:ln>
          </p:spPr>
          <p:txBody>
            <a:bodyPr lIns="90000" tIns="46800" rIns="90000" bIns="46800"/>
            <a:lstStyle/>
            <a:p>
              <a:endParaRPr lang="ja-JP" altLang="en-US" dirty="0"/>
            </a:p>
          </p:txBody>
        </p:sp>
        <p:sp>
          <p:nvSpPr>
            <p:cNvPr id="26635" name="Line 11"/>
            <p:cNvSpPr>
              <a:spLocks noChangeShapeType="1"/>
            </p:cNvSpPr>
            <p:nvPr/>
          </p:nvSpPr>
          <p:spPr bwMode="auto">
            <a:xfrm flipV="1">
              <a:off x="4039618" y="6165851"/>
              <a:ext cx="460375" cy="1588"/>
            </a:xfrm>
            <a:prstGeom prst="line">
              <a:avLst/>
            </a:prstGeom>
            <a:noFill/>
            <a:ln w="28575">
              <a:solidFill>
                <a:srgbClr val="008000"/>
              </a:solidFill>
              <a:round/>
              <a:headEnd/>
              <a:tailEnd/>
            </a:ln>
          </p:spPr>
          <p:txBody>
            <a:bodyPr lIns="90000" tIns="46800" rIns="90000" bIns="46800"/>
            <a:lstStyle/>
            <a:p>
              <a:endParaRPr lang="ja-JP" altLang="en-US" dirty="0"/>
            </a:p>
          </p:txBody>
        </p:sp>
        <p:sp>
          <p:nvSpPr>
            <p:cNvPr id="26633" name="Line 9"/>
            <p:cNvSpPr>
              <a:spLocks noChangeShapeType="1"/>
            </p:cNvSpPr>
            <p:nvPr/>
          </p:nvSpPr>
          <p:spPr bwMode="auto">
            <a:xfrm flipV="1">
              <a:off x="1763715" y="5659663"/>
              <a:ext cx="2879725" cy="2953"/>
            </a:xfrm>
            <a:prstGeom prst="line">
              <a:avLst/>
            </a:prstGeom>
            <a:noFill/>
            <a:ln w="28575">
              <a:solidFill>
                <a:srgbClr val="008000"/>
              </a:solidFill>
              <a:round/>
              <a:headEnd/>
              <a:tailEnd/>
            </a:ln>
          </p:spPr>
          <p:txBody>
            <a:bodyPr lIns="90000" tIns="46800" rIns="90000" bIns="46800"/>
            <a:lstStyle/>
            <a:p>
              <a:endParaRPr lang="ja-JP" altLang="en-US" dirty="0"/>
            </a:p>
          </p:txBody>
        </p:sp>
        <p:sp>
          <p:nvSpPr>
            <p:cNvPr id="26636" name="Text Box 12"/>
            <p:cNvSpPr txBox="1">
              <a:spLocks noChangeArrowheads="1"/>
            </p:cNvSpPr>
            <p:nvPr/>
          </p:nvSpPr>
          <p:spPr bwMode="auto">
            <a:xfrm>
              <a:off x="828678" y="5632798"/>
              <a:ext cx="862011" cy="248402"/>
            </a:xfrm>
            <a:prstGeom prst="rect">
              <a:avLst/>
            </a:prstGeom>
            <a:noFill/>
            <a:ln w="9525">
              <a:noFill/>
              <a:miter lim="800000"/>
              <a:headEnd/>
              <a:tailEnd/>
            </a:ln>
          </p:spPr>
          <p:txBody>
            <a:bodyPr wrap="square" lIns="90000" tIns="46800" rIns="90000" bIns="46800">
              <a:spAutoFit/>
            </a:bodyPr>
            <a:lstStyle/>
            <a:p>
              <a:pPr algn="ctr">
                <a:spcBef>
                  <a:spcPct val="50000"/>
                </a:spcBef>
                <a:buClr>
                  <a:srgbClr val="000000"/>
                </a:buClr>
                <a:buSzPct val="100000"/>
                <a:buFont typeface="Times New Roman" pitchFamily="18" charset="0"/>
                <a:buNone/>
              </a:pPr>
              <a:r>
                <a:rPr kumimoji="0" lang="ja-JP" altLang="en-US" sz="1000" dirty="0">
                  <a:solidFill>
                    <a:srgbClr val="000000"/>
                  </a:solidFill>
                </a:rPr>
                <a:t>論文</a:t>
              </a:r>
              <a:r>
                <a:rPr kumimoji="0" lang="ja-JP" altLang="en-US" sz="1000" dirty="0" smtClean="0">
                  <a:solidFill>
                    <a:srgbClr val="000000"/>
                  </a:solidFill>
                </a:rPr>
                <a:t>著者名</a:t>
              </a:r>
              <a:endParaRPr kumimoji="0" lang="ja-JP" altLang="en-US" sz="1000" dirty="0">
                <a:solidFill>
                  <a:srgbClr val="000000"/>
                </a:solidFill>
              </a:endParaRPr>
            </a:p>
          </p:txBody>
        </p:sp>
        <p:sp>
          <p:nvSpPr>
            <p:cNvPr id="26637" name="Text Box 13"/>
            <p:cNvSpPr txBox="1">
              <a:spLocks noChangeArrowheads="1"/>
            </p:cNvSpPr>
            <p:nvPr/>
          </p:nvSpPr>
          <p:spPr bwMode="auto">
            <a:xfrm>
              <a:off x="2631282" y="5632451"/>
              <a:ext cx="790575" cy="248402"/>
            </a:xfrm>
            <a:prstGeom prst="rect">
              <a:avLst/>
            </a:prstGeom>
            <a:noFill/>
            <a:ln w="9525">
              <a:noFill/>
              <a:miter lim="800000"/>
              <a:headEnd/>
              <a:tailEnd/>
            </a:ln>
          </p:spPr>
          <p:txBody>
            <a:bodyPr lIns="90000" tIns="46800" rIns="90000" bIns="46800">
              <a:spAutoFit/>
            </a:bodyPr>
            <a:lstStyle/>
            <a:p>
              <a:pPr algn="ctr">
                <a:spcBef>
                  <a:spcPct val="50000"/>
                </a:spcBef>
                <a:buClr>
                  <a:srgbClr val="000000"/>
                </a:buClr>
                <a:buSzPct val="100000"/>
                <a:buFont typeface="Times New Roman" pitchFamily="18" charset="0"/>
                <a:buNone/>
              </a:pPr>
              <a:r>
                <a:rPr kumimoji="0" lang="ja-JP" altLang="en-US" sz="1000" dirty="0">
                  <a:solidFill>
                    <a:srgbClr val="000000"/>
                  </a:solidFill>
                </a:rPr>
                <a:t>論文名</a:t>
              </a:r>
            </a:p>
          </p:txBody>
        </p:sp>
        <p:sp>
          <p:nvSpPr>
            <p:cNvPr id="26638" name="Text Box 14"/>
            <p:cNvSpPr txBox="1">
              <a:spLocks noChangeArrowheads="1"/>
            </p:cNvSpPr>
            <p:nvPr/>
          </p:nvSpPr>
          <p:spPr bwMode="auto">
            <a:xfrm>
              <a:off x="1939241" y="6167754"/>
              <a:ext cx="790575" cy="248402"/>
            </a:xfrm>
            <a:prstGeom prst="rect">
              <a:avLst/>
            </a:prstGeom>
            <a:noFill/>
            <a:ln w="9525">
              <a:noFill/>
              <a:miter lim="800000"/>
              <a:headEnd/>
              <a:tailEnd/>
            </a:ln>
          </p:spPr>
          <p:txBody>
            <a:bodyPr lIns="90000" tIns="46800" rIns="90000" bIns="46800">
              <a:spAutoFit/>
            </a:bodyPr>
            <a:lstStyle/>
            <a:p>
              <a:pPr algn="ctr">
                <a:spcBef>
                  <a:spcPct val="50000"/>
                </a:spcBef>
                <a:buClr>
                  <a:srgbClr val="000000"/>
                </a:buClr>
                <a:buSzPct val="100000"/>
                <a:buFont typeface="Times New Roman" pitchFamily="18" charset="0"/>
                <a:buNone/>
              </a:pPr>
              <a:r>
                <a:rPr kumimoji="0" lang="ja-JP" altLang="en-US" sz="1000" dirty="0">
                  <a:solidFill>
                    <a:srgbClr val="000000"/>
                  </a:solidFill>
                </a:rPr>
                <a:t>雑誌名</a:t>
              </a:r>
            </a:p>
          </p:txBody>
        </p:sp>
        <p:sp>
          <p:nvSpPr>
            <p:cNvPr id="26639" name="Text Box 15"/>
            <p:cNvSpPr txBox="1">
              <a:spLocks noChangeArrowheads="1"/>
            </p:cNvSpPr>
            <p:nvPr/>
          </p:nvSpPr>
          <p:spPr bwMode="auto">
            <a:xfrm>
              <a:off x="3853434" y="6165305"/>
              <a:ext cx="790575" cy="248402"/>
            </a:xfrm>
            <a:prstGeom prst="rect">
              <a:avLst/>
            </a:prstGeom>
            <a:noFill/>
            <a:ln w="9525">
              <a:noFill/>
              <a:miter lim="800000"/>
              <a:headEnd/>
              <a:tailEnd/>
            </a:ln>
          </p:spPr>
          <p:txBody>
            <a:bodyPr lIns="90000" tIns="46800" rIns="90000" bIns="46800">
              <a:spAutoFit/>
            </a:bodyPr>
            <a:lstStyle/>
            <a:p>
              <a:pPr algn="ctr">
                <a:spcBef>
                  <a:spcPct val="50000"/>
                </a:spcBef>
                <a:buClr>
                  <a:srgbClr val="000000"/>
                </a:buClr>
                <a:buSzPct val="100000"/>
                <a:buFont typeface="Times New Roman" pitchFamily="18" charset="0"/>
                <a:buNone/>
              </a:pPr>
              <a:r>
                <a:rPr kumimoji="0" lang="ja-JP" altLang="en-US" sz="1000" dirty="0">
                  <a:solidFill>
                    <a:srgbClr val="000000"/>
                  </a:solidFill>
                </a:rPr>
                <a:t>巻号</a:t>
              </a:r>
            </a:p>
          </p:txBody>
        </p:sp>
        <p:sp>
          <p:nvSpPr>
            <p:cNvPr id="26640" name="Text Box 16"/>
            <p:cNvSpPr txBox="1">
              <a:spLocks noChangeArrowheads="1"/>
            </p:cNvSpPr>
            <p:nvPr/>
          </p:nvSpPr>
          <p:spPr bwMode="auto">
            <a:xfrm>
              <a:off x="4429498" y="6165305"/>
              <a:ext cx="790575" cy="248402"/>
            </a:xfrm>
            <a:prstGeom prst="rect">
              <a:avLst/>
            </a:prstGeom>
            <a:noFill/>
            <a:ln w="9525">
              <a:noFill/>
              <a:miter lim="800000"/>
              <a:headEnd/>
              <a:tailEnd/>
            </a:ln>
          </p:spPr>
          <p:txBody>
            <a:bodyPr lIns="90000" tIns="46800" rIns="90000" bIns="46800">
              <a:spAutoFit/>
            </a:bodyPr>
            <a:lstStyle/>
            <a:p>
              <a:pPr algn="ctr">
                <a:spcBef>
                  <a:spcPct val="50000"/>
                </a:spcBef>
                <a:buClr>
                  <a:srgbClr val="000000"/>
                </a:buClr>
                <a:buSzPct val="100000"/>
                <a:buFont typeface="Times New Roman" pitchFamily="18" charset="0"/>
                <a:buNone/>
              </a:pPr>
              <a:r>
                <a:rPr kumimoji="0" lang="ja-JP" altLang="en-US" sz="1000" dirty="0">
                  <a:solidFill>
                    <a:srgbClr val="000000"/>
                  </a:solidFill>
                </a:rPr>
                <a:t>出版年</a:t>
              </a:r>
            </a:p>
          </p:txBody>
        </p:sp>
      </p:grpSp>
      <p:sp>
        <p:nvSpPr>
          <p:cNvPr id="26642" name="AutoShape 18"/>
          <p:cNvSpPr>
            <a:spLocks noChangeArrowheads="1"/>
          </p:cNvSpPr>
          <p:nvPr/>
        </p:nvSpPr>
        <p:spPr bwMode="auto">
          <a:xfrm>
            <a:off x="5943600" y="3789363"/>
            <a:ext cx="3200400" cy="800100"/>
          </a:xfrm>
          <a:prstGeom prst="cloudCallout">
            <a:avLst>
              <a:gd name="adj1" fmla="val -45833"/>
              <a:gd name="adj2" fmla="val 184125"/>
            </a:avLst>
          </a:prstGeom>
          <a:solidFill>
            <a:schemeClr val="bg1"/>
          </a:solidFill>
          <a:ln w="15875">
            <a:solidFill>
              <a:srgbClr val="000000"/>
            </a:solidFill>
            <a:round/>
            <a:headEnd/>
            <a:tailEnd/>
          </a:ln>
        </p:spPr>
        <p:txBody>
          <a:bodyPr lIns="90000" tIns="46800" rIns="90000" bIns="46800"/>
          <a:lstStyle/>
          <a:p>
            <a:pPr algn="just">
              <a:buClr>
                <a:srgbClr val="000000"/>
              </a:buClr>
              <a:buSzPct val="100000"/>
              <a:buFont typeface="Times New Roman" pitchFamily="18" charset="0"/>
              <a:buNone/>
            </a:pPr>
            <a:r>
              <a:rPr kumimoji="0" lang="en-US" altLang="ja-JP" sz="1400" dirty="0">
                <a:solidFill>
                  <a:srgbClr val="000000"/>
                </a:solidFill>
                <a:latin typeface="ＭＳ ゴシック" pitchFamily="49" charset="-128"/>
                <a:ea typeface="ＭＳ ゴシック" pitchFamily="49" charset="-128"/>
              </a:rPr>
              <a:t>OPAC</a:t>
            </a:r>
            <a:r>
              <a:rPr kumimoji="0" lang="ja-JP" altLang="en-US" sz="1400" dirty="0">
                <a:solidFill>
                  <a:srgbClr val="000000"/>
                </a:solidFill>
                <a:latin typeface="ＭＳ ゴシック" pitchFamily="49" charset="-128"/>
                <a:ea typeface="ＭＳ ゴシック" pitchFamily="49" charset="-128"/>
              </a:rPr>
              <a:t>の検索キーワードとして有効なのは･･？</a:t>
            </a:r>
            <a:endParaRPr kumimoji="0" lang="ja-JP" altLang="en-US" sz="1400" dirty="0">
              <a:latin typeface="ＭＳ ゴシック" pitchFamily="49" charset="-128"/>
              <a:ea typeface="ＭＳ ゴシック" pitchFamily="49" charset="-128"/>
            </a:endParaRPr>
          </a:p>
        </p:txBody>
      </p:sp>
    </p:spTree>
    <p:custDataLst>
      <p:tags r:id="rId1"/>
    </p:custDataLst>
  </p:cSld>
  <p:clrMapOvr>
    <a:masterClrMapping/>
  </p:clrMapOvr>
  <p:transition spd="slow" advTm="6919"/>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6642"/>
                                        </p:tgtEl>
                                        <p:attrNameLst>
                                          <p:attrName>style.visibility</p:attrName>
                                        </p:attrNameLst>
                                      </p:cBhvr>
                                      <p:to>
                                        <p:strVal val="visible"/>
                                      </p:to>
                                    </p:set>
                                    <p:anim calcmode="lin" valueType="num">
                                      <p:cBhvr>
                                        <p:cTn id="7" dur="1000" fill="hold"/>
                                        <p:tgtEl>
                                          <p:spTgt spid="26642"/>
                                        </p:tgtEl>
                                        <p:attrNameLst>
                                          <p:attrName>ppt_w</p:attrName>
                                        </p:attrNameLst>
                                      </p:cBhvr>
                                      <p:tavLst>
                                        <p:tav tm="0">
                                          <p:val>
                                            <p:fltVal val="0"/>
                                          </p:val>
                                        </p:tav>
                                        <p:tav tm="100000">
                                          <p:val>
                                            <p:strVal val="#ppt_w"/>
                                          </p:val>
                                        </p:tav>
                                      </p:tavLst>
                                    </p:anim>
                                    <p:anim calcmode="lin" valueType="num">
                                      <p:cBhvr>
                                        <p:cTn id="8" dur="1000" fill="hold"/>
                                        <p:tgtEl>
                                          <p:spTgt spid="26642"/>
                                        </p:tgtEl>
                                        <p:attrNameLst>
                                          <p:attrName>ppt_h</p:attrName>
                                        </p:attrNameLst>
                                      </p:cBhvr>
                                      <p:tavLst>
                                        <p:tav tm="0">
                                          <p:val>
                                            <p:fltVal val="0"/>
                                          </p:val>
                                        </p:tav>
                                        <p:tav tm="100000">
                                          <p:val>
                                            <p:strVal val="#ppt_h"/>
                                          </p:val>
                                        </p:tav>
                                      </p:tavLst>
                                    </p:anim>
                                    <p:anim calcmode="lin" valueType="num">
                                      <p:cBhvr>
                                        <p:cTn id="9" dur="1000" fill="hold"/>
                                        <p:tgtEl>
                                          <p:spTgt spid="2664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664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4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p:cNvPicPr>
            <a:picLocks noChangeAspect="1"/>
          </p:cNvPicPr>
          <p:nvPr/>
        </p:nvPicPr>
        <p:blipFill>
          <a:blip r:embed="rId4"/>
          <a:stretch>
            <a:fillRect/>
          </a:stretch>
        </p:blipFill>
        <p:spPr>
          <a:xfrm>
            <a:off x="458859" y="1573553"/>
            <a:ext cx="7579724" cy="3142812"/>
          </a:xfrm>
          <a:prstGeom prst="rect">
            <a:avLst/>
          </a:prstGeom>
          <a:ln>
            <a:solidFill>
              <a:schemeClr val="tx1"/>
            </a:solidFill>
          </a:ln>
        </p:spPr>
      </p:pic>
      <p:sp>
        <p:nvSpPr>
          <p:cNvPr id="57346" name="Rectangle 2"/>
          <p:cNvSpPr>
            <a:spLocks noGrp="1" noChangeArrowheads="1"/>
          </p:cNvSpPr>
          <p:nvPr>
            <p:ph type="title"/>
          </p:nvPr>
        </p:nvSpPr>
        <p:spPr/>
        <p:txBody>
          <a:bodyPr/>
          <a:lstStyle/>
          <a:p>
            <a:pPr algn="l" eaLnBrk="1" hangingPunct="1"/>
            <a:r>
              <a:rPr lang="en-US" altLang="ja-JP" dirty="0" smtClean="0"/>
              <a:t>2-3. OPAC</a:t>
            </a:r>
            <a:r>
              <a:rPr lang="ja-JP" altLang="en-US" dirty="0" smtClean="0"/>
              <a:t>の検索方法（雑誌）</a:t>
            </a:r>
            <a:endParaRPr lang="en-US" altLang="ja-JP" dirty="0" smtClean="0"/>
          </a:p>
        </p:txBody>
      </p:sp>
      <p:grpSp>
        <p:nvGrpSpPr>
          <p:cNvPr id="2" name="グループ化 1"/>
          <p:cNvGrpSpPr/>
          <p:nvPr/>
        </p:nvGrpSpPr>
        <p:grpSpPr>
          <a:xfrm>
            <a:off x="755651" y="4941640"/>
            <a:ext cx="5332413" cy="1151656"/>
            <a:chOff x="755651" y="5373689"/>
            <a:chExt cx="5332413" cy="1151656"/>
          </a:xfrm>
        </p:grpSpPr>
        <p:sp>
          <p:nvSpPr>
            <p:cNvPr id="26629" name="Text Box 5"/>
            <p:cNvSpPr txBox="1">
              <a:spLocks noChangeArrowheads="1"/>
            </p:cNvSpPr>
            <p:nvPr/>
          </p:nvSpPr>
          <p:spPr bwMode="auto">
            <a:xfrm>
              <a:off x="755651" y="5373689"/>
              <a:ext cx="5332413" cy="1151656"/>
            </a:xfrm>
            <a:prstGeom prst="rect">
              <a:avLst/>
            </a:prstGeom>
            <a:solidFill>
              <a:srgbClr val="FFFFFF"/>
            </a:solidFill>
            <a:ln w="9525">
              <a:solidFill>
                <a:srgbClr val="000000"/>
              </a:solidFill>
              <a:miter lim="800000"/>
              <a:headEnd/>
              <a:tailEnd/>
            </a:ln>
          </p:spPr>
          <p:txBody>
            <a:bodyPr lIns="90000" tIns="46800" rIns="90000" bIns="46800"/>
            <a:lstStyle/>
            <a:p>
              <a:pPr algn="just">
                <a:buClr>
                  <a:srgbClr val="000000"/>
                </a:buClr>
                <a:buSzPct val="100000"/>
                <a:buFont typeface="Times New Roman" pitchFamily="18" charset="0"/>
                <a:buNone/>
              </a:pPr>
              <a:r>
                <a:rPr kumimoji="0" lang="ja-JP" altLang="en-US" sz="1400" dirty="0">
                  <a:solidFill>
                    <a:schemeClr val="tx1"/>
                  </a:solidFill>
                </a:rPr>
                <a:t>・山田敏弘．岐阜県における方言研究・記述の歴史．</a:t>
              </a:r>
            </a:p>
            <a:p>
              <a:pPr algn="just">
                <a:buClr>
                  <a:srgbClr val="000000"/>
                </a:buClr>
                <a:buSzPct val="100000"/>
                <a:buFont typeface="Times New Roman" pitchFamily="18" charset="0"/>
                <a:buNone/>
              </a:pPr>
              <a:endParaRPr kumimoji="0" lang="ja-JP" altLang="en-US" sz="1000" dirty="0">
                <a:solidFill>
                  <a:schemeClr val="tx1"/>
                </a:solidFill>
              </a:endParaRPr>
            </a:p>
            <a:p>
              <a:pPr algn="just">
                <a:buClr>
                  <a:srgbClr val="000000"/>
                </a:buClr>
                <a:buSzPct val="100000"/>
                <a:buFont typeface="Times New Roman" pitchFamily="18" charset="0"/>
                <a:buNone/>
              </a:pPr>
              <a:endParaRPr kumimoji="0" lang="ja-JP" altLang="en-US" sz="1000" dirty="0">
                <a:solidFill>
                  <a:schemeClr val="tx1"/>
                </a:solidFill>
              </a:endParaRPr>
            </a:p>
            <a:p>
              <a:pPr algn="just">
                <a:buClr>
                  <a:srgbClr val="000000"/>
                </a:buClr>
                <a:buSzPct val="100000"/>
                <a:buFont typeface="Times New Roman" pitchFamily="18" charset="0"/>
                <a:buNone/>
              </a:pPr>
              <a:r>
                <a:rPr kumimoji="0" lang="ja-JP" altLang="en-US" sz="1400" dirty="0">
                  <a:solidFill>
                    <a:schemeClr val="tx1"/>
                  </a:solidFill>
                </a:rPr>
                <a:t> </a:t>
              </a:r>
              <a:r>
                <a:rPr kumimoji="0" lang="ja-JP" altLang="en-US" sz="1400" dirty="0" smtClean="0">
                  <a:solidFill>
                    <a:schemeClr val="tx1"/>
                  </a:solidFill>
                </a:rPr>
                <a:t>岐阜</a:t>
              </a:r>
              <a:r>
                <a:rPr kumimoji="0" lang="ja-JP" altLang="en-US" sz="1400" dirty="0">
                  <a:solidFill>
                    <a:schemeClr val="tx1"/>
                  </a:solidFill>
                </a:rPr>
                <a:t>大学教育学部研究報告</a:t>
              </a:r>
              <a:r>
                <a:rPr kumimoji="0" lang="en-US" altLang="ja-JP" sz="1400" dirty="0">
                  <a:solidFill>
                    <a:schemeClr val="tx1"/>
                  </a:solidFill>
                </a:rPr>
                <a:t>. </a:t>
              </a:r>
              <a:r>
                <a:rPr kumimoji="0" lang="ja-JP" altLang="en-US" sz="1400" dirty="0">
                  <a:solidFill>
                    <a:schemeClr val="tx1"/>
                  </a:solidFill>
                </a:rPr>
                <a:t>人文科学． </a:t>
              </a:r>
              <a:r>
                <a:rPr kumimoji="0" lang="en-US" altLang="ja-JP" sz="1400" dirty="0">
                  <a:solidFill>
                    <a:schemeClr val="tx1"/>
                  </a:solidFill>
                </a:rPr>
                <a:t>58(2),  2010</a:t>
              </a:r>
              <a:endParaRPr kumimoji="0" lang="ja-JP" altLang="en-US" sz="1400" dirty="0">
                <a:solidFill>
                  <a:schemeClr val="tx1"/>
                </a:solidFill>
              </a:endParaRPr>
            </a:p>
            <a:p>
              <a:pPr algn="just">
                <a:buClr>
                  <a:srgbClr val="000000"/>
                </a:buClr>
                <a:buSzPct val="100000"/>
                <a:buFont typeface="Times New Roman" pitchFamily="18" charset="0"/>
                <a:buNone/>
              </a:pPr>
              <a:endParaRPr kumimoji="0" lang="en-US" altLang="ja-JP" sz="1200" dirty="0">
                <a:solidFill>
                  <a:schemeClr val="tx1"/>
                </a:solidFill>
              </a:endParaRPr>
            </a:p>
            <a:p>
              <a:pPr algn="ctr">
                <a:buClr>
                  <a:srgbClr val="000000"/>
                </a:buClr>
                <a:buSzPct val="100000"/>
                <a:buFont typeface="Times New Roman" pitchFamily="18" charset="0"/>
                <a:buNone/>
              </a:pPr>
              <a:endParaRPr kumimoji="0" lang="ja-JP" altLang="en-US" dirty="0">
                <a:solidFill>
                  <a:schemeClr val="tx1"/>
                </a:solidFill>
              </a:endParaRPr>
            </a:p>
          </p:txBody>
        </p:sp>
        <p:sp>
          <p:nvSpPr>
            <p:cNvPr id="26631" name="Line 7"/>
            <p:cNvSpPr>
              <a:spLocks noChangeShapeType="1"/>
            </p:cNvSpPr>
            <p:nvPr/>
          </p:nvSpPr>
          <p:spPr bwMode="auto">
            <a:xfrm flipV="1">
              <a:off x="827584" y="6165850"/>
              <a:ext cx="3095823" cy="794"/>
            </a:xfrm>
            <a:prstGeom prst="line">
              <a:avLst/>
            </a:prstGeom>
            <a:noFill/>
            <a:ln w="28575">
              <a:solidFill>
                <a:srgbClr val="008000"/>
              </a:solidFill>
              <a:round/>
              <a:headEnd/>
              <a:tailEnd/>
            </a:ln>
          </p:spPr>
          <p:txBody>
            <a:bodyPr lIns="90000" tIns="46800" rIns="90000" bIns="46800"/>
            <a:lstStyle/>
            <a:p>
              <a:endParaRPr lang="ja-JP" altLang="en-US" dirty="0"/>
            </a:p>
          </p:txBody>
        </p:sp>
        <p:sp>
          <p:nvSpPr>
            <p:cNvPr id="26632" name="Line 8"/>
            <p:cNvSpPr>
              <a:spLocks noChangeShapeType="1"/>
            </p:cNvSpPr>
            <p:nvPr/>
          </p:nvSpPr>
          <p:spPr bwMode="auto">
            <a:xfrm flipV="1">
              <a:off x="900114" y="5659661"/>
              <a:ext cx="790575" cy="1588"/>
            </a:xfrm>
            <a:prstGeom prst="line">
              <a:avLst/>
            </a:prstGeom>
            <a:noFill/>
            <a:ln w="28575">
              <a:solidFill>
                <a:srgbClr val="008000"/>
              </a:solidFill>
              <a:round/>
              <a:headEnd/>
              <a:tailEnd/>
            </a:ln>
          </p:spPr>
          <p:txBody>
            <a:bodyPr lIns="90000" tIns="46800" rIns="90000" bIns="46800"/>
            <a:lstStyle/>
            <a:p>
              <a:endParaRPr lang="ja-JP" altLang="en-US" dirty="0"/>
            </a:p>
          </p:txBody>
        </p:sp>
        <p:sp>
          <p:nvSpPr>
            <p:cNvPr id="26634" name="Line 10"/>
            <p:cNvSpPr>
              <a:spLocks noChangeShapeType="1"/>
            </p:cNvSpPr>
            <p:nvPr/>
          </p:nvSpPr>
          <p:spPr bwMode="auto">
            <a:xfrm flipV="1">
              <a:off x="4571802" y="6165851"/>
              <a:ext cx="576263" cy="1588"/>
            </a:xfrm>
            <a:prstGeom prst="line">
              <a:avLst/>
            </a:prstGeom>
            <a:noFill/>
            <a:ln w="28575">
              <a:solidFill>
                <a:srgbClr val="008000"/>
              </a:solidFill>
              <a:round/>
              <a:headEnd/>
              <a:tailEnd/>
            </a:ln>
          </p:spPr>
          <p:txBody>
            <a:bodyPr lIns="90000" tIns="46800" rIns="90000" bIns="46800"/>
            <a:lstStyle/>
            <a:p>
              <a:endParaRPr lang="ja-JP" altLang="en-US" dirty="0"/>
            </a:p>
          </p:txBody>
        </p:sp>
        <p:sp>
          <p:nvSpPr>
            <p:cNvPr id="26635" name="Line 11"/>
            <p:cNvSpPr>
              <a:spLocks noChangeShapeType="1"/>
            </p:cNvSpPr>
            <p:nvPr/>
          </p:nvSpPr>
          <p:spPr bwMode="auto">
            <a:xfrm flipV="1">
              <a:off x="4039618" y="6165851"/>
              <a:ext cx="460375" cy="1588"/>
            </a:xfrm>
            <a:prstGeom prst="line">
              <a:avLst/>
            </a:prstGeom>
            <a:noFill/>
            <a:ln w="28575">
              <a:solidFill>
                <a:srgbClr val="008000"/>
              </a:solidFill>
              <a:round/>
              <a:headEnd/>
              <a:tailEnd/>
            </a:ln>
          </p:spPr>
          <p:txBody>
            <a:bodyPr lIns="90000" tIns="46800" rIns="90000" bIns="46800"/>
            <a:lstStyle/>
            <a:p>
              <a:endParaRPr lang="ja-JP" altLang="en-US" dirty="0"/>
            </a:p>
          </p:txBody>
        </p:sp>
        <p:sp>
          <p:nvSpPr>
            <p:cNvPr id="26633" name="Line 9"/>
            <p:cNvSpPr>
              <a:spLocks noChangeShapeType="1"/>
            </p:cNvSpPr>
            <p:nvPr/>
          </p:nvSpPr>
          <p:spPr bwMode="auto">
            <a:xfrm flipV="1">
              <a:off x="1763715" y="5659663"/>
              <a:ext cx="2879725" cy="2953"/>
            </a:xfrm>
            <a:prstGeom prst="line">
              <a:avLst/>
            </a:prstGeom>
            <a:noFill/>
            <a:ln w="28575">
              <a:solidFill>
                <a:srgbClr val="008000"/>
              </a:solidFill>
              <a:round/>
              <a:headEnd/>
              <a:tailEnd/>
            </a:ln>
          </p:spPr>
          <p:txBody>
            <a:bodyPr lIns="90000" tIns="46800" rIns="90000" bIns="46800"/>
            <a:lstStyle/>
            <a:p>
              <a:endParaRPr lang="ja-JP" altLang="en-US" dirty="0"/>
            </a:p>
          </p:txBody>
        </p:sp>
        <p:sp>
          <p:nvSpPr>
            <p:cNvPr id="26636" name="Text Box 12"/>
            <p:cNvSpPr txBox="1">
              <a:spLocks noChangeArrowheads="1"/>
            </p:cNvSpPr>
            <p:nvPr/>
          </p:nvSpPr>
          <p:spPr bwMode="auto">
            <a:xfrm>
              <a:off x="828678" y="5632798"/>
              <a:ext cx="832694" cy="248402"/>
            </a:xfrm>
            <a:prstGeom prst="rect">
              <a:avLst/>
            </a:prstGeom>
            <a:noFill/>
            <a:ln w="9525">
              <a:noFill/>
              <a:miter lim="800000"/>
              <a:headEnd/>
              <a:tailEnd/>
            </a:ln>
          </p:spPr>
          <p:txBody>
            <a:bodyPr wrap="square" lIns="90000" tIns="46800" rIns="90000" bIns="46800">
              <a:spAutoFit/>
            </a:bodyPr>
            <a:lstStyle/>
            <a:p>
              <a:pPr algn="ctr">
                <a:spcBef>
                  <a:spcPct val="50000"/>
                </a:spcBef>
                <a:buClr>
                  <a:srgbClr val="000000"/>
                </a:buClr>
                <a:buSzPct val="100000"/>
                <a:buFont typeface="Times New Roman" pitchFamily="18" charset="0"/>
                <a:buNone/>
              </a:pPr>
              <a:r>
                <a:rPr kumimoji="0" lang="ja-JP" altLang="en-US" sz="1000" dirty="0">
                  <a:solidFill>
                    <a:srgbClr val="000000"/>
                  </a:solidFill>
                </a:rPr>
                <a:t>論文</a:t>
              </a:r>
              <a:r>
                <a:rPr kumimoji="0" lang="ja-JP" altLang="en-US" sz="1000" dirty="0" smtClean="0">
                  <a:solidFill>
                    <a:srgbClr val="000000"/>
                  </a:solidFill>
                </a:rPr>
                <a:t>著者名</a:t>
              </a:r>
              <a:endParaRPr kumimoji="0" lang="ja-JP" altLang="en-US" sz="1000" dirty="0">
                <a:solidFill>
                  <a:srgbClr val="000000"/>
                </a:solidFill>
              </a:endParaRPr>
            </a:p>
          </p:txBody>
        </p:sp>
        <p:sp>
          <p:nvSpPr>
            <p:cNvPr id="26637" name="Text Box 13"/>
            <p:cNvSpPr txBox="1">
              <a:spLocks noChangeArrowheads="1"/>
            </p:cNvSpPr>
            <p:nvPr/>
          </p:nvSpPr>
          <p:spPr bwMode="auto">
            <a:xfrm>
              <a:off x="2627784" y="5632451"/>
              <a:ext cx="790575" cy="248402"/>
            </a:xfrm>
            <a:prstGeom prst="rect">
              <a:avLst/>
            </a:prstGeom>
            <a:noFill/>
            <a:ln w="9525">
              <a:noFill/>
              <a:miter lim="800000"/>
              <a:headEnd/>
              <a:tailEnd/>
            </a:ln>
          </p:spPr>
          <p:txBody>
            <a:bodyPr lIns="90000" tIns="46800" rIns="90000" bIns="46800">
              <a:spAutoFit/>
            </a:bodyPr>
            <a:lstStyle/>
            <a:p>
              <a:pPr algn="ctr">
                <a:spcBef>
                  <a:spcPct val="50000"/>
                </a:spcBef>
                <a:buClr>
                  <a:srgbClr val="000000"/>
                </a:buClr>
                <a:buSzPct val="100000"/>
                <a:buFont typeface="Times New Roman" pitchFamily="18" charset="0"/>
                <a:buNone/>
              </a:pPr>
              <a:r>
                <a:rPr kumimoji="0" lang="ja-JP" altLang="en-US" sz="1000" dirty="0" smtClean="0">
                  <a:solidFill>
                    <a:srgbClr val="000000"/>
                  </a:solidFill>
                </a:rPr>
                <a:t>論文名</a:t>
              </a:r>
              <a:endParaRPr kumimoji="0" lang="ja-JP" altLang="en-US" sz="1000" dirty="0">
                <a:solidFill>
                  <a:srgbClr val="000000"/>
                </a:solidFill>
              </a:endParaRPr>
            </a:p>
          </p:txBody>
        </p:sp>
        <p:sp>
          <p:nvSpPr>
            <p:cNvPr id="26638" name="Text Box 14"/>
            <p:cNvSpPr txBox="1">
              <a:spLocks noChangeArrowheads="1"/>
            </p:cNvSpPr>
            <p:nvPr/>
          </p:nvSpPr>
          <p:spPr bwMode="auto">
            <a:xfrm>
              <a:off x="1939241" y="6167754"/>
              <a:ext cx="790575" cy="248402"/>
            </a:xfrm>
            <a:prstGeom prst="rect">
              <a:avLst/>
            </a:prstGeom>
            <a:noFill/>
            <a:ln w="9525">
              <a:noFill/>
              <a:miter lim="800000"/>
              <a:headEnd/>
              <a:tailEnd/>
            </a:ln>
          </p:spPr>
          <p:txBody>
            <a:bodyPr lIns="90000" tIns="46800" rIns="90000" bIns="46800">
              <a:spAutoFit/>
            </a:bodyPr>
            <a:lstStyle/>
            <a:p>
              <a:pPr algn="ctr">
                <a:spcBef>
                  <a:spcPct val="50000"/>
                </a:spcBef>
                <a:buClr>
                  <a:srgbClr val="000000"/>
                </a:buClr>
                <a:buSzPct val="100000"/>
                <a:buFont typeface="Times New Roman" pitchFamily="18" charset="0"/>
                <a:buNone/>
              </a:pPr>
              <a:r>
                <a:rPr kumimoji="0" lang="ja-JP" altLang="en-US" sz="1000" dirty="0">
                  <a:solidFill>
                    <a:srgbClr val="000000"/>
                  </a:solidFill>
                </a:rPr>
                <a:t>雑誌名</a:t>
              </a:r>
            </a:p>
          </p:txBody>
        </p:sp>
        <p:sp>
          <p:nvSpPr>
            <p:cNvPr id="26639" name="Text Box 15"/>
            <p:cNvSpPr txBox="1">
              <a:spLocks noChangeArrowheads="1"/>
            </p:cNvSpPr>
            <p:nvPr/>
          </p:nvSpPr>
          <p:spPr bwMode="auto">
            <a:xfrm>
              <a:off x="3853434" y="6165305"/>
              <a:ext cx="790575" cy="248402"/>
            </a:xfrm>
            <a:prstGeom prst="rect">
              <a:avLst/>
            </a:prstGeom>
            <a:noFill/>
            <a:ln w="9525">
              <a:noFill/>
              <a:miter lim="800000"/>
              <a:headEnd/>
              <a:tailEnd/>
            </a:ln>
          </p:spPr>
          <p:txBody>
            <a:bodyPr lIns="90000" tIns="46800" rIns="90000" bIns="46800">
              <a:spAutoFit/>
            </a:bodyPr>
            <a:lstStyle/>
            <a:p>
              <a:pPr algn="ctr">
                <a:spcBef>
                  <a:spcPct val="50000"/>
                </a:spcBef>
                <a:buClr>
                  <a:srgbClr val="000000"/>
                </a:buClr>
                <a:buSzPct val="100000"/>
                <a:buFont typeface="Times New Roman" pitchFamily="18" charset="0"/>
                <a:buNone/>
              </a:pPr>
              <a:r>
                <a:rPr kumimoji="0" lang="ja-JP" altLang="en-US" sz="1000" dirty="0">
                  <a:solidFill>
                    <a:srgbClr val="000000"/>
                  </a:solidFill>
                </a:rPr>
                <a:t>巻号</a:t>
              </a:r>
            </a:p>
          </p:txBody>
        </p:sp>
        <p:sp>
          <p:nvSpPr>
            <p:cNvPr id="26640" name="Text Box 16"/>
            <p:cNvSpPr txBox="1">
              <a:spLocks noChangeArrowheads="1"/>
            </p:cNvSpPr>
            <p:nvPr/>
          </p:nvSpPr>
          <p:spPr bwMode="auto">
            <a:xfrm>
              <a:off x="4429498" y="6165305"/>
              <a:ext cx="790575" cy="248402"/>
            </a:xfrm>
            <a:prstGeom prst="rect">
              <a:avLst/>
            </a:prstGeom>
            <a:noFill/>
            <a:ln w="9525">
              <a:noFill/>
              <a:miter lim="800000"/>
              <a:headEnd/>
              <a:tailEnd/>
            </a:ln>
          </p:spPr>
          <p:txBody>
            <a:bodyPr lIns="90000" tIns="46800" rIns="90000" bIns="46800">
              <a:spAutoFit/>
            </a:bodyPr>
            <a:lstStyle/>
            <a:p>
              <a:pPr algn="ctr">
                <a:spcBef>
                  <a:spcPct val="50000"/>
                </a:spcBef>
                <a:buClr>
                  <a:srgbClr val="000000"/>
                </a:buClr>
                <a:buSzPct val="100000"/>
                <a:buFont typeface="Times New Roman" pitchFamily="18" charset="0"/>
                <a:buNone/>
              </a:pPr>
              <a:r>
                <a:rPr kumimoji="0" lang="ja-JP" altLang="en-US" sz="1000" dirty="0">
                  <a:solidFill>
                    <a:srgbClr val="000000"/>
                  </a:solidFill>
                </a:rPr>
                <a:t>出版年</a:t>
              </a:r>
            </a:p>
          </p:txBody>
        </p:sp>
      </p:grpSp>
      <p:grpSp>
        <p:nvGrpSpPr>
          <p:cNvPr id="17" name="Group 20"/>
          <p:cNvGrpSpPr>
            <a:grpSpLocks/>
          </p:cNvGrpSpPr>
          <p:nvPr/>
        </p:nvGrpSpPr>
        <p:grpSpPr bwMode="auto">
          <a:xfrm>
            <a:off x="861619" y="4798837"/>
            <a:ext cx="863600" cy="576263"/>
            <a:chOff x="1111" y="3521"/>
            <a:chExt cx="544" cy="363"/>
          </a:xfrm>
        </p:grpSpPr>
        <p:sp>
          <p:nvSpPr>
            <p:cNvPr id="18" name="Line 18"/>
            <p:cNvSpPr>
              <a:spLocks noChangeShapeType="1"/>
            </p:cNvSpPr>
            <p:nvPr/>
          </p:nvSpPr>
          <p:spPr bwMode="auto">
            <a:xfrm>
              <a:off x="1111" y="3521"/>
              <a:ext cx="544" cy="363"/>
            </a:xfrm>
            <a:prstGeom prst="line">
              <a:avLst/>
            </a:prstGeom>
            <a:noFill/>
            <a:ln w="28575">
              <a:solidFill>
                <a:srgbClr val="FF0000"/>
              </a:solidFill>
              <a:round/>
              <a:headEnd/>
              <a:tailEnd/>
            </a:ln>
          </p:spPr>
          <p:txBody>
            <a:bodyPr lIns="90000" tIns="46800" rIns="90000" bIns="46800"/>
            <a:lstStyle/>
            <a:p>
              <a:endParaRPr lang="ja-JP" altLang="en-US" dirty="0"/>
            </a:p>
          </p:txBody>
        </p:sp>
        <p:sp>
          <p:nvSpPr>
            <p:cNvPr id="19" name="Line 18"/>
            <p:cNvSpPr>
              <a:spLocks noChangeShapeType="1"/>
            </p:cNvSpPr>
            <p:nvPr/>
          </p:nvSpPr>
          <p:spPr bwMode="auto">
            <a:xfrm flipV="1">
              <a:off x="1111" y="3521"/>
              <a:ext cx="544" cy="363"/>
            </a:xfrm>
            <a:prstGeom prst="line">
              <a:avLst/>
            </a:prstGeom>
            <a:noFill/>
            <a:ln w="28575">
              <a:solidFill>
                <a:srgbClr val="FF0000"/>
              </a:solidFill>
              <a:round/>
              <a:headEnd/>
              <a:tailEnd/>
            </a:ln>
          </p:spPr>
          <p:txBody>
            <a:bodyPr lIns="90000" tIns="46800" rIns="90000" bIns="46800"/>
            <a:lstStyle/>
            <a:p>
              <a:endParaRPr lang="ja-JP" altLang="en-US" dirty="0"/>
            </a:p>
          </p:txBody>
        </p:sp>
      </p:grpSp>
      <p:grpSp>
        <p:nvGrpSpPr>
          <p:cNvPr id="20" name="Group 20"/>
          <p:cNvGrpSpPr>
            <a:grpSpLocks/>
          </p:cNvGrpSpPr>
          <p:nvPr/>
        </p:nvGrpSpPr>
        <p:grpSpPr bwMode="auto">
          <a:xfrm>
            <a:off x="2771777" y="4802191"/>
            <a:ext cx="863600" cy="576263"/>
            <a:chOff x="1111" y="3521"/>
            <a:chExt cx="544" cy="363"/>
          </a:xfrm>
        </p:grpSpPr>
        <p:sp>
          <p:nvSpPr>
            <p:cNvPr id="21" name="Line 18"/>
            <p:cNvSpPr>
              <a:spLocks noChangeShapeType="1"/>
            </p:cNvSpPr>
            <p:nvPr/>
          </p:nvSpPr>
          <p:spPr bwMode="auto">
            <a:xfrm>
              <a:off x="1111" y="3521"/>
              <a:ext cx="544" cy="363"/>
            </a:xfrm>
            <a:prstGeom prst="line">
              <a:avLst/>
            </a:prstGeom>
            <a:noFill/>
            <a:ln w="28575">
              <a:solidFill>
                <a:srgbClr val="FF0000"/>
              </a:solidFill>
              <a:round/>
              <a:headEnd/>
              <a:tailEnd/>
            </a:ln>
          </p:spPr>
          <p:txBody>
            <a:bodyPr lIns="90000" tIns="46800" rIns="90000" bIns="46800"/>
            <a:lstStyle/>
            <a:p>
              <a:endParaRPr lang="ja-JP" altLang="en-US" dirty="0"/>
            </a:p>
          </p:txBody>
        </p:sp>
        <p:sp>
          <p:nvSpPr>
            <p:cNvPr id="22" name="Line 18"/>
            <p:cNvSpPr>
              <a:spLocks noChangeShapeType="1"/>
            </p:cNvSpPr>
            <p:nvPr/>
          </p:nvSpPr>
          <p:spPr bwMode="auto">
            <a:xfrm flipV="1">
              <a:off x="1111" y="3521"/>
              <a:ext cx="544" cy="363"/>
            </a:xfrm>
            <a:prstGeom prst="line">
              <a:avLst/>
            </a:prstGeom>
            <a:noFill/>
            <a:ln w="28575">
              <a:solidFill>
                <a:srgbClr val="FF0000"/>
              </a:solidFill>
              <a:round/>
              <a:headEnd/>
              <a:tailEnd/>
            </a:ln>
          </p:spPr>
          <p:txBody>
            <a:bodyPr lIns="90000" tIns="46800" rIns="90000" bIns="46800"/>
            <a:lstStyle/>
            <a:p>
              <a:endParaRPr lang="ja-JP" altLang="en-US" dirty="0"/>
            </a:p>
          </p:txBody>
        </p:sp>
      </p:grpSp>
      <p:grpSp>
        <p:nvGrpSpPr>
          <p:cNvPr id="23" name="Group 20"/>
          <p:cNvGrpSpPr>
            <a:grpSpLocks/>
          </p:cNvGrpSpPr>
          <p:nvPr/>
        </p:nvGrpSpPr>
        <p:grpSpPr bwMode="auto">
          <a:xfrm>
            <a:off x="3626396" y="5325717"/>
            <a:ext cx="863600" cy="576263"/>
            <a:chOff x="1111" y="3521"/>
            <a:chExt cx="544" cy="363"/>
          </a:xfrm>
        </p:grpSpPr>
        <p:sp>
          <p:nvSpPr>
            <p:cNvPr id="24" name="Line 18"/>
            <p:cNvSpPr>
              <a:spLocks noChangeShapeType="1"/>
            </p:cNvSpPr>
            <p:nvPr/>
          </p:nvSpPr>
          <p:spPr bwMode="auto">
            <a:xfrm>
              <a:off x="1111" y="3521"/>
              <a:ext cx="544" cy="363"/>
            </a:xfrm>
            <a:prstGeom prst="line">
              <a:avLst/>
            </a:prstGeom>
            <a:noFill/>
            <a:ln w="28575">
              <a:solidFill>
                <a:srgbClr val="FF0000"/>
              </a:solidFill>
              <a:round/>
              <a:headEnd/>
              <a:tailEnd/>
            </a:ln>
          </p:spPr>
          <p:txBody>
            <a:bodyPr lIns="90000" tIns="46800" rIns="90000" bIns="46800"/>
            <a:lstStyle/>
            <a:p>
              <a:endParaRPr lang="ja-JP" altLang="en-US" dirty="0"/>
            </a:p>
          </p:txBody>
        </p:sp>
        <p:sp>
          <p:nvSpPr>
            <p:cNvPr id="25" name="Line 18"/>
            <p:cNvSpPr>
              <a:spLocks noChangeShapeType="1"/>
            </p:cNvSpPr>
            <p:nvPr/>
          </p:nvSpPr>
          <p:spPr bwMode="auto">
            <a:xfrm flipV="1">
              <a:off x="1111" y="3521"/>
              <a:ext cx="544" cy="363"/>
            </a:xfrm>
            <a:prstGeom prst="line">
              <a:avLst/>
            </a:prstGeom>
            <a:noFill/>
            <a:ln w="28575">
              <a:solidFill>
                <a:srgbClr val="FF0000"/>
              </a:solidFill>
              <a:round/>
              <a:headEnd/>
              <a:tailEnd/>
            </a:ln>
          </p:spPr>
          <p:txBody>
            <a:bodyPr lIns="90000" tIns="46800" rIns="90000" bIns="46800"/>
            <a:lstStyle/>
            <a:p>
              <a:endParaRPr lang="ja-JP" altLang="en-US" dirty="0"/>
            </a:p>
          </p:txBody>
        </p:sp>
      </p:grpSp>
      <p:grpSp>
        <p:nvGrpSpPr>
          <p:cNvPr id="26" name="Group 20"/>
          <p:cNvGrpSpPr>
            <a:grpSpLocks/>
          </p:cNvGrpSpPr>
          <p:nvPr/>
        </p:nvGrpSpPr>
        <p:grpSpPr bwMode="auto">
          <a:xfrm>
            <a:off x="4457576" y="5319597"/>
            <a:ext cx="863600" cy="576263"/>
            <a:chOff x="1111" y="3521"/>
            <a:chExt cx="544" cy="363"/>
          </a:xfrm>
        </p:grpSpPr>
        <p:sp>
          <p:nvSpPr>
            <p:cNvPr id="27" name="Line 18"/>
            <p:cNvSpPr>
              <a:spLocks noChangeShapeType="1"/>
            </p:cNvSpPr>
            <p:nvPr/>
          </p:nvSpPr>
          <p:spPr bwMode="auto">
            <a:xfrm>
              <a:off x="1111" y="3521"/>
              <a:ext cx="544" cy="363"/>
            </a:xfrm>
            <a:prstGeom prst="line">
              <a:avLst/>
            </a:prstGeom>
            <a:noFill/>
            <a:ln w="28575">
              <a:solidFill>
                <a:srgbClr val="FF0000"/>
              </a:solidFill>
              <a:round/>
              <a:headEnd/>
              <a:tailEnd/>
            </a:ln>
          </p:spPr>
          <p:txBody>
            <a:bodyPr lIns="90000" tIns="46800" rIns="90000" bIns="46800"/>
            <a:lstStyle/>
            <a:p>
              <a:endParaRPr lang="ja-JP" altLang="en-US" dirty="0"/>
            </a:p>
          </p:txBody>
        </p:sp>
        <p:sp>
          <p:nvSpPr>
            <p:cNvPr id="28" name="Line 18"/>
            <p:cNvSpPr>
              <a:spLocks noChangeShapeType="1"/>
            </p:cNvSpPr>
            <p:nvPr/>
          </p:nvSpPr>
          <p:spPr bwMode="auto">
            <a:xfrm flipV="1">
              <a:off x="1111" y="3521"/>
              <a:ext cx="544" cy="363"/>
            </a:xfrm>
            <a:prstGeom prst="line">
              <a:avLst/>
            </a:prstGeom>
            <a:noFill/>
            <a:ln w="28575">
              <a:solidFill>
                <a:srgbClr val="FF0000"/>
              </a:solidFill>
              <a:round/>
              <a:headEnd/>
              <a:tailEnd/>
            </a:ln>
          </p:spPr>
          <p:txBody>
            <a:bodyPr lIns="90000" tIns="46800" rIns="90000" bIns="46800"/>
            <a:lstStyle/>
            <a:p>
              <a:endParaRPr lang="ja-JP" altLang="en-US" dirty="0"/>
            </a:p>
          </p:txBody>
        </p:sp>
      </p:grpSp>
      <p:sp>
        <p:nvSpPr>
          <p:cNvPr id="29" name="Oval 16"/>
          <p:cNvSpPr>
            <a:spLocks noChangeArrowheads="1"/>
          </p:cNvSpPr>
          <p:nvPr/>
        </p:nvSpPr>
        <p:spPr bwMode="auto">
          <a:xfrm>
            <a:off x="1927100" y="5314510"/>
            <a:ext cx="792163" cy="719137"/>
          </a:xfrm>
          <a:prstGeom prst="ellipse">
            <a:avLst/>
          </a:prstGeom>
          <a:noFill/>
          <a:ln w="28575" algn="ctr">
            <a:solidFill>
              <a:srgbClr val="FF0000"/>
            </a:solidFill>
            <a:round/>
            <a:headEnd/>
            <a:tailEnd/>
          </a:ln>
        </p:spPr>
        <p:txBody>
          <a:bodyPr wrap="none" lIns="90000" tIns="46800" rIns="90000" bIns="46800" anchor="ctr"/>
          <a:lstStyle/>
          <a:p>
            <a:pPr algn="ctr">
              <a:buClr>
                <a:srgbClr val="000000"/>
              </a:buClr>
              <a:buSzPct val="100000"/>
              <a:buFont typeface="Times New Roman" pitchFamily="18" charset="0"/>
              <a:buNone/>
            </a:pPr>
            <a:endParaRPr kumimoji="0" lang="ja-JP" altLang="en-US" dirty="0"/>
          </a:p>
        </p:txBody>
      </p:sp>
      <p:grpSp>
        <p:nvGrpSpPr>
          <p:cNvPr id="30" name="Group 31"/>
          <p:cNvGrpSpPr>
            <a:grpSpLocks/>
          </p:cNvGrpSpPr>
          <p:nvPr/>
        </p:nvGrpSpPr>
        <p:grpSpPr bwMode="auto">
          <a:xfrm>
            <a:off x="4553277" y="3862212"/>
            <a:ext cx="4386263" cy="1711324"/>
            <a:chOff x="2880" y="2023"/>
            <a:chExt cx="2763" cy="1078"/>
          </a:xfrm>
        </p:grpSpPr>
        <p:sp>
          <p:nvSpPr>
            <p:cNvPr id="31" name="AutoShape 16"/>
            <p:cNvSpPr>
              <a:spLocks noChangeArrowheads="1"/>
            </p:cNvSpPr>
            <p:nvPr/>
          </p:nvSpPr>
          <p:spPr bwMode="auto">
            <a:xfrm>
              <a:off x="2880" y="2023"/>
              <a:ext cx="2763" cy="1078"/>
            </a:xfrm>
            <a:prstGeom prst="irregularSeal2">
              <a:avLst/>
            </a:prstGeom>
            <a:solidFill>
              <a:srgbClr val="FFFF99"/>
            </a:solidFill>
            <a:ln w="9525" algn="ctr">
              <a:solidFill>
                <a:srgbClr val="FFFF00"/>
              </a:solidFill>
              <a:miter lim="800000"/>
              <a:headEnd/>
              <a:tailEnd/>
            </a:ln>
          </p:spPr>
          <p:txBody>
            <a:bodyPr wrap="none" anchor="ctr"/>
            <a:lstStyle/>
            <a:p>
              <a:pPr algn="ctr" defTabSz="914400"/>
              <a:endParaRPr lang="ja-JP" altLang="en-US" dirty="0">
                <a:solidFill>
                  <a:schemeClr val="tx1"/>
                </a:solidFill>
              </a:endParaRPr>
            </a:p>
          </p:txBody>
        </p:sp>
        <p:sp>
          <p:nvSpPr>
            <p:cNvPr id="32" name="Text Box 14"/>
            <p:cNvSpPr txBox="1">
              <a:spLocks noChangeArrowheads="1"/>
            </p:cNvSpPr>
            <p:nvPr/>
          </p:nvSpPr>
          <p:spPr bwMode="auto">
            <a:xfrm>
              <a:off x="3192" y="2424"/>
              <a:ext cx="1969" cy="407"/>
            </a:xfrm>
            <a:prstGeom prst="rect">
              <a:avLst/>
            </a:prstGeom>
            <a:noFill/>
            <a:ln w="9525">
              <a:noFill/>
              <a:miter lim="800000"/>
              <a:headEnd/>
              <a:tailEnd/>
            </a:ln>
          </p:spPr>
          <p:txBody>
            <a:bodyPr wrap="square">
              <a:spAutoFit/>
            </a:bodyPr>
            <a:lstStyle/>
            <a:p>
              <a:pPr algn="ctr" defTabSz="914400"/>
              <a:r>
                <a:rPr lang="ja-JP" altLang="en-US" b="1" dirty="0" smtClean="0">
                  <a:solidFill>
                    <a:srgbClr val="FF0000"/>
                  </a:solidFill>
                </a:rPr>
                <a:t>論文</a:t>
              </a:r>
              <a:r>
                <a:rPr lang="ja-JP" altLang="en-US" b="1" dirty="0">
                  <a:solidFill>
                    <a:srgbClr val="FF0000"/>
                  </a:solidFill>
                </a:rPr>
                <a:t>著者名</a:t>
              </a:r>
              <a:r>
                <a:rPr lang="ja-JP" altLang="en-US" b="1" dirty="0" smtClean="0">
                  <a:solidFill>
                    <a:srgbClr val="FF0000"/>
                  </a:solidFill>
                </a:rPr>
                <a:t>・</a:t>
              </a:r>
              <a:r>
                <a:rPr lang="ja-JP" altLang="en-US" b="1" dirty="0">
                  <a:solidFill>
                    <a:srgbClr val="FF0000"/>
                  </a:solidFill>
                </a:rPr>
                <a:t>論文名</a:t>
              </a:r>
              <a:r>
                <a:rPr lang="ja-JP" altLang="en-US" b="1" dirty="0" smtClean="0">
                  <a:solidFill>
                    <a:srgbClr val="FF0000"/>
                  </a:solidFill>
                </a:rPr>
                <a:t>・出版年では</a:t>
              </a:r>
              <a:r>
                <a:rPr lang="ja-JP" altLang="en-US" b="1" dirty="0">
                  <a:solidFill>
                    <a:srgbClr val="FF0000"/>
                  </a:solidFill>
                </a:rPr>
                <a:t>検索できない！</a:t>
              </a:r>
            </a:p>
          </p:txBody>
        </p:sp>
      </p:grpSp>
    </p:spTree>
    <p:custDataLst>
      <p:tags r:id="rId1"/>
    </p:custDataLst>
    <p:extLst>
      <p:ext uri="{BB962C8B-B14F-4D97-AF65-F5344CB8AC3E}">
        <p14:creationId xmlns:p14="http://schemas.microsoft.com/office/powerpoint/2010/main" val="1756849192"/>
      </p:ext>
    </p:extLst>
  </p:cSld>
  <p:clrMapOvr>
    <a:masterClrMapping/>
  </p:clrMapOvr>
  <p:transition spd="slow" advTm="691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7"/>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 calcmode="lin" valueType="num">
                                      <p:cBhvr>
                                        <p:cTn id="15" dur="1000" fill="hold"/>
                                        <p:tgtEl>
                                          <p:spTgt spid="20"/>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20"/>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1000" fill="hold"/>
                                        <p:tgtEl>
                                          <p:spTgt spid="23"/>
                                        </p:tgtEl>
                                        <p:attrNameLst>
                                          <p:attrName>ppt_w</p:attrName>
                                        </p:attrNameLst>
                                      </p:cBhvr>
                                      <p:tavLst>
                                        <p:tav tm="0">
                                          <p:val>
                                            <p:fltVal val="0"/>
                                          </p:val>
                                        </p:tav>
                                        <p:tav tm="100000">
                                          <p:val>
                                            <p:strVal val="#ppt_w"/>
                                          </p:val>
                                        </p:tav>
                                      </p:tavLst>
                                    </p:anim>
                                    <p:anim calcmode="lin" valueType="num">
                                      <p:cBhvr>
                                        <p:cTn id="20" dur="1000" fill="hold"/>
                                        <p:tgtEl>
                                          <p:spTgt spid="23"/>
                                        </p:tgtEl>
                                        <p:attrNameLst>
                                          <p:attrName>ppt_h</p:attrName>
                                        </p:attrNameLst>
                                      </p:cBhvr>
                                      <p:tavLst>
                                        <p:tav tm="0">
                                          <p:val>
                                            <p:fltVal val="0"/>
                                          </p:val>
                                        </p:tav>
                                        <p:tav tm="100000">
                                          <p:val>
                                            <p:strVal val="#ppt_h"/>
                                          </p:val>
                                        </p:tav>
                                      </p:tavLst>
                                    </p:anim>
                                    <p:anim calcmode="lin" valueType="num">
                                      <p:cBhvr>
                                        <p:cTn id="21" dur="1000" fill="hold"/>
                                        <p:tgtEl>
                                          <p:spTgt spid="23"/>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23"/>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1000" fill="hold"/>
                                        <p:tgtEl>
                                          <p:spTgt spid="26"/>
                                        </p:tgtEl>
                                        <p:attrNameLst>
                                          <p:attrName>ppt_w</p:attrName>
                                        </p:attrNameLst>
                                      </p:cBhvr>
                                      <p:tavLst>
                                        <p:tav tm="0">
                                          <p:val>
                                            <p:fltVal val="0"/>
                                          </p:val>
                                        </p:tav>
                                        <p:tav tm="100000">
                                          <p:val>
                                            <p:strVal val="#ppt_w"/>
                                          </p:val>
                                        </p:tav>
                                      </p:tavLst>
                                    </p:anim>
                                    <p:anim calcmode="lin" valueType="num">
                                      <p:cBhvr>
                                        <p:cTn id="26" dur="1000" fill="hold"/>
                                        <p:tgtEl>
                                          <p:spTgt spid="26"/>
                                        </p:tgtEl>
                                        <p:attrNameLst>
                                          <p:attrName>ppt_h</p:attrName>
                                        </p:attrNameLst>
                                      </p:cBhvr>
                                      <p:tavLst>
                                        <p:tav tm="0">
                                          <p:val>
                                            <p:fltVal val="0"/>
                                          </p:val>
                                        </p:tav>
                                        <p:tav tm="100000">
                                          <p:val>
                                            <p:strVal val="#ppt_h"/>
                                          </p:val>
                                        </p:tav>
                                      </p:tavLst>
                                    </p:anim>
                                    <p:anim calcmode="lin" valueType="num">
                                      <p:cBhvr>
                                        <p:cTn id="27" dur="1000" fill="hold"/>
                                        <p:tgtEl>
                                          <p:spTgt spid="26"/>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26"/>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1000" fill="hold"/>
                                        <p:tgtEl>
                                          <p:spTgt spid="29"/>
                                        </p:tgtEl>
                                        <p:attrNameLst>
                                          <p:attrName>ppt_w</p:attrName>
                                        </p:attrNameLst>
                                      </p:cBhvr>
                                      <p:tavLst>
                                        <p:tav tm="0">
                                          <p:val>
                                            <p:fltVal val="0"/>
                                          </p:val>
                                        </p:tav>
                                        <p:tav tm="100000">
                                          <p:val>
                                            <p:strVal val="#ppt_w"/>
                                          </p:val>
                                        </p:tav>
                                      </p:tavLst>
                                    </p:anim>
                                    <p:anim calcmode="lin" valueType="num">
                                      <p:cBhvr>
                                        <p:cTn id="32" dur="1000" fill="hold"/>
                                        <p:tgtEl>
                                          <p:spTgt spid="29"/>
                                        </p:tgtEl>
                                        <p:attrNameLst>
                                          <p:attrName>ppt_h</p:attrName>
                                        </p:attrNameLst>
                                      </p:cBhvr>
                                      <p:tavLst>
                                        <p:tav tm="0">
                                          <p:val>
                                            <p:fltVal val="0"/>
                                          </p:val>
                                        </p:tav>
                                        <p:tav tm="100000">
                                          <p:val>
                                            <p:strVal val="#ppt_h"/>
                                          </p:val>
                                        </p:tav>
                                      </p:tavLst>
                                    </p:anim>
                                    <p:anim calcmode="lin" valueType="num">
                                      <p:cBhvr>
                                        <p:cTn id="33" dur="1000" fill="hold"/>
                                        <p:tgtEl>
                                          <p:spTgt spid="29"/>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29"/>
                                        </p:tgtEl>
                                        <p:attrNameLst>
                                          <p:attrName>ppt_y</p:attrName>
                                        </p:attrNameLst>
                                      </p:cBhvr>
                                      <p:tavLst>
                                        <p:tav tm="0" fmla="#ppt_y+(sin(-2*pi*(1-$))*-#ppt_x+cos(-2*pi*(1-$))*(1-#ppt_y))*(1-$)">
                                          <p:val>
                                            <p:fltVal val="0"/>
                                          </p:val>
                                        </p:tav>
                                        <p:tav tm="100000">
                                          <p:val>
                                            <p:fltVal val="1"/>
                                          </p:val>
                                        </p:tav>
                                      </p:tavLst>
                                    </p:anim>
                                  </p:childTnLst>
                                </p:cTn>
                              </p:par>
                            </p:childTnLst>
                          </p:cTn>
                        </p:par>
                        <p:par>
                          <p:cTn id="35" fill="hold">
                            <p:stCondLst>
                              <p:cond delay="1000"/>
                            </p:stCondLst>
                            <p:childTnLst>
                              <p:par>
                                <p:cTn id="36" presetID="9" presetClass="entr" presetSubtype="0" fill="hold"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dissolve">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pPr eaLnBrk="1" hangingPunct="1"/>
            <a:r>
              <a:rPr lang="ja-JP" altLang="en-US" dirty="0" smtClean="0"/>
              <a:t>本日の流れ</a:t>
            </a:r>
          </a:p>
        </p:txBody>
      </p:sp>
      <p:sp>
        <p:nvSpPr>
          <p:cNvPr id="30722" name="Rectangle 3"/>
          <p:cNvSpPr>
            <a:spLocks noGrp="1" noChangeArrowheads="1"/>
          </p:cNvSpPr>
          <p:nvPr>
            <p:ph type="body" idx="1"/>
          </p:nvPr>
        </p:nvSpPr>
        <p:spPr>
          <a:xfrm>
            <a:off x="468312" y="2420888"/>
            <a:ext cx="8350251" cy="4248472"/>
          </a:xfrm>
        </p:spPr>
        <p:txBody>
          <a:bodyPr/>
          <a:lstStyle/>
          <a:p>
            <a:pPr marL="609600" indent="-609600" eaLnBrk="1" hangingPunct="1">
              <a:lnSpc>
                <a:spcPct val="80000"/>
              </a:lnSpc>
            </a:pPr>
            <a:r>
              <a:rPr lang="ja-JP" altLang="en-US" sz="2800" dirty="0" smtClean="0"/>
              <a:t>１．</a:t>
            </a:r>
            <a:r>
              <a:rPr lang="ja-JP" altLang="en-US" sz="2800" dirty="0"/>
              <a:t>岐阜大学</a:t>
            </a:r>
            <a:r>
              <a:rPr lang="ja-JP" altLang="en-US" sz="2800" dirty="0" smtClean="0"/>
              <a:t>図書館の基本情報　～検索する前に～</a:t>
            </a:r>
          </a:p>
          <a:p>
            <a:pPr marL="609600" indent="-609600" eaLnBrk="1" hangingPunct="1">
              <a:lnSpc>
                <a:spcPct val="80000"/>
              </a:lnSpc>
            </a:pPr>
            <a:endParaRPr lang="en-US" altLang="ja-JP" sz="1000" dirty="0" smtClean="0"/>
          </a:p>
          <a:p>
            <a:pPr marL="609600" indent="-609600" eaLnBrk="1" hangingPunct="1">
              <a:lnSpc>
                <a:spcPct val="80000"/>
              </a:lnSpc>
            </a:pPr>
            <a:endParaRPr lang="en-US" altLang="ja-JP" sz="1000" dirty="0"/>
          </a:p>
          <a:p>
            <a:pPr marL="609600" indent="-609600" eaLnBrk="1" hangingPunct="1">
              <a:lnSpc>
                <a:spcPct val="80000"/>
              </a:lnSpc>
            </a:pPr>
            <a:r>
              <a:rPr lang="ja-JP" altLang="en-US" sz="2800" dirty="0" smtClean="0"/>
              <a:t>２．</a:t>
            </a:r>
            <a:r>
              <a:rPr lang="en-US" altLang="ja-JP" sz="2800" dirty="0" smtClean="0"/>
              <a:t>OPAC</a:t>
            </a:r>
            <a:r>
              <a:rPr lang="ja-JP" altLang="en-US" sz="2800" dirty="0" smtClean="0"/>
              <a:t>の検索方法</a:t>
            </a:r>
            <a:endParaRPr lang="en-US" altLang="ja-JP" sz="1000" dirty="0" smtClean="0"/>
          </a:p>
          <a:p>
            <a:pPr marL="609600" indent="-609600" eaLnBrk="1" hangingPunct="1">
              <a:lnSpc>
                <a:spcPct val="80000"/>
              </a:lnSpc>
            </a:pPr>
            <a:endParaRPr lang="en-US" altLang="ja-JP" sz="1000" dirty="0" smtClean="0"/>
          </a:p>
          <a:p>
            <a:pPr marL="609600" indent="-609600" eaLnBrk="1" hangingPunct="1">
              <a:lnSpc>
                <a:spcPct val="80000"/>
              </a:lnSpc>
            </a:pPr>
            <a:endParaRPr lang="en-US" altLang="ja-JP" sz="1000" dirty="0"/>
          </a:p>
          <a:p>
            <a:pPr marL="609600" indent="-609600" eaLnBrk="1" hangingPunct="1">
              <a:lnSpc>
                <a:spcPct val="80000"/>
              </a:lnSpc>
            </a:pPr>
            <a:r>
              <a:rPr lang="ja-JP" altLang="en-US" sz="2800" dirty="0" smtClean="0"/>
              <a:t>３．岐阜大学以外の図書館の資料の探し方</a:t>
            </a:r>
          </a:p>
        </p:txBody>
      </p:sp>
      <p:pic>
        <p:nvPicPr>
          <p:cNvPr id="30723" name="Picture 4"/>
          <p:cNvPicPr>
            <a:picLocks noChangeAspect="1" noChangeArrowheads="1"/>
          </p:cNvPicPr>
          <p:nvPr/>
        </p:nvPicPr>
        <p:blipFill>
          <a:blip r:embed="rId3"/>
          <a:srcRect/>
          <a:stretch>
            <a:fillRect/>
          </a:stretch>
        </p:blipFill>
        <p:spPr bwMode="auto">
          <a:xfrm>
            <a:off x="5580112" y="4725144"/>
            <a:ext cx="2719388" cy="1512887"/>
          </a:xfrm>
          <a:prstGeom prst="rect">
            <a:avLst/>
          </a:prstGeom>
          <a:noFill/>
          <a:ln w="9525">
            <a:noFill/>
            <a:miter lim="800000"/>
            <a:headEnd/>
            <a:tailEnd/>
          </a:ln>
        </p:spPr>
      </p:pic>
    </p:spTree>
  </p:cSld>
  <p:clrMapOvr>
    <a:masterClrMapping/>
  </p:clrMapOvr>
  <p:transition spd="slow" advTm="33179"/>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4"/>
          <a:stretch>
            <a:fillRect/>
          </a:stretch>
        </p:blipFill>
        <p:spPr>
          <a:xfrm>
            <a:off x="919944" y="1203747"/>
            <a:ext cx="7446986" cy="5350338"/>
          </a:xfrm>
          <a:prstGeom prst="rect">
            <a:avLst/>
          </a:prstGeom>
          <a:ln>
            <a:solidFill>
              <a:schemeClr val="tx1"/>
            </a:solidFill>
          </a:ln>
        </p:spPr>
      </p:pic>
      <p:sp>
        <p:nvSpPr>
          <p:cNvPr id="27655" name="AutoShape 7"/>
          <p:cNvSpPr>
            <a:spLocks noChangeArrowheads="1"/>
          </p:cNvSpPr>
          <p:nvPr/>
        </p:nvSpPr>
        <p:spPr bwMode="auto">
          <a:xfrm>
            <a:off x="4295522" y="4581128"/>
            <a:ext cx="1356598" cy="1368152"/>
          </a:xfrm>
          <a:prstGeom prst="roundRect">
            <a:avLst>
              <a:gd name="adj" fmla="val 16667"/>
            </a:avLst>
          </a:prstGeom>
          <a:noFill/>
          <a:ln w="28575" algn="ctr">
            <a:solidFill>
              <a:srgbClr val="FF0000"/>
            </a:solidFill>
            <a:round/>
            <a:headEnd/>
            <a:tailEnd/>
          </a:ln>
        </p:spPr>
        <p:txBody>
          <a:bodyPr wrap="none" lIns="90000" tIns="46800" rIns="90000" bIns="46800" anchor="ctr"/>
          <a:lstStyle/>
          <a:p>
            <a:pPr algn="ctr">
              <a:buClr>
                <a:srgbClr val="000000"/>
              </a:buClr>
              <a:buSzPct val="100000"/>
              <a:buFont typeface="Times New Roman" pitchFamily="18" charset="0"/>
              <a:buNone/>
            </a:pPr>
            <a:endParaRPr kumimoji="0" lang="ja-JP" altLang="en-US" dirty="0"/>
          </a:p>
        </p:txBody>
      </p:sp>
      <p:sp>
        <p:nvSpPr>
          <p:cNvPr id="27656" name="AutoShape 8"/>
          <p:cNvSpPr>
            <a:spLocks noChangeArrowheads="1"/>
          </p:cNvSpPr>
          <p:nvPr/>
        </p:nvSpPr>
        <p:spPr bwMode="auto">
          <a:xfrm>
            <a:off x="2688237" y="2795954"/>
            <a:ext cx="2952329" cy="216022"/>
          </a:xfrm>
          <a:prstGeom prst="roundRect">
            <a:avLst>
              <a:gd name="adj" fmla="val 16667"/>
            </a:avLst>
          </a:prstGeom>
          <a:noFill/>
          <a:ln w="28575" algn="ctr">
            <a:solidFill>
              <a:srgbClr val="FF0000"/>
            </a:solidFill>
            <a:round/>
            <a:headEnd/>
            <a:tailEnd/>
          </a:ln>
        </p:spPr>
        <p:txBody>
          <a:bodyPr wrap="none" lIns="90000" tIns="46800" rIns="90000" bIns="46800" anchor="ctr"/>
          <a:lstStyle/>
          <a:p>
            <a:pPr algn="ctr">
              <a:buClr>
                <a:srgbClr val="000000"/>
              </a:buClr>
              <a:buSzPct val="100000"/>
              <a:buFont typeface="Times New Roman" pitchFamily="18" charset="0"/>
              <a:buNone/>
            </a:pPr>
            <a:endParaRPr kumimoji="0" lang="ja-JP" altLang="en-US" dirty="0"/>
          </a:p>
        </p:txBody>
      </p:sp>
      <p:sp>
        <p:nvSpPr>
          <p:cNvPr id="27657" name="AutoShape 9"/>
          <p:cNvSpPr>
            <a:spLocks noChangeArrowheads="1"/>
          </p:cNvSpPr>
          <p:nvPr/>
        </p:nvSpPr>
        <p:spPr bwMode="auto">
          <a:xfrm>
            <a:off x="2051720" y="3837724"/>
            <a:ext cx="1872208" cy="630204"/>
          </a:xfrm>
          <a:prstGeom prst="wedgeRoundRectCallout">
            <a:avLst>
              <a:gd name="adj1" fmla="val 80348"/>
              <a:gd name="adj2" fmla="val 60067"/>
              <a:gd name="adj3" fmla="val 16667"/>
            </a:avLst>
          </a:prstGeom>
          <a:solidFill>
            <a:schemeClr val="bg1"/>
          </a:solidFill>
          <a:ln w="28575">
            <a:solidFill>
              <a:schemeClr val="tx1"/>
            </a:solidFill>
            <a:miter lim="800000"/>
            <a:headEnd/>
            <a:tailEnd/>
          </a:ln>
        </p:spPr>
        <p:txBody>
          <a:bodyPr lIns="74295" tIns="8890" rIns="74295" bIns="8890"/>
          <a:lstStyle/>
          <a:p>
            <a:pPr>
              <a:buClr>
                <a:srgbClr val="000000"/>
              </a:buClr>
              <a:buSzPct val="100000"/>
              <a:buFont typeface="Times New Roman" pitchFamily="18" charset="0"/>
              <a:buNone/>
            </a:pPr>
            <a:r>
              <a:rPr kumimoji="0" lang="ja-JP" altLang="en-US" sz="1400" dirty="0">
                <a:solidFill>
                  <a:srgbClr val="000000"/>
                </a:solidFill>
                <a:latin typeface="ＭＳ ゴシック" pitchFamily="49" charset="-128"/>
                <a:ea typeface="ＭＳ ゴシック" pitchFamily="49" charset="-128"/>
              </a:rPr>
              <a:t>雑誌を探す時は</a:t>
            </a:r>
            <a:r>
              <a:rPr kumimoji="0" lang="ja-JP" altLang="en-US" sz="1400" dirty="0" smtClean="0">
                <a:solidFill>
                  <a:srgbClr val="000000"/>
                </a:solidFill>
                <a:latin typeface="ＭＳ ゴシック" pitchFamily="49" charset="-128"/>
                <a:ea typeface="ＭＳ ゴシック" pitchFamily="49" charset="-128"/>
              </a:rPr>
              <a:t>、</a:t>
            </a:r>
            <a:r>
              <a:rPr kumimoji="0" lang="en-US" altLang="ja-JP" sz="1400" dirty="0" smtClean="0">
                <a:solidFill>
                  <a:srgbClr val="000000"/>
                </a:solidFill>
                <a:latin typeface="ＭＳ ゴシック" pitchFamily="49" charset="-128"/>
                <a:ea typeface="ＭＳ ゴシック" pitchFamily="49" charset="-128"/>
              </a:rPr>
              <a:t/>
            </a:r>
            <a:br>
              <a:rPr kumimoji="0" lang="en-US" altLang="ja-JP" sz="1400" dirty="0" smtClean="0">
                <a:solidFill>
                  <a:srgbClr val="000000"/>
                </a:solidFill>
                <a:latin typeface="ＭＳ ゴシック" pitchFamily="49" charset="-128"/>
                <a:ea typeface="ＭＳ ゴシック" pitchFamily="49" charset="-128"/>
              </a:rPr>
            </a:br>
            <a:r>
              <a:rPr kumimoji="0" lang="ja-JP" altLang="en-US" sz="1400" dirty="0" smtClean="0">
                <a:solidFill>
                  <a:srgbClr val="000000"/>
                </a:solidFill>
                <a:latin typeface="ＭＳ ゴシック" pitchFamily="49" charset="-128"/>
                <a:ea typeface="ＭＳ ゴシック" pitchFamily="49" charset="-128"/>
              </a:rPr>
              <a:t>所蔵巻号を</a:t>
            </a:r>
            <a:r>
              <a:rPr kumimoji="0" lang="ja-JP" altLang="en-US" sz="1400" dirty="0">
                <a:solidFill>
                  <a:srgbClr val="000000"/>
                </a:solidFill>
                <a:latin typeface="ＭＳ ゴシック" pitchFamily="49" charset="-128"/>
                <a:ea typeface="ＭＳ ゴシック" pitchFamily="49" charset="-128"/>
              </a:rPr>
              <a:t>確認</a:t>
            </a:r>
            <a:r>
              <a:rPr kumimoji="0" lang="ja-JP" altLang="en-US" sz="1400" dirty="0" smtClean="0">
                <a:solidFill>
                  <a:srgbClr val="000000"/>
                </a:solidFill>
                <a:latin typeface="ＭＳ ゴシック" pitchFamily="49" charset="-128"/>
                <a:ea typeface="ＭＳ ゴシック" pitchFamily="49" charset="-128"/>
              </a:rPr>
              <a:t>する</a:t>
            </a:r>
            <a:endParaRPr kumimoji="0" lang="ja-JP" altLang="en-US" sz="1400" dirty="0">
              <a:solidFill>
                <a:srgbClr val="000000"/>
              </a:solidFill>
              <a:latin typeface="ＭＳ ゴシック" pitchFamily="49" charset="-128"/>
              <a:ea typeface="ＭＳ ゴシック" pitchFamily="49" charset="-128"/>
            </a:endParaRPr>
          </a:p>
        </p:txBody>
      </p:sp>
      <p:sp>
        <p:nvSpPr>
          <p:cNvPr id="27660" name="AutoShape 12"/>
          <p:cNvSpPr>
            <a:spLocks noChangeArrowheads="1"/>
          </p:cNvSpPr>
          <p:nvPr/>
        </p:nvSpPr>
        <p:spPr bwMode="auto">
          <a:xfrm>
            <a:off x="6084167" y="2646982"/>
            <a:ext cx="2912221" cy="782018"/>
          </a:xfrm>
          <a:prstGeom prst="wedgeRoundRectCallout">
            <a:avLst>
              <a:gd name="adj1" fmla="val -66583"/>
              <a:gd name="adj2" fmla="val -20427"/>
              <a:gd name="adj3" fmla="val 16667"/>
            </a:avLst>
          </a:prstGeom>
          <a:solidFill>
            <a:srgbClr val="FFFFFF"/>
          </a:solidFill>
          <a:ln w="9525">
            <a:solidFill>
              <a:srgbClr val="000000"/>
            </a:solidFill>
            <a:miter lim="800000"/>
            <a:headEnd/>
            <a:tailEnd/>
          </a:ln>
        </p:spPr>
        <p:txBody>
          <a:bodyPr lIns="74295" tIns="8890" rIns="74295" bIns="8890"/>
          <a:lstStyle/>
          <a:p>
            <a:pPr>
              <a:buClr>
                <a:srgbClr val="000000"/>
              </a:buClr>
              <a:buSzPct val="100000"/>
              <a:buFont typeface="Times New Roman" pitchFamily="18" charset="0"/>
              <a:buNone/>
            </a:pPr>
            <a:r>
              <a:rPr kumimoji="0" lang="ja-JP" altLang="en-US" sz="1400" dirty="0" smtClean="0">
                <a:solidFill>
                  <a:srgbClr val="000000"/>
                </a:solidFill>
                <a:latin typeface="ＭＳ ゴシック" pitchFamily="49" charset="-128"/>
                <a:ea typeface="ＭＳ ゴシック" pitchFamily="49" charset="-128"/>
              </a:rPr>
              <a:t>継続前誌・後誌が</a:t>
            </a:r>
            <a:r>
              <a:rPr kumimoji="0" lang="ja-JP" altLang="en-US" sz="1400" dirty="0">
                <a:solidFill>
                  <a:srgbClr val="000000"/>
                </a:solidFill>
                <a:latin typeface="ＭＳ ゴシック" pitchFamily="49" charset="-128"/>
                <a:ea typeface="ＭＳ ゴシック" pitchFamily="49" charset="-128"/>
              </a:rPr>
              <a:t>ある場合</a:t>
            </a:r>
            <a:r>
              <a:rPr kumimoji="0" lang="ja-JP" altLang="en-US" sz="1400" dirty="0" smtClean="0">
                <a:solidFill>
                  <a:srgbClr val="000000"/>
                </a:solidFill>
                <a:latin typeface="ＭＳ ゴシック" pitchFamily="49" charset="-128"/>
                <a:ea typeface="ＭＳ ゴシック" pitchFamily="49" charset="-128"/>
              </a:rPr>
              <a:t>は</a:t>
            </a:r>
            <a:r>
              <a:rPr kumimoji="0" lang="en-US" altLang="ja-JP" sz="1400" dirty="0" smtClean="0">
                <a:solidFill>
                  <a:srgbClr val="000000"/>
                </a:solidFill>
                <a:latin typeface="ＭＳ ゴシック" pitchFamily="49" charset="-128"/>
                <a:ea typeface="ＭＳ ゴシック" pitchFamily="49" charset="-128"/>
              </a:rPr>
              <a:t/>
            </a:r>
            <a:br>
              <a:rPr kumimoji="0" lang="en-US" altLang="ja-JP" sz="1400" dirty="0" smtClean="0">
                <a:solidFill>
                  <a:srgbClr val="000000"/>
                </a:solidFill>
                <a:latin typeface="ＭＳ ゴシック" pitchFamily="49" charset="-128"/>
                <a:ea typeface="ＭＳ ゴシック" pitchFamily="49" charset="-128"/>
              </a:rPr>
            </a:br>
            <a:r>
              <a:rPr kumimoji="0" lang="ja-JP" altLang="en-US" sz="1400" dirty="0" smtClean="0">
                <a:solidFill>
                  <a:srgbClr val="000000"/>
                </a:solidFill>
                <a:latin typeface="ＭＳ ゴシック" pitchFamily="49" charset="-128"/>
                <a:ea typeface="ＭＳ ゴシック" pitchFamily="49" charset="-128"/>
              </a:rPr>
              <a:t>所蔵巻号</a:t>
            </a:r>
            <a:r>
              <a:rPr kumimoji="0" lang="ja-JP" altLang="en-US" sz="1400" dirty="0">
                <a:solidFill>
                  <a:srgbClr val="000000"/>
                </a:solidFill>
                <a:latin typeface="ＭＳ ゴシック" pitchFamily="49" charset="-128"/>
                <a:ea typeface="ＭＳ ゴシック" pitchFamily="49" charset="-128"/>
              </a:rPr>
              <a:t>の前後のものを所蔵していること</a:t>
            </a:r>
            <a:r>
              <a:rPr kumimoji="0" lang="ja-JP" altLang="en-US" sz="1400" dirty="0" smtClean="0">
                <a:solidFill>
                  <a:srgbClr val="000000"/>
                </a:solidFill>
                <a:latin typeface="ＭＳ ゴシック" pitchFamily="49" charset="-128"/>
                <a:ea typeface="ＭＳ ゴシック" pitchFamily="49" charset="-128"/>
              </a:rPr>
              <a:t>もある</a:t>
            </a:r>
            <a:endParaRPr kumimoji="0" lang="ja-JP" altLang="en-US" sz="1400" dirty="0">
              <a:solidFill>
                <a:srgbClr val="000000"/>
              </a:solidFill>
              <a:latin typeface="ＭＳ ゴシック" pitchFamily="49" charset="-128"/>
              <a:ea typeface="ＭＳ ゴシック" pitchFamily="49" charset="-128"/>
            </a:endParaRPr>
          </a:p>
        </p:txBody>
      </p:sp>
      <p:sp>
        <p:nvSpPr>
          <p:cNvPr id="2" name="角丸四角形 1"/>
          <p:cNvSpPr>
            <a:spLocks noChangeArrowheads="1"/>
          </p:cNvSpPr>
          <p:nvPr/>
        </p:nvSpPr>
        <p:spPr bwMode="auto">
          <a:xfrm>
            <a:off x="4214242" y="2311871"/>
            <a:ext cx="571500" cy="287337"/>
          </a:xfrm>
          <a:prstGeom prst="roundRect">
            <a:avLst>
              <a:gd name="adj" fmla="val 16667"/>
            </a:avLst>
          </a:prstGeom>
          <a:noFill/>
          <a:ln w="28575" algn="ctr">
            <a:solidFill>
              <a:srgbClr val="FF0000"/>
            </a:solidFill>
            <a:round/>
            <a:headEnd/>
            <a:tailEnd/>
          </a:ln>
        </p:spPr>
        <p:txBody>
          <a:bodyPr wrap="none" lIns="90000" tIns="46800" rIns="90000" bIns="46800" anchor="ctr"/>
          <a:lstStyle/>
          <a:p>
            <a:pPr algn="ctr">
              <a:buClr>
                <a:srgbClr val="000000"/>
              </a:buClr>
              <a:buSzPct val="100000"/>
              <a:buFont typeface="Times New Roman" pitchFamily="18" charset="0"/>
              <a:buNone/>
            </a:pPr>
            <a:endParaRPr kumimoji="0" lang="ja-JP" altLang="en-US" dirty="0"/>
          </a:p>
        </p:txBody>
      </p:sp>
      <p:sp>
        <p:nvSpPr>
          <p:cNvPr id="9" name="Rectangle 2"/>
          <p:cNvSpPr>
            <a:spLocks noGrp="1" noChangeArrowheads="1"/>
          </p:cNvSpPr>
          <p:nvPr>
            <p:ph type="title" idx="4294967295"/>
          </p:nvPr>
        </p:nvSpPr>
        <p:spPr>
          <a:xfrm>
            <a:off x="468312" y="-99392"/>
            <a:ext cx="8350251" cy="1433512"/>
          </a:xfrm>
        </p:spPr>
        <p:txBody>
          <a:bodyPr/>
          <a:lstStyle/>
          <a:p>
            <a:pPr algn="l" eaLnBrk="1" hangingPunct="1"/>
            <a:r>
              <a:rPr lang="en-US" altLang="ja-JP" dirty="0" smtClean="0"/>
              <a:t>2-3. OPAC</a:t>
            </a:r>
            <a:r>
              <a:rPr lang="ja-JP" altLang="en-US" dirty="0" smtClean="0"/>
              <a:t>の検索方法（雑誌）</a:t>
            </a:r>
            <a:endParaRPr lang="en-US" altLang="ja-JP" dirty="0" smtClean="0"/>
          </a:p>
        </p:txBody>
      </p:sp>
      <p:sp>
        <p:nvSpPr>
          <p:cNvPr id="10" name="AutoShape 12"/>
          <p:cNvSpPr>
            <a:spLocks noChangeArrowheads="1"/>
          </p:cNvSpPr>
          <p:nvPr/>
        </p:nvSpPr>
        <p:spPr bwMode="auto">
          <a:xfrm>
            <a:off x="6084168" y="1911079"/>
            <a:ext cx="2912220" cy="533695"/>
          </a:xfrm>
          <a:prstGeom prst="wedgeRoundRectCallout">
            <a:avLst>
              <a:gd name="adj1" fmla="val -87752"/>
              <a:gd name="adj2" fmla="val 35986"/>
              <a:gd name="adj3" fmla="val 16667"/>
            </a:avLst>
          </a:prstGeom>
          <a:solidFill>
            <a:srgbClr val="FFFFFF"/>
          </a:solidFill>
          <a:ln w="9525">
            <a:solidFill>
              <a:srgbClr val="000000"/>
            </a:solidFill>
            <a:miter lim="800000"/>
            <a:headEnd/>
            <a:tailEnd/>
          </a:ln>
        </p:spPr>
        <p:txBody>
          <a:bodyPr lIns="74295" tIns="8890" rIns="74295" bIns="8890"/>
          <a:lstStyle/>
          <a:p>
            <a:pPr algn="just">
              <a:buClr>
                <a:srgbClr val="000000"/>
              </a:buClr>
              <a:buSzPct val="100000"/>
              <a:buFont typeface="Times New Roman" pitchFamily="18" charset="0"/>
              <a:buNone/>
            </a:pPr>
            <a:r>
              <a:rPr kumimoji="0" lang="ja-JP" altLang="en-US" sz="1400" dirty="0">
                <a:solidFill>
                  <a:srgbClr val="000000"/>
                </a:solidFill>
                <a:latin typeface="ＭＳ ゴシック" pitchFamily="49" charset="-128"/>
                <a:ea typeface="ＭＳ ゴシック" pitchFamily="49" charset="-128"/>
              </a:rPr>
              <a:t>創刊</a:t>
            </a:r>
            <a:r>
              <a:rPr kumimoji="0" lang="ja-JP" altLang="en-US" sz="1400" dirty="0" smtClean="0">
                <a:solidFill>
                  <a:srgbClr val="000000"/>
                </a:solidFill>
                <a:latin typeface="ＭＳ ゴシック" pitchFamily="49" charset="-128"/>
                <a:ea typeface="ＭＳ ゴシック" pitchFamily="49" charset="-128"/>
              </a:rPr>
              <a:t>年の情報</a:t>
            </a:r>
            <a:endParaRPr kumimoji="0" lang="en-US" altLang="ja-JP" sz="1400" dirty="0" smtClean="0">
              <a:solidFill>
                <a:srgbClr val="000000"/>
              </a:solidFill>
              <a:latin typeface="ＭＳ ゴシック" pitchFamily="49" charset="-128"/>
              <a:ea typeface="ＭＳ ゴシック" pitchFamily="49" charset="-128"/>
            </a:endParaRPr>
          </a:p>
          <a:p>
            <a:pPr algn="just">
              <a:buClr>
                <a:srgbClr val="000000"/>
              </a:buClr>
              <a:buSzPct val="100000"/>
              <a:buFont typeface="Times New Roman" pitchFamily="18" charset="0"/>
              <a:buNone/>
            </a:pPr>
            <a:r>
              <a:rPr kumimoji="0" lang="ja-JP" altLang="en-US" sz="1400" dirty="0" smtClean="0">
                <a:solidFill>
                  <a:srgbClr val="000000"/>
                </a:solidFill>
                <a:latin typeface="ＭＳ ゴシック" pitchFamily="49" charset="-128"/>
                <a:ea typeface="ＭＳ ゴシック" pitchFamily="49" charset="-128"/>
              </a:rPr>
              <a:t>所蔵しているかどうかは関係ない</a:t>
            </a:r>
            <a:endParaRPr kumimoji="0" lang="ja-JP" altLang="en-US" sz="1400" dirty="0">
              <a:solidFill>
                <a:srgbClr val="000000"/>
              </a:solidFill>
              <a:latin typeface="ＭＳ ゴシック" pitchFamily="49" charset="-128"/>
              <a:ea typeface="ＭＳ ゴシック" pitchFamily="49" charset="-128"/>
            </a:endParaRPr>
          </a:p>
        </p:txBody>
      </p:sp>
    </p:spTree>
    <p:custDataLst>
      <p:tags r:id="rId1"/>
    </p:custDataLst>
  </p:cSld>
  <p:clrMapOvr>
    <a:masterClrMapping/>
  </p:clrMapOvr>
  <p:transition spd="slow" advTm="5577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7655"/>
                                        </p:tgtEl>
                                        <p:attrNameLst>
                                          <p:attrName>style.visibility</p:attrName>
                                        </p:attrNameLst>
                                      </p:cBhvr>
                                      <p:to>
                                        <p:strVal val="visible"/>
                                      </p:to>
                                    </p:set>
                                    <p:animEffect transition="in" filter="diamond(in)">
                                      <p:cBhvr>
                                        <p:cTn id="7" dur="1000"/>
                                        <p:tgtEl>
                                          <p:spTgt spid="2765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27657"/>
                                        </p:tgtEl>
                                        <p:attrNameLst>
                                          <p:attrName>style.visibility</p:attrName>
                                        </p:attrNameLst>
                                      </p:cBhvr>
                                      <p:to>
                                        <p:strVal val="visible"/>
                                      </p:to>
                                    </p:set>
                                    <p:anim calcmode="lin" valueType="num">
                                      <p:cBhvr additive="base">
                                        <p:cTn id="11" dur="500" fill="hold"/>
                                        <p:tgtEl>
                                          <p:spTgt spid="27657"/>
                                        </p:tgtEl>
                                        <p:attrNameLst>
                                          <p:attrName>ppt_x</p:attrName>
                                        </p:attrNameLst>
                                      </p:cBhvr>
                                      <p:tavLst>
                                        <p:tav tm="0">
                                          <p:val>
                                            <p:strVal val="0-#ppt_w/2"/>
                                          </p:val>
                                        </p:tav>
                                        <p:tav tm="100000">
                                          <p:val>
                                            <p:strVal val="#ppt_x"/>
                                          </p:val>
                                        </p:tav>
                                      </p:tavLst>
                                    </p:anim>
                                    <p:anim calcmode="lin" valueType="num">
                                      <p:cBhvr additive="base">
                                        <p:cTn id="12" dur="500" fill="hold"/>
                                        <p:tgtEl>
                                          <p:spTgt spid="2765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1000"/>
                                        <p:tgtEl>
                                          <p:spTgt spid="2"/>
                                        </p:tgtEl>
                                      </p:cBhvr>
                                    </p:animEffect>
                                  </p:childTnLst>
                                </p:cTn>
                              </p:par>
                            </p:childTnLst>
                          </p:cTn>
                        </p:par>
                        <p:par>
                          <p:cTn id="18" fill="hold">
                            <p:stCondLst>
                              <p:cond delay="1000"/>
                            </p:stCondLst>
                            <p:childTnLst>
                              <p:par>
                                <p:cTn id="19" presetID="2" presetClass="entr" presetSubtype="2"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1+#ppt_w/2"/>
                                          </p:val>
                                        </p:tav>
                                        <p:tav tm="100000">
                                          <p:val>
                                            <p:strVal val="#ppt_x"/>
                                          </p:val>
                                        </p:tav>
                                      </p:tavLst>
                                    </p:anim>
                                    <p:anim calcmode="lin" valueType="num">
                                      <p:cBhvr additive="base">
                                        <p:cTn id="2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27660"/>
                                        </p:tgtEl>
                                        <p:attrNameLst>
                                          <p:attrName>style.visibility</p:attrName>
                                        </p:attrNameLst>
                                      </p:cBhvr>
                                      <p:to>
                                        <p:strVal val="visible"/>
                                      </p:to>
                                    </p:set>
                                    <p:anim calcmode="lin" valueType="num">
                                      <p:cBhvr additive="base">
                                        <p:cTn id="27" dur="500" fill="hold"/>
                                        <p:tgtEl>
                                          <p:spTgt spid="27660"/>
                                        </p:tgtEl>
                                        <p:attrNameLst>
                                          <p:attrName>ppt_x</p:attrName>
                                        </p:attrNameLst>
                                      </p:cBhvr>
                                      <p:tavLst>
                                        <p:tav tm="0">
                                          <p:val>
                                            <p:strVal val="1+#ppt_w/2"/>
                                          </p:val>
                                        </p:tav>
                                        <p:tav tm="100000">
                                          <p:val>
                                            <p:strVal val="#ppt_x"/>
                                          </p:val>
                                        </p:tav>
                                      </p:tavLst>
                                    </p:anim>
                                    <p:anim calcmode="lin" valueType="num">
                                      <p:cBhvr additive="base">
                                        <p:cTn id="28" dur="500" fill="hold"/>
                                        <p:tgtEl>
                                          <p:spTgt spid="27660"/>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8" presetClass="entr" presetSubtype="16" fill="hold" grpId="0" nodeType="afterEffect">
                                  <p:stCondLst>
                                    <p:cond delay="0"/>
                                  </p:stCondLst>
                                  <p:childTnLst>
                                    <p:set>
                                      <p:cBhvr>
                                        <p:cTn id="31" dur="1" fill="hold">
                                          <p:stCondLst>
                                            <p:cond delay="0"/>
                                          </p:stCondLst>
                                        </p:cTn>
                                        <p:tgtEl>
                                          <p:spTgt spid="27656"/>
                                        </p:tgtEl>
                                        <p:attrNameLst>
                                          <p:attrName>style.visibility</p:attrName>
                                        </p:attrNameLst>
                                      </p:cBhvr>
                                      <p:to>
                                        <p:strVal val="visible"/>
                                      </p:to>
                                    </p:set>
                                    <p:animEffect transition="in" filter="diamond(in)">
                                      <p:cBhvr>
                                        <p:cTn id="32" dur="500"/>
                                        <p:tgtEl>
                                          <p:spTgt spid="276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5" grpId="0" animBg="1"/>
      <p:bldP spid="27656" grpId="0" animBg="1"/>
      <p:bldP spid="27657" grpId="0" animBg="1"/>
      <p:bldP spid="27660" grpId="0" animBg="1"/>
      <p:bldP spid="2"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4"/>
          <a:srcRect t="6770"/>
          <a:stretch/>
        </p:blipFill>
        <p:spPr>
          <a:xfrm>
            <a:off x="1087248" y="1268760"/>
            <a:ext cx="7106027" cy="5476466"/>
          </a:xfrm>
          <a:prstGeom prst="rect">
            <a:avLst/>
          </a:prstGeom>
          <a:ln>
            <a:solidFill>
              <a:schemeClr val="tx1"/>
            </a:solidFill>
          </a:ln>
        </p:spPr>
      </p:pic>
      <p:sp>
        <p:nvSpPr>
          <p:cNvPr id="29700" name="AutoShape 4"/>
          <p:cNvSpPr>
            <a:spLocks noChangeArrowheads="1"/>
          </p:cNvSpPr>
          <p:nvPr/>
        </p:nvSpPr>
        <p:spPr bwMode="auto">
          <a:xfrm>
            <a:off x="4283969" y="4941496"/>
            <a:ext cx="1440160" cy="1655856"/>
          </a:xfrm>
          <a:prstGeom prst="roundRect">
            <a:avLst>
              <a:gd name="adj" fmla="val 16667"/>
            </a:avLst>
          </a:prstGeom>
          <a:noFill/>
          <a:ln w="28575" algn="ctr">
            <a:solidFill>
              <a:srgbClr val="FF0000"/>
            </a:solidFill>
            <a:round/>
            <a:headEnd/>
            <a:tailEnd/>
          </a:ln>
        </p:spPr>
        <p:txBody>
          <a:bodyPr wrap="none" lIns="90000" tIns="46800" rIns="90000" bIns="46800" anchor="ctr"/>
          <a:lstStyle/>
          <a:p>
            <a:pPr algn="ctr">
              <a:buClr>
                <a:srgbClr val="000000"/>
              </a:buClr>
              <a:buSzPct val="100000"/>
              <a:buFont typeface="Times New Roman" pitchFamily="18" charset="0"/>
              <a:buNone/>
            </a:pPr>
            <a:endParaRPr kumimoji="0" lang="ja-JP" altLang="en-US" dirty="0"/>
          </a:p>
        </p:txBody>
      </p:sp>
      <p:sp>
        <p:nvSpPr>
          <p:cNvPr id="29701" name="AutoShape 5"/>
          <p:cNvSpPr>
            <a:spLocks noChangeArrowheads="1"/>
          </p:cNvSpPr>
          <p:nvPr/>
        </p:nvSpPr>
        <p:spPr bwMode="auto">
          <a:xfrm>
            <a:off x="6028855" y="5609265"/>
            <a:ext cx="2593975" cy="570995"/>
          </a:xfrm>
          <a:prstGeom prst="wedgeRoundRectCallout">
            <a:avLst>
              <a:gd name="adj1" fmla="val -63061"/>
              <a:gd name="adj2" fmla="val 94342"/>
              <a:gd name="adj3" fmla="val 16667"/>
            </a:avLst>
          </a:prstGeom>
          <a:solidFill>
            <a:srgbClr val="FFFFFF"/>
          </a:solidFill>
          <a:ln w="9525">
            <a:solidFill>
              <a:srgbClr val="000000"/>
            </a:solidFill>
            <a:miter lim="800000"/>
            <a:headEnd/>
            <a:tailEnd/>
          </a:ln>
        </p:spPr>
        <p:txBody>
          <a:bodyPr lIns="74295" tIns="8890" rIns="74295" bIns="8890"/>
          <a:lstStyle/>
          <a:p>
            <a:pPr algn="just">
              <a:buClr>
                <a:srgbClr val="000000"/>
              </a:buClr>
              <a:buSzPct val="100000"/>
              <a:buFont typeface="Times New Roman" pitchFamily="18" charset="0"/>
              <a:buNone/>
            </a:pPr>
            <a:r>
              <a:rPr kumimoji="0" lang="ja-JP" altLang="en-US" sz="1400" dirty="0" smtClean="0">
                <a:solidFill>
                  <a:srgbClr val="000000"/>
                </a:solidFill>
                <a:latin typeface="ＭＳ ゴシック" pitchFamily="49" charset="-128"/>
                <a:ea typeface="ＭＳ ゴシック" pitchFamily="49" charset="-128"/>
              </a:rPr>
              <a:t>巻号</a:t>
            </a:r>
            <a:r>
              <a:rPr kumimoji="0" lang="ja-JP" altLang="en-US" sz="1400" dirty="0">
                <a:solidFill>
                  <a:srgbClr val="000000"/>
                </a:solidFill>
                <a:latin typeface="ＭＳ ゴシック" pitchFamily="49" charset="-128"/>
                <a:ea typeface="ＭＳ ゴシック" pitchFamily="49" charset="-128"/>
              </a:rPr>
              <a:t>の最後に</a:t>
            </a:r>
            <a:r>
              <a:rPr kumimoji="0" lang="en-US" altLang="ja-JP" sz="1400" dirty="0">
                <a:solidFill>
                  <a:srgbClr val="000000"/>
                </a:solidFill>
                <a:latin typeface="ＭＳ ゴシック" pitchFamily="49" charset="-128"/>
                <a:ea typeface="ＭＳ ゴシック" pitchFamily="49" charset="-128"/>
              </a:rPr>
              <a:t>+</a:t>
            </a:r>
            <a:r>
              <a:rPr kumimoji="0" lang="ja-JP" altLang="en-US" sz="1400" dirty="0">
                <a:solidFill>
                  <a:srgbClr val="000000"/>
                </a:solidFill>
                <a:latin typeface="ＭＳ ゴシック" pitchFamily="49" charset="-128"/>
                <a:ea typeface="ＭＳ ゴシック" pitchFamily="49" charset="-128"/>
              </a:rPr>
              <a:t>がついているものは現在も継続購入中</a:t>
            </a:r>
          </a:p>
          <a:p>
            <a:pPr algn="just">
              <a:buClr>
                <a:srgbClr val="000000"/>
              </a:buClr>
              <a:buSzPct val="100000"/>
              <a:buFont typeface="Times New Roman" pitchFamily="18" charset="0"/>
              <a:buNone/>
            </a:pPr>
            <a:endParaRPr kumimoji="0" lang="ja-JP" altLang="en-US" sz="1200" dirty="0">
              <a:solidFill>
                <a:srgbClr val="000000"/>
              </a:solidFill>
              <a:latin typeface="ＭＳ ゴシック" pitchFamily="49" charset="-128"/>
              <a:ea typeface="ＭＳ ゴシック" pitchFamily="49" charset="-128"/>
            </a:endParaRPr>
          </a:p>
        </p:txBody>
      </p:sp>
      <p:sp>
        <p:nvSpPr>
          <p:cNvPr id="5" name="AutoShape 5"/>
          <p:cNvSpPr>
            <a:spLocks noChangeArrowheads="1"/>
          </p:cNvSpPr>
          <p:nvPr/>
        </p:nvSpPr>
        <p:spPr bwMode="auto">
          <a:xfrm>
            <a:off x="506813" y="3765684"/>
            <a:ext cx="2520279" cy="1227994"/>
          </a:xfrm>
          <a:prstGeom prst="wedgeRoundRectCallout">
            <a:avLst>
              <a:gd name="adj1" fmla="val 68850"/>
              <a:gd name="adj2" fmla="val 90142"/>
              <a:gd name="adj3" fmla="val 16667"/>
            </a:avLst>
          </a:prstGeom>
          <a:solidFill>
            <a:srgbClr val="FFFFFF"/>
          </a:solidFill>
          <a:ln w="9525">
            <a:solidFill>
              <a:srgbClr val="000000"/>
            </a:solidFill>
            <a:miter lim="800000"/>
            <a:headEnd/>
            <a:tailEnd/>
          </a:ln>
        </p:spPr>
        <p:txBody>
          <a:bodyPr lIns="74295" tIns="8890" rIns="74295" bIns="8890"/>
          <a:lstStyle/>
          <a:p>
            <a:pPr algn="just">
              <a:buClr>
                <a:srgbClr val="000000"/>
              </a:buClr>
              <a:buSzPct val="100000"/>
              <a:buFont typeface="Times New Roman" pitchFamily="18" charset="0"/>
              <a:buNone/>
            </a:pPr>
            <a:r>
              <a:rPr kumimoji="0" lang="ja-JP" altLang="en-US" sz="1400" dirty="0">
                <a:solidFill>
                  <a:srgbClr val="000000"/>
                </a:solidFill>
                <a:latin typeface="ＭＳ ゴシック" pitchFamily="49" charset="-128"/>
                <a:ea typeface="ＭＳ ゴシック" pitchFamily="49" charset="-128"/>
              </a:rPr>
              <a:t>所蔵年次は、所蔵している一番古い年と新しい年</a:t>
            </a:r>
            <a:r>
              <a:rPr kumimoji="0" lang="ja-JP" altLang="en-US" sz="1400" dirty="0" smtClean="0">
                <a:solidFill>
                  <a:srgbClr val="000000"/>
                </a:solidFill>
                <a:latin typeface="ＭＳ ゴシック" pitchFamily="49" charset="-128"/>
                <a:ea typeface="ＭＳ ゴシック" pitchFamily="49" charset="-128"/>
              </a:rPr>
              <a:t>を</a:t>
            </a:r>
            <a:r>
              <a:rPr kumimoji="0" lang="en-US" altLang="ja-JP" sz="1400" dirty="0" smtClean="0">
                <a:solidFill>
                  <a:srgbClr val="000000"/>
                </a:solidFill>
                <a:latin typeface="ＭＳ ゴシック" pitchFamily="49" charset="-128"/>
                <a:ea typeface="ＭＳ ゴシック" pitchFamily="49" charset="-128"/>
              </a:rPr>
              <a:t/>
            </a:r>
            <a:br>
              <a:rPr kumimoji="0" lang="en-US" altLang="ja-JP" sz="1400" dirty="0" smtClean="0">
                <a:solidFill>
                  <a:srgbClr val="000000"/>
                </a:solidFill>
                <a:latin typeface="ＭＳ ゴシック" pitchFamily="49" charset="-128"/>
                <a:ea typeface="ＭＳ ゴシック" pitchFamily="49" charset="-128"/>
              </a:rPr>
            </a:br>
            <a:r>
              <a:rPr kumimoji="0" lang="ja-JP" altLang="en-US" sz="1400" dirty="0" smtClean="0">
                <a:solidFill>
                  <a:srgbClr val="000000"/>
                </a:solidFill>
                <a:latin typeface="ＭＳ ゴシック" pitchFamily="49" charset="-128"/>
                <a:ea typeface="ＭＳ ゴシック" pitchFamily="49" charset="-128"/>
              </a:rPr>
              <a:t>つないだ</a:t>
            </a:r>
            <a:r>
              <a:rPr kumimoji="0" lang="ja-JP" altLang="en-US" sz="1400" dirty="0">
                <a:solidFill>
                  <a:srgbClr val="000000"/>
                </a:solidFill>
                <a:latin typeface="ＭＳ ゴシック" pitchFamily="49" charset="-128"/>
                <a:ea typeface="ＭＳ ゴシック" pitchFamily="49" charset="-128"/>
              </a:rPr>
              <a:t>もの。</a:t>
            </a:r>
            <a:endParaRPr kumimoji="0" lang="en-US" altLang="ja-JP" sz="1400" dirty="0">
              <a:solidFill>
                <a:srgbClr val="000000"/>
              </a:solidFill>
              <a:latin typeface="ＭＳ ゴシック" pitchFamily="49" charset="-128"/>
              <a:ea typeface="ＭＳ ゴシック" pitchFamily="49" charset="-128"/>
            </a:endParaRPr>
          </a:p>
          <a:p>
            <a:pPr algn="just">
              <a:buClr>
                <a:srgbClr val="000000"/>
              </a:buClr>
              <a:buSzPct val="100000"/>
              <a:buFont typeface="Times New Roman" pitchFamily="18" charset="0"/>
              <a:buNone/>
            </a:pPr>
            <a:r>
              <a:rPr kumimoji="0" lang="ja-JP" altLang="en-US" sz="1400" dirty="0">
                <a:solidFill>
                  <a:srgbClr val="000000"/>
                </a:solidFill>
                <a:latin typeface="ＭＳ ゴシック" pitchFamily="49" charset="-128"/>
                <a:ea typeface="ＭＳ ゴシック" pitchFamily="49" charset="-128"/>
              </a:rPr>
              <a:t>途中が抜けていて</a:t>
            </a:r>
            <a:r>
              <a:rPr kumimoji="0" lang="ja-JP" altLang="en-US" sz="1400" dirty="0" smtClean="0">
                <a:solidFill>
                  <a:srgbClr val="000000"/>
                </a:solidFill>
                <a:latin typeface="ＭＳ ゴシック" pitchFamily="49" charset="-128"/>
                <a:ea typeface="ＭＳ ゴシック" pitchFamily="49" charset="-128"/>
              </a:rPr>
              <a:t>も、所蔵年次ではわからない</a:t>
            </a:r>
            <a:endParaRPr kumimoji="0" lang="ja-JP" altLang="en-US" sz="1200" dirty="0">
              <a:solidFill>
                <a:srgbClr val="000000"/>
              </a:solidFill>
              <a:latin typeface="ＭＳ ゴシック" pitchFamily="49" charset="-128"/>
              <a:ea typeface="ＭＳ ゴシック" pitchFamily="49" charset="-128"/>
            </a:endParaRPr>
          </a:p>
        </p:txBody>
      </p:sp>
      <p:sp>
        <p:nvSpPr>
          <p:cNvPr id="6" name="AutoShape 4"/>
          <p:cNvSpPr>
            <a:spLocks noChangeArrowheads="1"/>
          </p:cNvSpPr>
          <p:nvPr/>
        </p:nvSpPr>
        <p:spPr bwMode="auto">
          <a:xfrm>
            <a:off x="3458132" y="4941168"/>
            <a:ext cx="681820" cy="751992"/>
          </a:xfrm>
          <a:prstGeom prst="roundRect">
            <a:avLst>
              <a:gd name="adj" fmla="val 16667"/>
            </a:avLst>
          </a:prstGeom>
          <a:noFill/>
          <a:ln w="28575" algn="ctr">
            <a:solidFill>
              <a:srgbClr val="FF0000"/>
            </a:solidFill>
            <a:round/>
            <a:headEnd/>
            <a:tailEnd/>
          </a:ln>
        </p:spPr>
        <p:txBody>
          <a:bodyPr wrap="none" lIns="90000" tIns="46800" rIns="90000" bIns="46800" anchor="ctr"/>
          <a:lstStyle/>
          <a:p>
            <a:pPr algn="ctr">
              <a:buClr>
                <a:srgbClr val="000000"/>
              </a:buClr>
              <a:buSzPct val="100000"/>
              <a:buFont typeface="Times New Roman" pitchFamily="18" charset="0"/>
              <a:buNone/>
            </a:pPr>
            <a:endParaRPr kumimoji="0" lang="ja-JP" altLang="en-US" dirty="0"/>
          </a:p>
        </p:txBody>
      </p:sp>
      <p:sp>
        <p:nvSpPr>
          <p:cNvPr id="63494" name="Rectangle 2"/>
          <p:cNvSpPr>
            <a:spLocks noGrp="1" noChangeArrowheads="1"/>
          </p:cNvSpPr>
          <p:nvPr>
            <p:ph type="title" idx="4294967295"/>
          </p:nvPr>
        </p:nvSpPr>
        <p:spPr>
          <a:xfrm>
            <a:off x="465137" y="14289"/>
            <a:ext cx="8350251" cy="1433512"/>
          </a:xfrm>
        </p:spPr>
        <p:txBody>
          <a:bodyPr/>
          <a:lstStyle/>
          <a:p>
            <a:pPr algn="l" eaLnBrk="1" hangingPunct="1"/>
            <a:r>
              <a:rPr lang="en-US" altLang="ja-JP" dirty="0" smtClean="0"/>
              <a:t>2-3. OPAC</a:t>
            </a:r>
            <a:r>
              <a:rPr lang="ja-JP" altLang="en-US" dirty="0" smtClean="0"/>
              <a:t>の検索方法（雑誌）</a:t>
            </a:r>
            <a:endParaRPr lang="en-US" altLang="ja-JP" dirty="0" smtClean="0"/>
          </a:p>
        </p:txBody>
      </p:sp>
      <p:sp>
        <p:nvSpPr>
          <p:cNvPr id="8" name="AutoShape 5"/>
          <p:cNvSpPr>
            <a:spLocks noChangeArrowheads="1"/>
          </p:cNvSpPr>
          <p:nvPr/>
        </p:nvSpPr>
        <p:spPr bwMode="auto">
          <a:xfrm>
            <a:off x="1280353" y="5966771"/>
            <a:ext cx="2177779" cy="342550"/>
          </a:xfrm>
          <a:prstGeom prst="wedgeRoundRectCallout">
            <a:avLst>
              <a:gd name="adj1" fmla="val 86566"/>
              <a:gd name="adj2" fmla="val 33832"/>
              <a:gd name="adj3" fmla="val 16667"/>
            </a:avLst>
          </a:prstGeom>
          <a:solidFill>
            <a:srgbClr val="FFFFFF"/>
          </a:solidFill>
          <a:ln w="9525">
            <a:solidFill>
              <a:srgbClr val="000000"/>
            </a:solidFill>
            <a:miter lim="800000"/>
            <a:headEnd/>
            <a:tailEnd/>
          </a:ln>
        </p:spPr>
        <p:txBody>
          <a:bodyPr lIns="74295" tIns="8890" rIns="74295" bIns="8890"/>
          <a:lstStyle/>
          <a:p>
            <a:pPr algn="just">
              <a:buClr>
                <a:srgbClr val="000000"/>
              </a:buClr>
              <a:buSzPct val="100000"/>
              <a:buFont typeface="Times New Roman" pitchFamily="18" charset="0"/>
              <a:buNone/>
            </a:pPr>
            <a:r>
              <a:rPr kumimoji="0" lang="en-US" altLang="ja-JP" sz="1400" dirty="0" smtClean="0">
                <a:solidFill>
                  <a:srgbClr val="000000"/>
                </a:solidFill>
                <a:latin typeface="ＭＳ ゴシック" pitchFamily="49" charset="-128"/>
                <a:ea typeface="ＭＳ ゴシック" pitchFamily="49" charset="-128"/>
              </a:rPr>
              <a:t>294(1)</a:t>
            </a:r>
            <a:r>
              <a:rPr kumimoji="0" lang="ja-JP" altLang="en-US" sz="1400" dirty="0" smtClean="0">
                <a:solidFill>
                  <a:srgbClr val="000000"/>
                </a:solidFill>
                <a:latin typeface="ＭＳ ゴシック" pitchFamily="49" charset="-128"/>
                <a:ea typeface="ＭＳ ゴシック" pitchFamily="49" charset="-128"/>
              </a:rPr>
              <a:t>は所蔵していない</a:t>
            </a:r>
            <a:endParaRPr kumimoji="0" lang="ja-JP" altLang="en-US" sz="1200" dirty="0">
              <a:solidFill>
                <a:srgbClr val="000000"/>
              </a:solidFill>
              <a:latin typeface="ＭＳ ゴシック" pitchFamily="49" charset="-128"/>
              <a:ea typeface="ＭＳ ゴシック" pitchFamily="49" charset="-128"/>
            </a:endParaRPr>
          </a:p>
        </p:txBody>
      </p:sp>
    </p:spTree>
    <p:custDataLst>
      <p:tags r:id="rId1"/>
    </p:custDataLst>
  </p:cSld>
  <p:clrMapOvr>
    <a:masterClrMapping/>
  </p:clrMapOvr>
  <p:transition spd="slow" advTm="2903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9700"/>
                                        </p:tgtEl>
                                        <p:attrNameLst>
                                          <p:attrName>style.visibility</p:attrName>
                                        </p:attrNameLst>
                                      </p:cBhvr>
                                      <p:to>
                                        <p:strVal val="visible"/>
                                      </p:to>
                                    </p:set>
                                    <p:animEffect transition="in" filter="diamond(in)">
                                      <p:cBhvr>
                                        <p:cTn id="7" dur="1000"/>
                                        <p:tgtEl>
                                          <p:spTgt spid="29700"/>
                                        </p:tgtEl>
                                      </p:cBhvr>
                                    </p:animEffect>
                                  </p:childTnLst>
                                </p:cTn>
                              </p:par>
                            </p:childTnLst>
                          </p:cTn>
                        </p:par>
                        <p:par>
                          <p:cTn id="8" fill="hold" nodeType="withGroup">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29701"/>
                                        </p:tgtEl>
                                        <p:attrNameLst>
                                          <p:attrName>style.visibility</p:attrName>
                                        </p:attrNameLst>
                                      </p:cBhvr>
                                      <p:to>
                                        <p:strVal val="visible"/>
                                      </p:to>
                                    </p:set>
                                    <p:anim calcmode="lin" valueType="num">
                                      <p:cBhvr additive="base">
                                        <p:cTn id="11" dur="500" fill="hold"/>
                                        <p:tgtEl>
                                          <p:spTgt spid="29701"/>
                                        </p:tgtEl>
                                        <p:attrNameLst>
                                          <p:attrName>ppt_x</p:attrName>
                                        </p:attrNameLst>
                                      </p:cBhvr>
                                      <p:tavLst>
                                        <p:tav tm="0">
                                          <p:val>
                                            <p:strVal val="1+#ppt_w/2"/>
                                          </p:val>
                                        </p:tav>
                                        <p:tav tm="100000">
                                          <p:val>
                                            <p:strVal val="#ppt_x"/>
                                          </p:val>
                                        </p:tav>
                                      </p:tavLst>
                                    </p:anim>
                                    <p:anim calcmode="lin" valueType="num">
                                      <p:cBhvr additive="base">
                                        <p:cTn id="12" dur="500" fill="hold"/>
                                        <p:tgtEl>
                                          <p:spTgt spid="2970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1000"/>
                                        <p:tgtEl>
                                          <p:spTgt spid="6"/>
                                        </p:tgtEl>
                                      </p:cBhvr>
                                    </p:animEffect>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0-#ppt_w/2"/>
                                          </p:val>
                                        </p:tav>
                                        <p:tav tm="100000">
                                          <p:val>
                                            <p:strVal val="#ppt_x"/>
                                          </p:val>
                                        </p:tav>
                                      </p:tavLst>
                                    </p:anim>
                                    <p:anim calcmode="lin" valueType="num">
                                      <p:cBhvr additive="base">
                                        <p:cTn id="2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1+#ppt_w/2"/>
                                          </p:val>
                                        </p:tav>
                                        <p:tav tm="100000">
                                          <p:val>
                                            <p:strVal val="#ppt_x"/>
                                          </p:val>
                                        </p:tav>
                                      </p:tavLst>
                                    </p:anim>
                                    <p:anim calcmode="lin" valueType="num">
                                      <p:cBhvr additive="base">
                                        <p:cTn id="2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animBg="1"/>
      <p:bldP spid="29701" grpId="0" animBg="1"/>
      <p:bldP spid="5" grpId="0" animBg="1"/>
      <p:bldP spid="6"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4"/>
          <a:srcRect t="6770"/>
          <a:stretch/>
        </p:blipFill>
        <p:spPr>
          <a:xfrm>
            <a:off x="1087248" y="1268760"/>
            <a:ext cx="7106027" cy="5476466"/>
          </a:xfrm>
          <a:prstGeom prst="rect">
            <a:avLst/>
          </a:prstGeom>
          <a:ln>
            <a:solidFill>
              <a:schemeClr val="tx1"/>
            </a:solidFill>
          </a:ln>
        </p:spPr>
      </p:pic>
      <p:sp>
        <p:nvSpPr>
          <p:cNvPr id="63494" name="Rectangle 2"/>
          <p:cNvSpPr>
            <a:spLocks noGrp="1" noChangeArrowheads="1"/>
          </p:cNvSpPr>
          <p:nvPr>
            <p:ph type="title" idx="4294967295"/>
          </p:nvPr>
        </p:nvSpPr>
        <p:spPr>
          <a:xfrm>
            <a:off x="1723937" y="10758"/>
            <a:ext cx="5832648" cy="1433512"/>
          </a:xfrm>
        </p:spPr>
        <p:txBody>
          <a:bodyPr/>
          <a:lstStyle/>
          <a:p>
            <a:pPr algn="l" eaLnBrk="1" hangingPunct="1"/>
            <a:r>
              <a:rPr lang="en-US" altLang="ja-JP" dirty="0" smtClean="0"/>
              <a:t>2-3.5</a:t>
            </a:r>
            <a:r>
              <a:rPr lang="ja-JP" altLang="en-US" dirty="0" smtClean="0"/>
              <a:t>　雑誌の見つけ方</a:t>
            </a:r>
            <a:endParaRPr lang="en-US" altLang="ja-JP" dirty="0" smtClean="0"/>
          </a:p>
        </p:txBody>
      </p:sp>
      <p:sp>
        <p:nvSpPr>
          <p:cNvPr id="8" name="正方形/長方形 7"/>
          <p:cNvSpPr/>
          <p:nvPr/>
        </p:nvSpPr>
        <p:spPr bwMode="auto">
          <a:xfrm>
            <a:off x="5268817" y="4365104"/>
            <a:ext cx="3569894" cy="664878"/>
          </a:xfrm>
          <a:prstGeom prst="rect">
            <a:avLst/>
          </a:prstGeom>
          <a:solidFill>
            <a:srgbClr val="FFFFFF"/>
          </a:solidFill>
          <a:ln w="9525">
            <a:solidFill>
              <a:srgbClr val="000000"/>
            </a:solidFill>
            <a:miter lim="800000"/>
            <a:headEnd/>
            <a:tailEnd/>
          </a:ln>
        </p:spPr>
        <p:txBody>
          <a:bodyPr lIns="74295" tIns="8890" rIns="74295" bIns="8890" rtlCol="0" anchor="ctr"/>
          <a:lstStyle/>
          <a:p>
            <a:pPr algn="just">
              <a:buClr>
                <a:srgbClr val="000000"/>
              </a:buClr>
              <a:buSzPct val="100000"/>
              <a:buFont typeface="Times New Roman" pitchFamily="18" charset="0"/>
              <a:buNone/>
            </a:pPr>
            <a:r>
              <a:rPr kumimoji="0" lang="ja-JP" altLang="en-US" sz="1400" dirty="0" smtClean="0">
                <a:solidFill>
                  <a:srgbClr val="000000"/>
                </a:solidFill>
                <a:latin typeface="ＭＳ ゴシック" pitchFamily="49" charset="-128"/>
                <a:ea typeface="ＭＳ ゴシック" pitchFamily="49" charset="-128"/>
              </a:rPr>
              <a:t>左から右</a:t>
            </a:r>
            <a:r>
              <a:rPr kumimoji="0" lang="ja-JP" altLang="en-US" sz="1400" dirty="0">
                <a:solidFill>
                  <a:srgbClr val="000000"/>
                </a:solidFill>
                <a:latin typeface="ＭＳ ゴシック" pitchFamily="49" charset="-128"/>
                <a:ea typeface="ＭＳ ゴシック" pitchFamily="49" charset="-128"/>
              </a:rPr>
              <a:t>へ</a:t>
            </a:r>
            <a:r>
              <a:rPr kumimoji="0" lang="ja-JP" altLang="en-US" sz="1400" dirty="0" smtClean="0">
                <a:solidFill>
                  <a:srgbClr val="000000"/>
                </a:solidFill>
                <a:latin typeface="ＭＳ ゴシック" pitchFamily="49" charset="-128"/>
                <a:ea typeface="ＭＳ ゴシック" pitchFamily="49" charset="-128"/>
              </a:rPr>
              <a:t>、雑誌名のアルファベット順（または五十音順）に並んでいます。</a:t>
            </a:r>
            <a:endParaRPr kumimoji="0" lang="ja-JP" altLang="en-US" sz="1400" dirty="0">
              <a:solidFill>
                <a:srgbClr val="000000"/>
              </a:solidFill>
              <a:latin typeface="ＭＳ ゴシック" pitchFamily="49" charset="-128"/>
              <a:ea typeface="ＭＳ ゴシック" pitchFamily="49" charset="-128"/>
            </a:endParaRPr>
          </a:p>
        </p:txBody>
      </p:sp>
      <p:grpSp>
        <p:nvGrpSpPr>
          <p:cNvPr id="3" name="グループ化 2"/>
          <p:cNvGrpSpPr/>
          <p:nvPr/>
        </p:nvGrpSpPr>
        <p:grpSpPr>
          <a:xfrm>
            <a:off x="179512" y="2567195"/>
            <a:ext cx="3649853" cy="2275484"/>
            <a:chOff x="179512" y="2567195"/>
            <a:chExt cx="3649853" cy="2275484"/>
          </a:xfrm>
        </p:grpSpPr>
        <p:pic>
          <p:nvPicPr>
            <p:cNvPr id="2" name="図 1"/>
            <p:cNvPicPr>
              <a:picLocks noChangeAspect="1"/>
            </p:cNvPicPr>
            <p:nvPr/>
          </p:nvPicPr>
          <p:blipFill>
            <a:blip r:embed="rId5"/>
            <a:stretch>
              <a:fillRect/>
            </a:stretch>
          </p:blipFill>
          <p:spPr>
            <a:xfrm>
              <a:off x="179512" y="2711211"/>
              <a:ext cx="3649853" cy="2131468"/>
            </a:xfrm>
            <a:prstGeom prst="rect">
              <a:avLst/>
            </a:prstGeom>
            <a:ln>
              <a:solidFill>
                <a:schemeClr val="tx1"/>
              </a:solidFill>
            </a:ln>
          </p:spPr>
        </p:pic>
        <p:sp>
          <p:nvSpPr>
            <p:cNvPr id="10" name="正方形/長方形 9"/>
            <p:cNvSpPr/>
            <p:nvPr/>
          </p:nvSpPr>
          <p:spPr bwMode="auto">
            <a:xfrm>
              <a:off x="179512" y="2567195"/>
              <a:ext cx="1080120" cy="288032"/>
            </a:xfrm>
            <a:prstGeom prst="rect">
              <a:avLst/>
            </a:prstGeom>
            <a:solidFill>
              <a:srgbClr val="FFFFFF"/>
            </a:solidFill>
            <a:ln w="9525">
              <a:solidFill>
                <a:srgbClr val="000000"/>
              </a:solidFill>
              <a:miter lim="800000"/>
              <a:headEnd/>
              <a:tailEnd/>
            </a:ln>
          </p:spPr>
          <p:txBody>
            <a:bodyPr lIns="74295" tIns="8890" rIns="74295" bIns="8890" rtlCol="0" anchor="ctr"/>
            <a:lstStyle/>
            <a:p>
              <a:pPr algn="just">
                <a:buClr>
                  <a:srgbClr val="000000"/>
                </a:buClr>
                <a:buSzPct val="100000"/>
                <a:buFont typeface="Times New Roman" pitchFamily="18" charset="0"/>
                <a:buNone/>
              </a:pPr>
              <a:r>
                <a:rPr kumimoji="0" lang="ja-JP" altLang="en-US" sz="1400" dirty="0" smtClean="0">
                  <a:solidFill>
                    <a:srgbClr val="000000"/>
                  </a:solidFill>
                  <a:latin typeface="ＭＳ ゴシック" pitchFamily="49" charset="-128"/>
                  <a:ea typeface="ＭＳ ゴシック" pitchFamily="49" charset="-128"/>
                </a:rPr>
                <a:t>配架マップ</a:t>
              </a:r>
              <a:endParaRPr kumimoji="0" lang="ja-JP" altLang="en-US" sz="1400" dirty="0">
                <a:solidFill>
                  <a:srgbClr val="000000"/>
                </a:solidFill>
                <a:latin typeface="ＭＳ ゴシック" pitchFamily="49" charset="-128"/>
                <a:ea typeface="ＭＳ ゴシック" pitchFamily="49" charset="-128"/>
              </a:endParaRPr>
            </a:p>
          </p:txBody>
        </p:sp>
      </p:grpSp>
      <p:sp>
        <p:nvSpPr>
          <p:cNvPr id="7" name="楕円 6"/>
          <p:cNvSpPr/>
          <p:nvPr/>
        </p:nvSpPr>
        <p:spPr bwMode="auto">
          <a:xfrm>
            <a:off x="2339752" y="5235044"/>
            <a:ext cx="936104" cy="432048"/>
          </a:xfrm>
          <a:prstGeom prst="ellipse">
            <a:avLst/>
          </a:prstGeom>
          <a:noFill/>
          <a:ln w="28575">
            <a:solidFill>
              <a:srgbClr val="FF0000"/>
            </a:solidFill>
            <a:miter lim="800000"/>
            <a:headEnd/>
            <a:tailEnd/>
          </a:ln>
        </p:spPr>
        <p:txBody>
          <a:bodyPr lIns="74295" tIns="8890" rIns="74295" bIns="8890" rtlCol="0" anchor="ctr"/>
          <a:lstStyle/>
          <a:p>
            <a:pPr algn="just">
              <a:buClr>
                <a:srgbClr val="000000"/>
              </a:buClr>
              <a:buSzPct val="100000"/>
              <a:buFont typeface="Times New Roman" pitchFamily="18" charset="0"/>
              <a:buNone/>
            </a:pPr>
            <a:endParaRPr kumimoji="0" lang="ja-JP" altLang="en-US" sz="1400" dirty="0">
              <a:solidFill>
                <a:srgbClr val="000000"/>
              </a:solidFill>
              <a:latin typeface="ＭＳ ゴシック" pitchFamily="49" charset="-128"/>
              <a:ea typeface="ＭＳ ゴシック" pitchFamily="49" charset="-128"/>
            </a:endParaRPr>
          </a:p>
        </p:txBody>
      </p:sp>
      <p:cxnSp>
        <p:nvCxnSpPr>
          <p:cNvPr id="11" name="直線矢印コネクタ 10"/>
          <p:cNvCxnSpPr>
            <a:stCxn id="7" idx="0"/>
          </p:cNvCxnSpPr>
          <p:nvPr/>
        </p:nvCxnSpPr>
        <p:spPr bwMode="auto">
          <a:xfrm flipH="1" flipV="1">
            <a:off x="2526700" y="4589864"/>
            <a:ext cx="281104" cy="645180"/>
          </a:xfrm>
          <a:prstGeom prst="straightConnector1">
            <a:avLst/>
          </a:prstGeom>
          <a:noFill/>
          <a:ln w="28575" cap="flat" cmpd="sng" algn="ctr">
            <a:solidFill>
              <a:srgbClr val="FF0000"/>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ustDataLst>
      <p:tags r:id="rId1"/>
    </p:custDataLst>
    <p:extLst>
      <p:ext uri="{BB962C8B-B14F-4D97-AF65-F5344CB8AC3E}">
        <p14:creationId xmlns:p14="http://schemas.microsoft.com/office/powerpoint/2010/main" val="2293097253"/>
      </p:ext>
    </p:extLst>
  </p:cSld>
  <p:clrMapOvr>
    <a:masterClrMapping/>
  </p:clrMapOvr>
  <p:transition spd="slow" advTm="29032"/>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106" y="1863626"/>
            <a:ext cx="5324929" cy="3941638"/>
          </a:xfrm>
          <a:prstGeom prst="rect">
            <a:avLst/>
          </a:prstGeom>
          <a:ln>
            <a:solidFill>
              <a:schemeClr val="tx1"/>
            </a:solidFill>
          </a:ln>
        </p:spPr>
      </p:pic>
      <p:pic>
        <p:nvPicPr>
          <p:cNvPr id="10" name="図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75783" y="2692402"/>
            <a:ext cx="4450179" cy="2562224"/>
          </a:xfrm>
          <a:prstGeom prst="rect">
            <a:avLst/>
          </a:prstGeom>
          <a:ln>
            <a:solidFill>
              <a:schemeClr val="tx1"/>
            </a:solidFill>
          </a:ln>
        </p:spPr>
      </p:pic>
      <p:sp>
        <p:nvSpPr>
          <p:cNvPr id="65538" name="Rectangle 2"/>
          <p:cNvSpPr>
            <a:spLocks noGrp="1" noChangeArrowheads="1"/>
          </p:cNvSpPr>
          <p:nvPr>
            <p:ph type="title"/>
          </p:nvPr>
        </p:nvSpPr>
        <p:spPr/>
        <p:txBody>
          <a:bodyPr/>
          <a:lstStyle/>
          <a:p>
            <a:pPr algn="l" eaLnBrk="1" hangingPunct="1"/>
            <a:r>
              <a:rPr lang="en-US" altLang="ja-JP" dirty="0" smtClean="0"/>
              <a:t>2-4. </a:t>
            </a:r>
            <a:r>
              <a:rPr lang="ja-JP" altLang="en-US" dirty="0" smtClean="0"/>
              <a:t>新聞の探し方</a:t>
            </a:r>
          </a:p>
        </p:txBody>
      </p:sp>
      <p:sp>
        <p:nvSpPr>
          <p:cNvPr id="38919" name="AutoShape 7"/>
          <p:cNvSpPr>
            <a:spLocks noChangeArrowheads="1"/>
          </p:cNvSpPr>
          <p:nvPr/>
        </p:nvSpPr>
        <p:spPr bwMode="auto">
          <a:xfrm>
            <a:off x="2126458" y="2276872"/>
            <a:ext cx="831851" cy="238696"/>
          </a:xfrm>
          <a:prstGeom prst="roundRect">
            <a:avLst>
              <a:gd name="adj" fmla="val 16667"/>
            </a:avLst>
          </a:prstGeom>
          <a:noFill/>
          <a:ln w="28575" algn="ctr">
            <a:solidFill>
              <a:srgbClr val="FF0000"/>
            </a:solidFill>
            <a:round/>
            <a:headEnd/>
            <a:tailEnd/>
          </a:ln>
        </p:spPr>
        <p:txBody>
          <a:bodyPr wrap="none" lIns="90000" tIns="46800" rIns="90000" bIns="46800" anchor="ctr"/>
          <a:lstStyle/>
          <a:p>
            <a:pPr algn="ctr">
              <a:buClr>
                <a:srgbClr val="000000"/>
              </a:buClr>
              <a:buSzPct val="100000"/>
              <a:buFont typeface="Times New Roman" pitchFamily="18" charset="0"/>
              <a:buNone/>
            </a:pPr>
            <a:endParaRPr kumimoji="0" lang="ja-JP" altLang="en-US" dirty="0"/>
          </a:p>
        </p:txBody>
      </p:sp>
      <p:pic>
        <p:nvPicPr>
          <p:cNvPr id="65543" name="図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a:off x="3779912" y="2933701"/>
            <a:ext cx="4477277" cy="3546475"/>
          </a:xfrm>
          <a:prstGeom prst="rect">
            <a:avLst/>
          </a:prstGeom>
          <a:noFill/>
          <a:ln w="9525">
            <a:solidFill>
              <a:schemeClr val="tx1"/>
            </a:solidFill>
            <a:miter lim="800000"/>
            <a:headEnd/>
            <a:tailEnd/>
          </a:ln>
        </p:spPr>
      </p:pic>
      <p:sp>
        <p:nvSpPr>
          <p:cNvPr id="38920" name="AutoShape 8"/>
          <p:cNvSpPr>
            <a:spLocks noChangeArrowheads="1"/>
          </p:cNvSpPr>
          <p:nvPr/>
        </p:nvSpPr>
        <p:spPr bwMode="auto">
          <a:xfrm>
            <a:off x="2627784" y="4598987"/>
            <a:ext cx="720080" cy="154563"/>
          </a:xfrm>
          <a:prstGeom prst="roundRect">
            <a:avLst>
              <a:gd name="adj" fmla="val 16667"/>
            </a:avLst>
          </a:prstGeom>
          <a:noFill/>
          <a:ln w="28575" algn="ctr">
            <a:solidFill>
              <a:srgbClr val="FF0000"/>
            </a:solidFill>
            <a:round/>
            <a:headEnd/>
            <a:tailEnd/>
          </a:ln>
        </p:spPr>
        <p:txBody>
          <a:bodyPr wrap="none" lIns="90000" tIns="46800" rIns="90000" bIns="46800" anchor="ctr"/>
          <a:lstStyle/>
          <a:p>
            <a:pPr algn="ctr">
              <a:buClr>
                <a:srgbClr val="000000"/>
              </a:buClr>
              <a:buSzPct val="100000"/>
              <a:buFont typeface="Times New Roman" pitchFamily="18" charset="0"/>
              <a:buNone/>
            </a:pPr>
            <a:endParaRPr kumimoji="0" lang="ja-JP" altLang="en-US" dirty="0"/>
          </a:p>
        </p:txBody>
      </p:sp>
      <p:sp>
        <p:nvSpPr>
          <p:cNvPr id="38921" name="AutoShape 9"/>
          <p:cNvSpPr>
            <a:spLocks noChangeArrowheads="1"/>
          </p:cNvSpPr>
          <p:nvPr/>
        </p:nvSpPr>
        <p:spPr bwMode="auto">
          <a:xfrm rot="-338358">
            <a:off x="1670116" y="2518655"/>
            <a:ext cx="816683" cy="2909719"/>
          </a:xfrm>
          <a:prstGeom prst="curvedRightArrow">
            <a:avLst>
              <a:gd name="adj1" fmla="val 83002"/>
              <a:gd name="adj2" fmla="val 174014"/>
              <a:gd name="adj3" fmla="val 50874"/>
            </a:avLst>
          </a:prstGeom>
          <a:solidFill>
            <a:srgbClr val="FF0000"/>
          </a:solidFill>
          <a:ln w="22225">
            <a:solidFill>
              <a:srgbClr val="FF0000"/>
            </a:solidFill>
            <a:miter lim="800000"/>
            <a:headEnd/>
            <a:tailEnd/>
          </a:ln>
        </p:spPr>
        <p:txBody>
          <a:bodyPr wrap="none" lIns="90000" tIns="46800" rIns="90000" bIns="46800" anchor="ctr"/>
          <a:lstStyle/>
          <a:p>
            <a:pPr algn="ctr">
              <a:buClr>
                <a:srgbClr val="000000"/>
              </a:buClr>
              <a:buSzPct val="100000"/>
              <a:buFont typeface="Times New Roman" pitchFamily="18" charset="0"/>
              <a:buNone/>
            </a:pPr>
            <a:endParaRPr kumimoji="0" lang="ja-JP" altLang="en-US" dirty="0"/>
          </a:p>
        </p:txBody>
      </p:sp>
      <p:sp>
        <p:nvSpPr>
          <p:cNvPr id="38922" name="AutoShape 10"/>
          <p:cNvSpPr>
            <a:spLocks noChangeArrowheads="1"/>
          </p:cNvSpPr>
          <p:nvPr/>
        </p:nvSpPr>
        <p:spPr bwMode="auto">
          <a:xfrm rot="-2519563">
            <a:off x="2836865" y="4898007"/>
            <a:ext cx="727075" cy="1814512"/>
          </a:xfrm>
          <a:prstGeom prst="curvedRightArrow">
            <a:avLst>
              <a:gd name="adj1" fmla="val 67405"/>
              <a:gd name="adj2" fmla="val 134787"/>
              <a:gd name="adj3" fmla="val 33333"/>
            </a:avLst>
          </a:prstGeom>
          <a:solidFill>
            <a:srgbClr val="FF0000"/>
          </a:solidFill>
          <a:ln w="22225">
            <a:solidFill>
              <a:srgbClr val="FF0000"/>
            </a:solidFill>
            <a:miter lim="800000"/>
            <a:headEnd/>
            <a:tailEnd/>
          </a:ln>
        </p:spPr>
        <p:txBody>
          <a:bodyPr wrap="none" lIns="90000" tIns="46800" rIns="90000" bIns="46800" anchor="ctr"/>
          <a:lstStyle/>
          <a:p>
            <a:pPr algn="ctr">
              <a:buClr>
                <a:srgbClr val="000000"/>
              </a:buClr>
              <a:buSzPct val="100000"/>
              <a:buFont typeface="Times New Roman" pitchFamily="18" charset="0"/>
              <a:buNone/>
            </a:pPr>
            <a:endParaRPr kumimoji="0" lang="ja-JP" altLang="en-US" dirty="0"/>
          </a:p>
        </p:txBody>
      </p:sp>
    </p:spTree>
    <p:custDataLst>
      <p:tags r:id="rId1"/>
    </p:custDataLst>
    <p:extLst>
      <p:ext uri="{BB962C8B-B14F-4D97-AF65-F5344CB8AC3E}">
        <p14:creationId xmlns:p14="http://schemas.microsoft.com/office/powerpoint/2010/main" val="3680317988"/>
      </p:ext>
    </p:extLst>
  </p:cSld>
  <p:clrMapOvr>
    <a:masterClrMapping/>
  </p:clrMapOvr>
  <p:transition spd="slow" advTm="4436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8919"/>
                                        </p:tgtEl>
                                        <p:attrNameLst>
                                          <p:attrName>style.visibility</p:attrName>
                                        </p:attrNameLst>
                                      </p:cBhvr>
                                      <p:to>
                                        <p:strVal val="visible"/>
                                      </p:to>
                                    </p:set>
                                    <p:animEffect transition="in" filter="box(in)">
                                      <p:cBhvr>
                                        <p:cTn id="7" dur="500"/>
                                        <p:tgtEl>
                                          <p:spTgt spid="389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38921"/>
                                        </p:tgtEl>
                                        <p:attrNameLst>
                                          <p:attrName>style.visibility</p:attrName>
                                        </p:attrNameLst>
                                      </p:cBhvr>
                                      <p:to>
                                        <p:strVal val="visible"/>
                                      </p:to>
                                    </p:set>
                                    <p:anim calcmode="lin" valueType="num">
                                      <p:cBhvr>
                                        <p:cTn id="12" dur="1000" fill="hold"/>
                                        <p:tgtEl>
                                          <p:spTgt spid="38921"/>
                                        </p:tgtEl>
                                        <p:attrNameLst>
                                          <p:attrName>ppt_w</p:attrName>
                                        </p:attrNameLst>
                                      </p:cBhvr>
                                      <p:tavLst>
                                        <p:tav tm="0">
                                          <p:val>
                                            <p:fltVal val="0"/>
                                          </p:val>
                                        </p:tav>
                                        <p:tav tm="100000">
                                          <p:val>
                                            <p:strVal val="#ppt_w"/>
                                          </p:val>
                                        </p:tav>
                                      </p:tavLst>
                                    </p:anim>
                                    <p:anim calcmode="lin" valueType="num">
                                      <p:cBhvr>
                                        <p:cTn id="13" dur="1000" fill="hold"/>
                                        <p:tgtEl>
                                          <p:spTgt spid="38921"/>
                                        </p:tgtEl>
                                        <p:attrNameLst>
                                          <p:attrName>ppt_h</p:attrName>
                                        </p:attrNameLst>
                                      </p:cBhvr>
                                      <p:tavLst>
                                        <p:tav tm="0">
                                          <p:val>
                                            <p:fltVal val="0"/>
                                          </p:val>
                                        </p:tav>
                                        <p:tav tm="100000">
                                          <p:val>
                                            <p:strVal val="#ppt_h"/>
                                          </p:val>
                                        </p:tav>
                                      </p:tavLst>
                                    </p:anim>
                                    <p:anim calcmode="lin" valueType="num">
                                      <p:cBhvr>
                                        <p:cTn id="14" dur="1000" fill="hold"/>
                                        <p:tgtEl>
                                          <p:spTgt spid="38921"/>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38921"/>
                                        </p:tgtEl>
                                        <p:attrNameLst>
                                          <p:attrName>ppt_y</p:attrName>
                                        </p:attrNameLst>
                                      </p:cBhvr>
                                      <p:tavLst>
                                        <p:tav tm="0" fmla="#ppt_y+(sin(-2*pi*(1-$))*-#ppt_x+cos(-2*pi*(1-$))*(1-#ppt_y))*(1-$)">
                                          <p:val>
                                            <p:fltVal val="0"/>
                                          </p:val>
                                        </p:tav>
                                        <p:tav tm="100000">
                                          <p:val>
                                            <p:fltVal val="1"/>
                                          </p:val>
                                        </p:tav>
                                      </p:tavLst>
                                    </p:anim>
                                  </p:childTnLst>
                                </p:cTn>
                              </p:par>
                              <p:par>
                                <p:cTn id="16" presetID="53" presetClass="entr" presetSubtype="16"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38920"/>
                                        </p:tgtEl>
                                        <p:attrNameLst>
                                          <p:attrName>style.visibility</p:attrName>
                                        </p:attrNameLst>
                                      </p:cBhvr>
                                      <p:to>
                                        <p:strVal val="visible"/>
                                      </p:to>
                                    </p:set>
                                    <p:animEffect transition="in" filter="box(in)">
                                      <p:cBhvr>
                                        <p:cTn id="25" dur="500"/>
                                        <p:tgtEl>
                                          <p:spTgt spid="3892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3" presetClass="entr" presetSubtype="16" fill="hold" nodeType="clickEffect">
                                  <p:stCondLst>
                                    <p:cond delay="0"/>
                                  </p:stCondLst>
                                  <p:childTnLst>
                                    <p:set>
                                      <p:cBhvr>
                                        <p:cTn id="29" dur="1" fill="hold">
                                          <p:stCondLst>
                                            <p:cond delay="0"/>
                                          </p:stCondLst>
                                        </p:cTn>
                                        <p:tgtEl>
                                          <p:spTgt spid="65543"/>
                                        </p:tgtEl>
                                        <p:attrNameLst>
                                          <p:attrName>style.visibility</p:attrName>
                                        </p:attrNameLst>
                                      </p:cBhvr>
                                      <p:to>
                                        <p:strVal val="visible"/>
                                      </p:to>
                                    </p:set>
                                    <p:anim calcmode="lin" valueType="num">
                                      <p:cBhvr>
                                        <p:cTn id="30" dur="500" fill="hold"/>
                                        <p:tgtEl>
                                          <p:spTgt spid="65543"/>
                                        </p:tgtEl>
                                        <p:attrNameLst>
                                          <p:attrName>ppt_w</p:attrName>
                                        </p:attrNameLst>
                                      </p:cBhvr>
                                      <p:tavLst>
                                        <p:tav tm="0">
                                          <p:val>
                                            <p:fltVal val="0"/>
                                          </p:val>
                                        </p:tav>
                                        <p:tav tm="100000">
                                          <p:val>
                                            <p:strVal val="#ppt_w"/>
                                          </p:val>
                                        </p:tav>
                                      </p:tavLst>
                                    </p:anim>
                                    <p:anim calcmode="lin" valueType="num">
                                      <p:cBhvr>
                                        <p:cTn id="31" dur="500" fill="hold"/>
                                        <p:tgtEl>
                                          <p:spTgt spid="65543"/>
                                        </p:tgtEl>
                                        <p:attrNameLst>
                                          <p:attrName>ppt_h</p:attrName>
                                        </p:attrNameLst>
                                      </p:cBhvr>
                                      <p:tavLst>
                                        <p:tav tm="0">
                                          <p:val>
                                            <p:fltVal val="0"/>
                                          </p:val>
                                        </p:tav>
                                        <p:tav tm="100000">
                                          <p:val>
                                            <p:strVal val="#ppt_h"/>
                                          </p:val>
                                        </p:tav>
                                      </p:tavLst>
                                    </p:anim>
                                    <p:animEffect transition="in" filter="fade">
                                      <p:cBhvr>
                                        <p:cTn id="32" dur="500"/>
                                        <p:tgtEl>
                                          <p:spTgt spid="65543"/>
                                        </p:tgtEl>
                                      </p:cBhvr>
                                    </p:animEffect>
                                  </p:childTnLst>
                                </p:cTn>
                              </p:par>
                              <p:par>
                                <p:cTn id="33" presetID="15" presetClass="entr" presetSubtype="0" fill="hold" grpId="0" nodeType="withEffect">
                                  <p:stCondLst>
                                    <p:cond delay="0"/>
                                  </p:stCondLst>
                                  <p:childTnLst>
                                    <p:set>
                                      <p:cBhvr>
                                        <p:cTn id="34" dur="1" fill="hold">
                                          <p:stCondLst>
                                            <p:cond delay="0"/>
                                          </p:stCondLst>
                                        </p:cTn>
                                        <p:tgtEl>
                                          <p:spTgt spid="38922"/>
                                        </p:tgtEl>
                                        <p:attrNameLst>
                                          <p:attrName>style.visibility</p:attrName>
                                        </p:attrNameLst>
                                      </p:cBhvr>
                                      <p:to>
                                        <p:strVal val="visible"/>
                                      </p:to>
                                    </p:set>
                                    <p:anim calcmode="lin" valueType="num">
                                      <p:cBhvr>
                                        <p:cTn id="35" dur="1000" fill="hold"/>
                                        <p:tgtEl>
                                          <p:spTgt spid="38922"/>
                                        </p:tgtEl>
                                        <p:attrNameLst>
                                          <p:attrName>ppt_w</p:attrName>
                                        </p:attrNameLst>
                                      </p:cBhvr>
                                      <p:tavLst>
                                        <p:tav tm="0">
                                          <p:val>
                                            <p:fltVal val="0"/>
                                          </p:val>
                                        </p:tav>
                                        <p:tav tm="100000">
                                          <p:val>
                                            <p:strVal val="#ppt_w"/>
                                          </p:val>
                                        </p:tav>
                                      </p:tavLst>
                                    </p:anim>
                                    <p:anim calcmode="lin" valueType="num">
                                      <p:cBhvr>
                                        <p:cTn id="36" dur="1000" fill="hold"/>
                                        <p:tgtEl>
                                          <p:spTgt spid="38922"/>
                                        </p:tgtEl>
                                        <p:attrNameLst>
                                          <p:attrName>ppt_h</p:attrName>
                                        </p:attrNameLst>
                                      </p:cBhvr>
                                      <p:tavLst>
                                        <p:tav tm="0">
                                          <p:val>
                                            <p:fltVal val="0"/>
                                          </p:val>
                                        </p:tav>
                                        <p:tav tm="100000">
                                          <p:val>
                                            <p:strVal val="#ppt_h"/>
                                          </p:val>
                                        </p:tav>
                                      </p:tavLst>
                                    </p:anim>
                                    <p:anim calcmode="lin" valueType="num">
                                      <p:cBhvr>
                                        <p:cTn id="37" dur="1000" fill="hold"/>
                                        <p:tgtEl>
                                          <p:spTgt spid="38922"/>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3892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9" grpId="0" animBg="1"/>
      <p:bldP spid="38920" grpId="0" animBg="1"/>
      <p:bldP spid="38921" grpId="0" animBg="1"/>
      <p:bldP spid="3892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4"/>
          <a:stretch>
            <a:fillRect/>
          </a:stretch>
        </p:blipFill>
        <p:spPr>
          <a:xfrm>
            <a:off x="371498" y="1556792"/>
            <a:ext cx="5928692" cy="4898197"/>
          </a:xfrm>
          <a:prstGeom prst="rect">
            <a:avLst/>
          </a:prstGeom>
          <a:ln>
            <a:solidFill>
              <a:schemeClr val="tx1"/>
            </a:solidFill>
          </a:ln>
        </p:spPr>
      </p:pic>
      <p:sp>
        <p:nvSpPr>
          <p:cNvPr id="67586" name="Rectangle 2"/>
          <p:cNvSpPr>
            <a:spLocks noGrp="1" noChangeArrowheads="1"/>
          </p:cNvSpPr>
          <p:nvPr>
            <p:ph type="title"/>
          </p:nvPr>
        </p:nvSpPr>
        <p:spPr/>
        <p:txBody>
          <a:bodyPr/>
          <a:lstStyle/>
          <a:p>
            <a:pPr algn="l" eaLnBrk="1" hangingPunct="1"/>
            <a:r>
              <a:rPr lang="en-US" altLang="ja-JP" dirty="0" smtClean="0"/>
              <a:t>2-4. </a:t>
            </a:r>
            <a:r>
              <a:rPr lang="ja-JP" altLang="en-US" dirty="0" smtClean="0"/>
              <a:t>新聞の探し方</a:t>
            </a:r>
          </a:p>
        </p:txBody>
      </p:sp>
      <p:sp>
        <p:nvSpPr>
          <p:cNvPr id="38919" name="AutoShape 7"/>
          <p:cNvSpPr>
            <a:spLocks noChangeArrowheads="1"/>
          </p:cNvSpPr>
          <p:nvPr/>
        </p:nvSpPr>
        <p:spPr bwMode="auto">
          <a:xfrm>
            <a:off x="4076528" y="2078188"/>
            <a:ext cx="761657" cy="252106"/>
          </a:xfrm>
          <a:prstGeom prst="roundRect">
            <a:avLst>
              <a:gd name="adj" fmla="val 16667"/>
            </a:avLst>
          </a:prstGeom>
          <a:noFill/>
          <a:ln w="28575" algn="ctr">
            <a:solidFill>
              <a:srgbClr val="FF0000"/>
            </a:solidFill>
            <a:round/>
            <a:headEnd/>
            <a:tailEnd/>
          </a:ln>
        </p:spPr>
        <p:txBody>
          <a:bodyPr wrap="none" lIns="90000" tIns="46800" rIns="90000" bIns="46800" anchor="ctr"/>
          <a:lstStyle/>
          <a:p>
            <a:pPr algn="ctr">
              <a:buClr>
                <a:srgbClr val="000000"/>
              </a:buClr>
              <a:buSzPct val="100000"/>
              <a:buFont typeface="Times New Roman" pitchFamily="18" charset="0"/>
              <a:buNone/>
            </a:pPr>
            <a:endParaRPr kumimoji="0" lang="ja-JP" altLang="en-US" dirty="0"/>
          </a:p>
        </p:txBody>
      </p:sp>
      <p:sp>
        <p:nvSpPr>
          <p:cNvPr id="67590" name="テキスト ボックス 2"/>
          <p:cNvSpPr txBox="1">
            <a:spLocks noChangeArrowheads="1"/>
          </p:cNvSpPr>
          <p:nvPr/>
        </p:nvSpPr>
        <p:spPr bwMode="auto">
          <a:xfrm>
            <a:off x="6444207" y="2156342"/>
            <a:ext cx="2664297" cy="3108543"/>
          </a:xfrm>
          <a:prstGeom prst="rect">
            <a:avLst/>
          </a:prstGeom>
          <a:noFill/>
          <a:ln w="9525">
            <a:noFill/>
            <a:miter lim="800000"/>
            <a:headEnd/>
            <a:tailEnd/>
          </a:ln>
        </p:spPr>
        <p:txBody>
          <a:bodyPr wrap="square">
            <a:spAutoFit/>
          </a:bodyPr>
          <a:lstStyle/>
          <a:p>
            <a:pPr>
              <a:buClr>
                <a:srgbClr val="000000"/>
              </a:buClr>
              <a:buSzPct val="100000"/>
              <a:buFont typeface="Times New Roman" pitchFamily="18" charset="0"/>
              <a:buNone/>
            </a:pPr>
            <a:r>
              <a:rPr lang="ja-JP" altLang="en-US" dirty="0" smtClean="0">
                <a:solidFill>
                  <a:schemeClr val="tx1"/>
                </a:solidFill>
              </a:rPr>
              <a:t>中日新聞</a:t>
            </a:r>
            <a:r>
              <a:rPr lang="ja-JP" altLang="en-US" dirty="0">
                <a:solidFill>
                  <a:schemeClr val="tx1"/>
                </a:solidFill>
              </a:rPr>
              <a:t>の</a:t>
            </a:r>
            <a:r>
              <a:rPr lang="ja-JP" altLang="en-US" dirty="0" smtClean="0">
                <a:solidFill>
                  <a:schemeClr val="tx1"/>
                </a:solidFill>
              </a:rPr>
              <a:t>データベース</a:t>
            </a:r>
            <a:endParaRPr lang="en-US" altLang="ja-JP" dirty="0" smtClean="0">
              <a:solidFill>
                <a:schemeClr val="tx1"/>
              </a:solidFill>
            </a:endParaRPr>
          </a:p>
          <a:p>
            <a:pPr>
              <a:buClr>
                <a:srgbClr val="000000"/>
              </a:buClr>
              <a:buSzPct val="100000"/>
              <a:buFont typeface="Times New Roman" pitchFamily="18" charset="0"/>
              <a:buNone/>
            </a:pPr>
            <a:endParaRPr lang="en-US" altLang="ja-JP" dirty="0">
              <a:solidFill>
                <a:schemeClr val="tx1"/>
              </a:solidFill>
            </a:endParaRPr>
          </a:p>
          <a:p>
            <a:pPr>
              <a:buClr>
                <a:srgbClr val="000000"/>
              </a:buClr>
              <a:buSzPct val="100000"/>
              <a:buFont typeface="Times New Roman" pitchFamily="18" charset="0"/>
              <a:buNone/>
            </a:pPr>
            <a:r>
              <a:rPr lang="ja-JP" altLang="en-US" sz="1600" dirty="0" smtClean="0">
                <a:solidFill>
                  <a:schemeClr val="tx1"/>
                </a:solidFill>
              </a:rPr>
              <a:t>・</a:t>
            </a:r>
            <a:r>
              <a:rPr lang="ja-JP" altLang="en-US" sz="1600" dirty="0">
                <a:solidFill>
                  <a:schemeClr val="tx1"/>
                </a:solidFill>
              </a:rPr>
              <a:t>学内の端末から利用可能</a:t>
            </a:r>
            <a:endParaRPr lang="en-US" altLang="ja-JP" sz="1600" dirty="0">
              <a:solidFill>
                <a:schemeClr val="tx1"/>
              </a:solidFill>
            </a:endParaRPr>
          </a:p>
          <a:p>
            <a:pPr>
              <a:buClr>
                <a:srgbClr val="000000"/>
              </a:buClr>
              <a:buSzPct val="100000"/>
              <a:buFont typeface="Times New Roman" pitchFamily="18" charset="0"/>
              <a:buNone/>
            </a:pPr>
            <a:endParaRPr lang="en-US" altLang="ja-JP" sz="1600" dirty="0">
              <a:solidFill>
                <a:schemeClr val="tx1"/>
              </a:solidFill>
            </a:endParaRPr>
          </a:p>
          <a:p>
            <a:pPr>
              <a:buClr>
                <a:srgbClr val="000000"/>
              </a:buClr>
              <a:buSzPct val="100000"/>
              <a:buFont typeface="Times New Roman" pitchFamily="18" charset="0"/>
              <a:buNone/>
            </a:pPr>
            <a:r>
              <a:rPr lang="ja-JP" altLang="en-US" sz="1600" dirty="0" smtClean="0">
                <a:solidFill>
                  <a:schemeClr val="tx1"/>
                </a:solidFill>
              </a:rPr>
              <a:t>・</a:t>
            </a:r>
            <a:r>
              <a:rPr lang="ja-JP" altLang="en-US" sz="1600" b="1" dirty="0" smtClean="0">
                <a:solidFill>
                  <a:srgbClr val="FF0000"/>
                </a:solidFill>
              </a:rPr>
              <a:t>必ず図書館</a:t>
            </a:r>
            <a:r>
              <a:rPr lang="en-US" altLang="ja-JP" sz="1600" b="1" dirty="0" smtClean="0">
                <a:solidFill>
                  <a:srgbClr val="FF0000"/>
                </a:solidFill>
              </a:rPr>
              <a:t>Web</a:t>
            </a:r>
            <a:r>
              <a:rPr lang="ja-JP" altLang="en-US" sz="1600" b="1" dirty="0" smtClean="0">
                <a:solidFill>
                  <a:srgbClr val="FF0000"/>
                </a:solidFill>
              </a:rPr>
              <a:t>サイトからアクセスする</a:t>
            </a:r>
            <a:r>
              <a:rPr lang="en-US" altLang="ja-JP" sz="1600" b="1" dirty="0" smtClean="0">
                <a:solidFill>
                  <a:srgbClr val="FF0000"/>
                </a:solidFill>
              </a:rPr>
              <a:t/>
            </a:r>
            <a:br>
              <a:rPr lang="en-US" altLang="ja-JP" sz="1600" b="1" dirty="0" smtClean="0">
                <a:solidFill>
                  <a:srgbClr val="FF0000"/>
                </a:solidFill>
              </a:rPr>
            </a:br>
            <a:r>
              <a:rPr lang="ja-JP" altLang="en-US" sz="1600" b="1" dirty="0" smtClean="0">
                <a:solidFill>
                  <a:srgbClr val="FF0000"/>
                </a:solidFill>
              </a:rPr>
              <a:t>（</a:t>
            </a:r>
            <a:r>
              <a:rPr lang="en-US" altLang="ja-JP" sz="1600" b="1" dirty="0" smtClean="0">
                <a:solidFill>
                  <a:srgbClr val="FF0000"/>
                </a:solidFill>
              </a:rPr>
              <a:t>Google</a:t>
            </a:r>
            <a:r>
              <a:rPr lang="ja-JP" altLang="en-US" sz="1600" b="1" dirty="0" smtClean="0">
                <a:solidFill>
                  <a:srgbClr val="FF0000"/>
                </a:solidFill>
              </a:rPr>
              <a:t>など検索エンジンからはアクセスできない）</a:t>
            </a:r>
            <a:endParaRPr lang="en-US" altLang="ja-JP" sz="1600" b="1" dirty="0">
              <a:solidFill>
                <a:srgbClr val="FF0000"/>
              </a:solidFill>
            </a:endParaRPr>
          </a:p>
          <a:p>
            <a:pPr>
              <a:buClr>
                <a:srgbClr val="000000"/>
              </a:buClr>
              <a:buSzPct val="100000"/>
              <a:buFont typeface="Times New Roman" pitchFamily="18" charset="0"/>
              <a:buNone/>
            </a:pPr>
            <a:endParaRPr lang="en-US" altLang="ja-JP" sz="1600" dirty="0">
              <a:solidFill>
                <a:schemeClr val="tx1"/>
              </a:solidFill>
            </a:endParaRPr>
          </a:p>
          <a:p>
            <a:pPr>
              <a:buClr>
                <a:srgbClr val="000000"/>
              </a:buClr>
              <a:buSzPct val="100000"/>
              <a:buFont typeface="Times New Roman" pitchFamily="18" charset="0"/>
              <a:buNone/>
            </a:pPr>
            <a:r>
              <a:rPr lang="ja-JP" altLang="en-US" sz="1600" dirty="0">
                <a:solidFill>
                  <a:schemeClr val="tx1"/>
                </a:solidFill>
              </a:rPr>
              <a:t>・利用人数制限があるため、</a:t>
            </a:r>
            <a:r>
              <a:rPr lang="ja-JP" altLang="en-US" sz="1600" dirty="0" smtClean="0">
                <a:solidFill>
                  <a:schemeClr val="tx1"/>
                </a:solidFill>
              </a:rPr>
              <a:t>使用が終わったら、必ず</a:t>
            </a:r>
            <a:r>
              <a:rPr lang="en-US" altLang="ja-JP" sz="1600" dirty="0" smtClean="0">
                <a:solidFill>
                  <a:schemeClr val="tx1"/>
                </a:solidFill>
              </a:rPr>
              <a:t/>
            </a:r>
            <a:br>
              <a:rPr lang="en-US" altLang="ja-JP" sz="1600" dirty="0" smtClean="0">
                <a:solidFill>
                  <a:schemeClr val="tx1"/>
                </a:solidFill>
              </a:rPr>
            </a:br>
            <a:r>
              <a:rPr lang="ja-JP" altLang="en-US" sz="1600" dirty="0" smtClean="0">
                <a:solidFill>
                  <a:schemeClr val="tx1"/>
                </a:solidFill>
              </a:rPr>
              <a:t>ログアウトする</a:t>
            </a:r>
            <a:endParaRPr lang="ja-JP" altLang="en-US" sz="1600" dirty="0">
              <a:solidFill>
                <a:schemeClr val="tx1"/>
              </a:solidFill>
            </a:endParaRPr>
          </a:p>
        </p:txBody>
      </p:sp>
      <p:sp>
        <p:nvSpPr>
          <p:cNvPr id="8" name="AutoShape 7"/>
          <p:cNvSpPr>
            <a:spLocks noChangeArrowheads="1"/>
          </p:cNvSpPr>
          <p:nvPr/>
        </p:nvSpPr>
        <p:spPr bwMode="auto">
          <a:xfrm>
            <a:off x="468312" y="3214734"/>
            <a:ext cx="1168787" cy="250349"/>
          </a:xfrm>
          <a:prstGeom prst="roundRect">
            <a:avLst>
              <a:gd name="adj" fmla="val 16667"/>
            </a:avLst>
          </a:prstGeom>
          <a:noFill/>
          <a:ln w="28575" algn="ctr">
            <a:solidFill>
              <a:srgbClr val="FF0000"/>
            </a:solidFill>
            <a:round/>
            <a:headEnd/>
            <a:tailEnd/>
          </a:ln>
        </p:spPr>
        <p:txBody>
          <a:bodyPr wrap="none" lIns="90000" tIns="46800" rIns="90000" bIns="46800" anchor="ctr"/>
          <a:lstStyle/>
          <a:p>
            <a:pPr algn="ctr">
              <a:buClr>
                <a:srgbClr val="000000"/>
              </a:buClr>
              <a:buSzPct val="100000"/>
              <a:buFont typeface="Times New Roman" pitchFamily="18" charset="0"/>
              <a:buNone/>
            </a:pPr>
            <a:endParaRPr kumimoji="0" lang="ja-JP" altLang="en-US" dirty="0"/>
          </a:p>
        </p:txBody>
      </p:sp>
      <p:sp>
        <p:nvSpPr>
          <p:cNvPr id="12" name="AutoShape 7"/>
          <p:cNvSpPr>
            <a:spLocks noChangeArrowheads="1"/>
          </p:cNvSpPr>
          <p:nvPr/>
        </p:nvSpPr>
        <p:spPr bwMode="auto">
          <a:xfrm>
            <a:off x="2075594" y="5229200"/>
            <a:ext cx="1776326" cy="360040"/>
          </a:xfrm>
          <a:prstGeom prst="roundRect">
            <a:avLst>
              <a:gd name="adj" fmla="val 16667"/>
            </a:avLst>
          </a:prstGeom>
          <a:noFill/>
          <a:ln w="28575" algn="ctr">
            <a:solidFill>
              <a:srgbClr val="FF0000"/>
            </a:solidFill>
            <a:round/>
            <a:headEnd/>
            <a:tailEnd/>
          </a:ln>
        </p:spPr>
        <p:txBody>
          <a:bodyPr wrap="none" lIns="90000" tIns="46800" rIns="90000" bIns="46800" anchor="ctr"/>
          <a:lstStyle/>
          <a:p>
            <a:pPr algn="ctr">
              <a:buClr>
                <a:srgbClr val="000000"/>
              </a:buClr>
              <a:buSzPct val="100000"/>
              <a:buFont typeface="Times New Roman" pitchFamily="18" charset="0"/>
              <a:buNone/>
            </a:pPr>
            <a:endParaRPr kumimoji="0" lang="ja-JP" altLang="en-US" dirty="0"/>
          </a:p>
        </p:txBody>
      </p:sp>
      <p:cxnSp>
        <p:nvCxnSpPr>
          <p:cNvPr id="4" name="直線矢印コネクタ 3"/>
          <p:cNvCxnSpPr>
            <a:stCxn id="38919" idx="1"/>
          </p:cNvCxnSpPr>
          <p:nvPr/>
        </p:nvCxnSpPr>
        <p:spPr bwMode="auto">
          <a:xfrm flipH="1">
            <a:off x="1514732" y="2204241"/>
            <a:ext cx="2561796" cy="1008736"/>
          </a:xfrm>
          <a:prstGeom prst="straightConnector1">
            <a:avLst/>
          </a:prstGeom>
          <a:noFill/>
          <a:ln w="28575" cap="flat" cmpd="sng" algn="ctr">
            <a:solidFill>
              <a:srgbClr val="FF000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線矢印コネクタ 14"/>
          <p:cNvCxnSpPr/>
          <p:nvPr/>
        </p:nvCxnSpPr>
        <p:spPr bwMode="auto">
          <a:xfrm>
            <a:off x="1514732" y="3472142"/>
            <a:ext cx="681004" cy="1792743"/>
          </a:xfrm>
          <a:prstGeom prst="straightConnector1">
            <a:avLst/>
          </a:prstGeom>
          <a:noFill/>
          <a:ln w="28575" cap="flat" cmpd="sng" algn="ctr">
            <a:solidFill>
              <a:srgbClr val="FF000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ustDataLst>
      <p:tags r:id="rId1"/>
    </p:custDataLst>
    <p:extLst>
      <p:ext uri="{BB962C8B-B14F-4D97-AF65-F5344CB8AC3E}">
        <p14:creationId xmlns:p14="http://schemas.microsoft.com/office/powerpoint/2010/main" val="1944278450"/>
      </p:ext>
    </p:extLst>
  </p:cSld>
  <p:clrMapOvr>
    <a:masterClrMapping/>
  </p:clrMapOvr>
  <p:transition spd="slow" advTm="4436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8919"/>
                                        </p:tgtEl>
                                        <p:attrNameLst>
                                          <p:attrName>style.visibility</p:attrName>
                                        </p:attrNameLst>
                                      </p:cBhvr>
                                      <p:to>
                                        <p:strVal val="visible"/>
                                      </p:to>
                                    </p:set>
                                    <p:animEffect transition="in" filter="box(in)">
                                      <p:cBhvr>
                                        <p:cTn id="7" dur="500"/>
                                        <p:tgtEl>
                                          <p:spTgt spid="389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ox(i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ox(in)">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9" grpId="0" animBg="1"/>
      <p:bldP spid="8"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a:xfrm>
            <a:off x="251520" y="258764"/>
            <a:ext cx="8568952" cy="1433512"/>
          </a:xfrm>
        </p:spPr>
        <p:txBody>
          <a:bodyPr/>
          <a:lstStyle/>
          <a:p>
            <a:pPr algn="l" eaLnBrk="1" hangingPunct="1"/>
            <a:r>
              <a:rPr lang="en-US" altLang="ja-JP" dirty="0" smtClean="0"/>
              <a:t>3-1. </a:t>
            </a:r>
            <a:r>
              <a:rPr lang="ja-JP" altLang="en-US" dirty="0" smtClean="0"/>
              <a:t>岐阜大学にない資料の探し方</a:t>
            </a:r>
          </a:p>
        </p:txBody>
      </p:sp>
      <p:sp>
        <p:nvSpPr>
          <p:cNvPr id="71682" name="Rectangle 16"/>
          <p:cNvSpPr txBox="1">
            <a:spLocks noChangeArrowheads="1"/>
          </p:cNvSpPr>
          <p:nvPr/>
        </p:nvSpPr>
        <p:spPr bwMode="auto">
          <a:xfrm>
            <a:off x="197731" y="3645024"/>
            <a:ext cx="8676530" cy="2807519"/>
          </a:xfrm>
          <a:prstGeom prst="rect">
            <a:avLst/>
          </a:prstGeom>
          <a:noFill/>
          <a:ln w="9525">
            <a:noFill/>
            <a:miter lim="800000"/>
            <a:headEnd/>
            <a:tailEnd/>
          </a:ln>
        </p:spPr>
        <p:txBody>
          <a:bodyPr lIns="90000" tIns="46800" rIns="90000" bIns="46800"/>
          <a:lstStyle/>
          <a:p>
            <a:pPr marL="342900" indent="-342900">
              <a:spcBef>
                <a:spcPts val="800"/>
              </a:spcBef>
              <a:buClr>
                <a:srgbClr val="000000"/>
              </a:buClr>
              <a:buSzPct val="100000"/>
              <a:buFont typeface="Times New Roman" pitchFamily="18" charset="0"/>
              <a:buNone/>
            </a:pPr>
            <a:r>
              <a:rPr kumimoji="0" lang="ja-JP" altLang="en-US" sz="2800" dirty="0">
                <a:solidFill>
                  <a:srgbClr val="000000"/>
                </a:solidFill>
              </a:rPr>
              <a:t>①　岐阜大学以外の大学図書館の蔵書を探す</a:t>
            </a:r>
            <a:endParaRPr kumimoji="0" lang="ja-JP" altLang="en-US" sz="2400" dirty="0">
              <a:solidFill>
                <a:srgbClr val="000000"/>
              </a:solidFill>
            </a:endParaRPr>
          </a:p>
          <a:p>
            <a:pPr marL="342900" indent="-342900">
              <a:spcBef>
                <a:spcPts val="800"/>
              </a:spcBef>
              <a:buClr>
                <a:srgbClr val="000000"/>
              </a:buClr>
              <a:buSzPct val="100000"/>
              <a:buFont typeface="Times New Roman" pitchFamily="18" charset="0"/>
              <a:buNone/>
            </a:pPr>
            <a:r>
              <a:rPr kumimoji="0" lang="ja-JP" altLang="en-US" sz="2000" dirty="0">
                <a:solidFill>
                  <a:srgbClr val="000000"/>
                </a:solidFill>
              </a:rPr>
              <a:t>　</a:t>
            </a:r>
            <a:r>
              <a:rPr kumimoji="0" lang="ja-JP" altLang="en-US" sz="2000" dirty="0" smtClean="0">
                <a:solidFill>
                  <a:srgbClr val="000000"/>
                </a:solidFill>
              </a:rPr>
              <a:t>　　　</a:t>
            </a:r>
            <a:r>
              <a:rPr kumimoji="0" lang="en-US" altLang="ja-JP" sz="2000" dirty="0" err="1" smtClean="0">
                <a:solidFill>
                  <a:srgbClr val="000000"/>
                </a:solidFill>
              </a:rPr>
              <a:t>CiNii</a:t>
            </a:r>
            <a:r>
              <a:rPr kumimoji="0" lang="en-US" altLang="ja-JP" sz="2000" dirty="0" smtClean="0">
                <a:solidFill>
                  <a:srgbClr val="000000"/>
                </a:solidFill>
              </a:rPr>
              <a:t> Books</a:t>
            </a:r>
            <a:r>
              <a:rPr kumimoji="0" lang="ja-JP" altLang="en-US" sz="2000" dirty="0">
                <a:solidFill>
                  <a:srgbClr val="000000"/>
                </a:solidFill>
              </a:rPr>
              <a:t>・</a:t>
            </a:r>
            <a:r>
              <a:rPr kumimoji="0" lang="en-US" altLang="ja-JP" sz="2000" dirty="0" err="1" smtClean="0">
                <a:solidFill>
                  <a:srgbClr val="000000"/>
                </a:solidFill>
              </a:rPr>
              <a:t>Webcat</a:t>
            </a:r>
            <a:r>
              <a:rPr kumimoji="0" lang="en-US" altLang="ja-JP" sz="2000" dirty="0" smtClean="0">
                <a:solidFill>
                  <a:srgbClr val="000000"/>
                </a:solidFill>
              </a:rPr>
              <a:t> Plus</a:t>
            </a:r>
            <a:r>
              <a:rPr kumimoji="0" lang="ja-JP" altLang="en-US" sz="2000" dirty="0" smtClean="0">
                <a:solidFill>
                  <a:srgbClr val="000000"/>
                </a:solidFill>
              </a:rPr>
              <a:t>　など</a:t>
            </a:r>
            <a:endParaRPr kumimoji="0" lang="ja-JP" altLang="en-US" sz="2000" dirty="0">
              <a:solidFill>
                <a:srgbClr val="000000"/>
              </a:solidFill>
            </a:endParaRPr>
          </a:p>
          <a:p>
            <a:pPr marL="342900" indent="-342900">
              <a:spcBef>
                <a:spcPts val="800"/>
              </a:spcBef>
              <a:buClr>
                <a:srgbClr val="000000"/>
              </a:buClr>
              <a:buSzPct val="100000"/>
              <a:buFont typeface="Times New Roman" pitchFamily="18" charset="0"/>
              <a:buNone/>
            </a:pPr>
            <a:r>
              <a:rPr kumimoji="0" lang="ja-JP" altLang="en-US" sz="2800" dirty="0">
                <a:solidFill>
                  <a:srgbClr val="000000"/>
                </a:solidFill>
              </a:rPr>
              <a:t>②　県や市の公共図書館の蔵書を</a:t>
            </a:r>
            <a:r>
              <a:rPr kumimoji="0" lang="ja-JP" altLang="en-US" sz="2800" dirty="0" smtClean="0">
                <a:solidFill>
                  <a:srgbClr val="000000"/>
                </a:solidFill>
              </a:rPr>
              <a:t>探す</a:t>
            </a:r>
            <a:endParaRPr kumimoji="0" lang="en-US" altLang="ja-JP" sz="2800" dirty="0">
              <a:solidFill>
                <a:srgbClr val="000000"/>
              </a:solidFill>
            </a:endParaRPr>
          </a:p>
          <a:p>
            <a:pPr marL="342900" indent="-342900">
              <a:spcBef>
                <a:spcPts val="800"/>
              </a:spcBef>
              <a:buClr>
                <a:srgbClr val="000000"/>
              </a:buClr>
              <a:buSzPct val="100000"/>
              <a:buFont typeface="Times New Roman" pitchFamily="18" charset="0"/>
              <a:buNone/>
            </a:pPr>
            <a:r>
              <a:rPr kumimoji="0" lang="ja-JP" altLang="en-US" sz="2000" dirty="0" smtClean="0">
                <a:solidFill>
                  <a:srgbClr val="000000"/>
                </a:solidFill>
              </a:rPr>
              <a:t>　　　　岐阜県総合目録・</a:t>
            </a:r>
            <a:r>
              <a:rPr kumimoji="0" lang="ja-JP" altLang="en-US" sz="2000" dirty="0" smtClean="0">
                <a:solidFill>
                  <a:schemeClr val="tx2"/>
                </a:solidFill>
              </a:rPr>
              <a:t>愛知</a:t>
            </a:r>
            <a:r>
              <a:rPr kumimoji="0" lang="ja-JP" altLang="en-US" sz="2000" dirty="0">
                <a:solidFill>
                  <a:schemeClr val="tx2"/>
                </a:solidFill>
              </a:rPr>
              <a:t>県内図書館 横断</a:t>
            </a:r>
            <a:r>
              <a:rPr kumimoji="0" lang="ja-JP" altLang="en-US" sz="2000" dirty="0" smtClean="0">
                <a:solidFill>
                  <a:schemeClr val="tx2"/>
                </a:solidFill>
              </a:rPr>
              <a:t>検索</a:t>
            </a:r>
            <a:r>
              <a:rPr kumimoji="0" lang="en-US" altLang="ja-JP" sz="2000" dirty="0" smtClean="0">
                <a:solidFill>
                  <a:schemeClr val="tx2"/>
                </a:solidFill>
              </a:rPr>
              <a:t>『</a:t>
            </a:r>
            <a:r>
              <a:rPr kumimoji="0" lang="ja-JP" altLang="en-US" sz="2000" dirty="0" smtClean="0">
                <a:solidFill>
                  <a:schemeClr val="tx2"/>
                </a:solidFill>
              </a:rPr>
              <a:t>愛蔵くん</a:t>
            </a:r>
            <a:r>
              <a:rPr kumimoji="0" lang="en-US" altLang="ja-JP" sz="2000" dirty="0" smtClean="0">
                <a:solidFill>
                  <a:schemeClr val="tx2"/>
                </a:solidFill>
              </a:rPr>
              <a:t>』</a:t>
            </a:r>
            <a:r>
              <a:rPr kumimoji="0" lang="ja-JP" altLang="en-US" sz="2000" dirty="0" smtClean="0">
                <a:solidFill>
                  <a:schemeClr val="tx2"/>
                </a:solidFill>
              </a:rPr>
              <a:t>　など</a:t>
            </a:r>
            <a:endParaRPr kumimoji="0" lang="en-US" altLang="ja-JP" sz="2000" dirty="0">
              <a:solidFill>
                <a:srgbClr val="000000"/>
              </a:solidFill>
            </a:endParaRPr>
          </a:p>
          <a:p>
            <a:pPr marL="342900" indent="-342900">
              <a:spcBef>
                <a:spcPts val="800"/>
              </a:spcBef>
              <a:buClr>
                <a:srgbClr val="000000"/>
              </a:buClr>
              <a:buSzPct val="100000"/>
              <a:buFont typeface="Times New Roman" pitchFamily="18" charset="0"/>
              <a:buNone/>
            </a:pPr>
            <a:r>
              <a:rPr kumimoji="0" lang="ja-JP" altLang="en-US" sz="2800" dirty="0">
                <a:solidFill>
                  <a:srgbClr val="000000"/>
                </a:solidFill>
              </a:rPr>
              <a:t>③　国立国会図書館の蔵書を</a:t>
            </a:r>
            <a:r>
              <a:rPr kumimoji="0" lang="ja-JP" altLang="en-US" sz="2800" dirty="0" smtClean="0">
                <a:solidFill>
                  <a:srgbClr val="000000"/>
                </a:solidFill>
              </a:rPr>
              <a:t>探す</a:t>
            </a:r>
            <a:endParaRPr kumimoji="0" lang="en-US" altLang="ja-JP" sz="2800" dirty="0">
              <a:solidFill>
                <a:srgbClr val="000000"/>
              </a:solidFill>
            </a:endParaRPr>
          </a:p>
          <a:p>
            <a:pPr marL="342900" indent="-342900">
              <a:spcBef>
                <a:spcPts val="800"/>
              </a:spcBef>
              <a:buClr>
                <a:srgbClr val="000000"/>
              </a:buClr>
              <a:buSzPct val="100000"/>
              <a:buFont typeface="Times New Roman" pitchFamily="18" charset="0"/>
              <a:buNone/>
            </a:pPr>
            <a:r>
              <a:rPr kumimoji="0" lang="ja-JP" altLang="en-US" sz="2000" dirty="0" smtClean="0">
                <a:solidFill>
                  <a:srgbClr val="000000"/>
                </a:solidFill>
              </a:rPr>
              <a:t>　　　　国立国会図書館オンライン・国立国会図書館サーチ（</a:t>
            </a:r>
            <a:r>
              <a:rPr kumimoji="0" lang="en-US" altLang="ja-JP" sz="2000" dirty="0" smtClean="0">
                <a:solidFill>
                  <a:srgbClr val="000000"/>
                </a:solidFill>
              </a:rPr>
              <a:t>NDL</a:t>
            </a:r>
            <a:r>
              <a:rPr kumimoji="0" lang="ja-JP" altLang="en-US" sz="2000" dirty="0" smtClean="0">
                <a:solidFill>
                  <a:srgbClr val="000000"/>
                </a:solidFill>
              </a:rPr>
              <a:t> </a:t>
            </a:r>
            <a:r>
              <a:rPr kumimoji="0" lang="en-US" altLang="ja-JP" sz="2000" dirty="0" smtClean="0">
                <a:solidFill>
                  <a:srgbClr val="000000"/>
                </a:solidFill>
              </a:rPr>
              <a:t>Search</a:t>
            </a:r>
            <a:r>
              <a:rPr kumimoji="0" lang="ja-JP" altLang="en-US" sz="2000" dirty="0" smtClean="0">
                <a:solidFill>
                  <a:srgbClr val="000000"/>
                </a:solidFill>
              </a:rPr>
              <a:t>）　など</a:t>
            </a:r>
            <a:endParaRPr kumimoji="0" lang="ja-JP" altLang="en-US" sz="2000" dirty="0">
              <a:solidFill>
                <a:srgbClr val="000000"/>
              </a:solidFill>
            </a:endParaRPr>
          </a:p>
        </p:txBody>
      </p:sp>
      <p:sp>
        <p:nvSpPr>
          <p:cNvPr id="23556" name="Rectangle 16"/>
          <p:cNvSpPr>
            <a:spLocks noChangeArrowheads="1"/>
          </p:cNvSpPr>
          <p:nvPr/>
        </p:nvSpPr>
        <p:spPr bwMode="auto">
          <a:xfrm>
            <a:off x="2015839" y="1916832"/>
            <a:ext cx="5040313" cy="881063"/>
          </a:xfrm>
          <a:prstGeom prst="roundRect">
            <a:avLst>
              <a:gd name="adj" fmla="val 16667"/>
            </a:avLst>
          </a:prstGeom>
          <a:solidFill>
            <a:srgbClr val="FFC000"/>
          </a:solidFill>
          <a:ln w="9525">
            <a:solidFill>
              <a:srgbClr val="000000"/>
            </a:solidFill>
            <a:round/>
            <a:headEnd/>
            <a:tailEnd/>
          </a:ln>
          <a:effectLst>
            <a:outerShdw dist="35921" dir="2700000" algn="ctr" rotWithShape="0">
              <a:schemeClr val="bg2"/>
            </a:outerShdw>
          </a:effectLst>
        </p:spPr>
        <p:txBody>
          <a:bodyPr lIns="90000" tIns="46800" rIns="90000" bIns="46800"/>
          <a:lstStyle/>
          <a:p>
            <a:pPr marL="342900" indent="-342900" algn="ctr">
              <a:lnSpc>
                <a:spcPct val="150000"/>
              </a:lnSpc>
              <a:spcBef>
                <a:spcPts val="800"/>
              </a:spcBef>
              <a:buClr>
                <a:srgbClr val="000000"/>
              </a:buClr>
              <a:buSzPct val="100000"/>
              <a:buFont typeface="Times New Roman" pitchFamily="18" charset="0"/>
              <a:buNone/>
              <a:defRPr/>
            </a:pPr>
            <a:r>
              <a:rPr kumimoji="0" lang="ja-JP" altLang="en-US" sz="2800" dirty="0">
                <a:solidFill>
                  <a:srgbClr val="000000"/>
                </a:solidFill>
                <a:ea typeface="ＭＳ Ｐゴシック" pitchFamily="50" charset="-128"/>
              </a:rPr>
              <a:t>岐阜大学図書館にない資料</a:t>
            </a:r>
            <a:endParaRPr kumimoji="0" lang="ja-JP" altLang="en-US" sz="2400" dirty="0">
              <a:solidFill>
                <a:srgbClr val="000000"/>
              </a:solidFill>
              <a:ea typeface="ＭＳ Ｐゴシック" pitchFamily="50" charset="-128"/>
            </a:endParaRPr>
          </a:p>
        </p:txBody>
      </p:sp>
      <p:sp>
        <p:nvSpPr>
          <p:cNvPr id="71684" name="下矢印 1"/>
          <p:cNvSpPr>
            <a:spLocks noChangeArrowheads="1"/>
          </p:cNvSpPr>
          <p:nvPr/>
        </p:nvSpPr>
        <p:spPr bwMode="auto">
          <a:xfrm>
            <a:off x="4006851" y="2997650"/>
            <a:ext cx="1058290" cy="575366"/>
          </a:xfrm>
          <a:prstGeom prst="downArrow">
            <a:avLst>
              <a:gd name="adj1" fmla="val 50000"/>
              <a:gd name="adj2" fmla="val 50000"/>
            </a:avLst>
          </a:prstGeom>
          <a:noFill/>
          <a:ln w="28575" algn="ctr">
            <a:solidFill>
              <a:schemeClr val="tx1"/>
            </a:solidFill>
            <a:round/>
            <a:headEnd/>
            <a:tailEnd/>
          </a:ln>
        </p:spPr>
        <p:txBody>
          <a:bodyPr wrap="none" lIns="90000" tIns="46800" rIns="90000" bIns="46800" anchor="ctr"/>
          <a:lstStyle/>
          <a:p>
            <a:pPr algn="ctr">
              <a:buClr>
                <a:srgbClr val="000000"/>
              </a:buClr>
              <a:buSzPct val="100000"/>
              <a:buFont typeface="Times New Roman" pitchFamily="18" charset="0"/>
              <a:buNone/>
            </a:pPr>
            <a:endParaRPr kumimoji="0" lang="ja-JP" altLang="en-US" dirty="0"/>
          </a:p>
        </p:txBody>
      </p:sp>
    </p:spTree>
    <p:custDataLst>
      <p:tags r:id="rId1"/>
    </p:custDataLst>
  </p:cSld>
  <p:clrMapOvr>
    <a:masterClrMapping/>
  </p:clrMapOvr>
  <p:transition spd="slow" advTm="17644"/>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rotWithShape="1">
          <a:blip r:embed="rId3"/>
          <a:srcRect l="16335" t="7918" r="18107" b="10872"/>
          <a:stretch/>
        </p:blipFill>
        <p:spPr>
          <a:xfrm>
            <a:off x="224421" y="1402458"/>
            <a:ext cx="5314782" cy="5266901"/>
          </a:xfrm>
          <a:prstGeom prst="rect">
            <a:avLst/>
          </a:prstGeom>
          <a:ln>
            <a:solidFill>
              <a:schemeClr val="tx1"/>
            </a:solidFill>
          </a:ln>
        </p:spPr>
      </p:pic>
      <p:sp>
        <p:nvSpPr>
          <p:cNvPr id="13" name="Rectangle 2"/>
          <p:cNvSpPr txBox="1">
            <a:spLocks noChangeArrowheads="1"/>
          </p:cNvSpPr>
          <p:nvPr/>
        </p:nvSpPr>
        <p:spPr bwMode="auto">
          <a:xfrm>
            <a:off x="251520" y="260648"/>
            <a:ext cx="8784976" cy="1433512"/>
          </a:xfrm>
          <a:prstGeom prst="rect">
            <a:avLst/>
          </a:prstGeom>
          <a:noFill/>
          <a:ln w="9525">
            <a:noFill/>
            <a:miter lim="800000"/>
            <a:headEnd/>
            <a:tailEnd/>
          </a:ln>
        </p:spPr>
        <p:txBody>
          <a:bodyPr vert="horz" wrap="square" lIns="90000" tIns="46800" rIns="90000" bIns="46800" numCol="1" anchor="ctr" anchorCtr="0" compatLnSpc="1">
            <a:prstTxWarp prst="textNoShape">
              <a:avLst/>
            </a:prstTxWarp>
          </a:bodyPr>
          <a:lst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ＭＳ Ｐゴシック" pitchFamily="50" charset="-128"/>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ＭＳ Ｐゴシック" pitchFamily="50" charset="-128"/>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ＭＳ Ｐゴシック" pitchFamily="50" charset="-128"/>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ＭＳ Ｐゴシック" pitchFamily="50" charset="-128"/>
              </a:defRPr>
            </a:lvl5pPr>
            <a:lvl6pPr marL="2514600" indent="-2286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Arial" charset="0"/>
                <a:ea typeface="ＭＳ Ｐゴシック" pitchFamily="50" charset="-128"/>
              </a:defRPr>
            </a:lvl6pPr>
            <a:lvl7pPr marL="2971800" indent="-2286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Arial" charset="0"/>
                <a:ea typeface="ＭＳ Ｐゴシック" pitchFamily="50" charset="-128"/>
              </a:defRPr>
            </a:lvl7pPr>
            <a:lvl8pPr marL="3429000" indent="-2286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Arial" charset="0"/>
                <a:ea typeface="ＭＳ Ｐゴシック" pitchFamily="50" charset="-128"/>
              </a:defRPr>
            </a:lvl8pPr>
            <a:lvl9pPr marL="3886200" indent="-2286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Arial" charset="0"/>
                <a:ea typeface="ＭＳ Ｐゴシック" pitchFamily="50" charset="-128"/>
              </a:defRPr>
            </a:lvl9pPr>
          </a:lstStyle>
          <a:p>
            <a:pPr algn="l" eaLnBrk="1" hangingPunct="1"/>
            <a:r>
              <a:rPr kumimoji="0" lang="en-US" altLang="ja-JP" kern="0" dirty="0" smtClean="0"/>
              <a:t>3-1. </a:t>
            </a:r>
            <a:r>
              <a:rPr kumimoji="0" lang="ja-JP" altLang="en-US" kern="0" dirty="0" smtClean="0"/>
              <a:t>岐阜大学にない資料の探し方</a:t>
            </a:r>
          </a:p>
        </p:txBody>
      </p:sp>
      <p:sp>
        <p:nvSpPr>
          <p:cNvPr id="14" name="角丸四角形 13"/>
          <p:cNvSpPr/>
          <p:nvPr/>
        </p:nvSpPr>
        <p:spPr bwMode="auto">
          <a:xfrm>
            <a:off x="323528" y="5661248"/>
            <a:ext cx="1296144" cy="288032"/>
          </a:xfrm>
          <a:prstGeom prst="roundRect">
            <a:avLst/>
          </a:prstGeom>
          <a:noFill/>
          <a:ln w="28575">
            <a:solidFill>
              <a:srgbClr val="FF0000"/>
            </a:solidFill>
            <a:miter lim="800000"/>
            <a:headEnd/>
            <a:tailEnd/>
          </a:ln>
        </p:spPr>
        <p:txBody>
          <a:bodyPr lIns="74295" tIns="8890" rIns="74295" bIns="8890" rtlCol="0" anchor="ctr"/>
          <a:lstStyle/>
          <a:p>
            <a:pPr algn="just">
              <a:buClr>
                <a:srgbClr val="000000"/>
              </a:buClr>
              <a:buSzPct val="100000"/>
              <a:buFont typeface="Times New Roman" pitchFamily="18" charset="0"/>
              <a:buNone/>
            </a:pPr>
            <a:endParaRPr kumimoji="0" lang="ja-JP" altLang="en-US" sz="1400" dirty="0">
              <a:solidFill>
                <a:srgbClr val="000000"/>
              </a:solidFill>
              <a:latin typeface="ＭＳ ゴシック" pitchFamily="49" charset="-128"/>
              <a:ea typeface="ＭＳ ゴシック" pitchFamily="49" charset="-128"/>
            </a:endParaRPr>
          </a:p>
        </p:txBody>
      </p:sp>
      <p:pic>
        <p:nvPicPr>
          <p:cNvPr id="4" name="図 3"/>
          <p:cNvPicPr>
            <a:picLocks noChangeAspect="1"/>
          </p:cNvPicPr>
          <p:nvPr/>
        </p:nvPicPr>
        <p:blipFill>
          <a:blip r:embed="rId4"/>
          <a:stretch>
            <a:fillRect/>
          </a:stretch>
        </p:blipFill>
        <p:spPr>
          <a:xfrm>
            <a:off x="5148064" y="2801575"/>
            <a:ext cx="3666667" cy="3704762"/>
          </a:xfrm>
          <a:prstGeom prst="rect">
            <a:avLst/>
          </a:prstGeom>
          <a:ln>
            <a:solidFill>
              <a:schemeClr val="tx1"/>
            </a:solidFill>
          </a:ln>
        </p:spPr>
      </p:pic>
      <p:cxnSp>
        <p:nvCxnSpPr>
          <p:cNvPr id="16" name="直線矢印コネクタ 15"/>
          <p:cNvCxnSpPr>
            <a:stCxn id="14" idx="3"/>
          </p:cNvCxnSpPr>
          <p:nvPr/>
        </p:nvCxnSpPr>
        <p:spPr bwMode="auto">
          <a:xfrm flipV="1">
            <a:off x="1619672" y="5085184"/>
            <a:ext cx="3672408" cy="720080"/>
          </a:xfrm>
          <a:prstGeom prst="straightConnector1">
            <a:avLst/>
          </a:prstGeom>
          <a:noFill/>
          <a:ln w="28575" cap="flat" cmpd="sng" algn="ctr">
            <a:solidFill>
              <a:srgbClr val="FF000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3231963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p:txBody>
          <a:bodyPr/>
          <a:lstStyle/>
          <a:p>
            <a:pPr algn="l" eaLnBrk="1" hangingPunct="1"/>
            <a:r>
              <a:rPr lang="en-US" altLang="ja-JP" dirty="0" smtClean="0"/>
              <a:t>3-2. </a:t>
            </a:r>
            <a:r>
              <a:rPr lang="ja-JP" altLang="en-US" dirty="0" smtClean="0"/>
              <a:t>学外の資料を入手する</a:t>
            </a:r>
          </a:p>
        </p:txBody>
      </p:sp>
      <p:sp>
        <p:nvSpPr>
          <p:cNvPr id="55312" name="Rectangle 16"/>
          <p:cNvSpPr>
            <a:spLocks noGrp="1" noChangeArrowheads="1"/>
          </p:cNvSpPr>
          <p:nvPr>
            <p:ph type="body" idx="1"/>
          </p:nvPr>
        </p:nvSpPr>
        <p:spPr>
          <a:xfrm>
            <a:off x="323849" y="1989139"/>
            <a:ext cx="8350251" cy="4608512"/>
          </a:xfrm>
        </p:spPr>
        <p:txBody>
          <a:bodyPr/>
          <a:lstStyle/>
          <a:p>
            <a:pPr eaLnBrk="1" hangingPunct="1">
              <a:defRPr/>
            </a:pPr>
            <a:r>
              <a:rPr lang="ja-JP" altLang="en-US" sz="2800" dirty="0" smtClean="0">
                <a:solidFill>
                  <a:srgbClr val="FF0000"/>
                </a:solidFill>
              </a:rPr>
              <a:t>①　直接訪問</a:t>
            </a:r>
          </a:p>
          <a:p>
            <a:pPr lvl="1" eaLnBrk="1" hangingPunct="1">
              <a:buFont typeface="Times New Roman" pitchFamily="18" charset="0"/>
              <a:buChar char="–"/>
              <a:defRPr/>
            </a:pPr>
            <a:r>
              <a:rPr lang="ja-JP" altLang="en-US" sz="2400" dirty="0" smtClean="0"/>
              <a:t>事前の問い合わせや紹介状が必要な場合あり</a:t>
            </a:r>
          </a:p>
          <a:p>
            <a:pPr lvl="1" eaLnBrk="1" hangingPunct="1">
              <a:defRPr/>
            </a:pPr>
            <a:r>
              <a:rPr lang="ja-JP" altLang="en-US" sz="2400" dirty="0" smtClean="0"/>
              <a:t>　 早めに図書館カウンター（岐阜大学）に相談</a:t>
            </a:r>
          </a:p>
          <a:p>
            <a:pPr eaLnBrk="1" hangingPunct="1">
              <a:defRPr/>
            </a:pPr>
            <a:endParaRPr lang="ja-JP" altLang="en-US" sz="2000" dirty="0" smtClean="0"/>
          </a:p>
          <a:p>
            <a:pPr eaLnBrk="1" hangingPunct="1">
              <a:defRPr/>
            </a:pPr>
            <a:r>
              <a:rPr lang="ja-JP" altLang="en-US" sz="2800" dirty="0" smtClean="0">
                <a:solidFill>
                  <a:srgbClr val="FF0000"/>
                </a:solidFill>
              </a:rPr>
              <a:t>②　</a:t>
            </a:r>
            <a:r>
              <a:rPr lang="en-US" altLang="ja-JP" sz="2800" dirty="0" smtClean="0">
                <a:solidFill>
                  <a:srgbClr val="FF0000"/>
                </a:solidFill>
              </a:rPr>
              <a:t>ILL</a:t>
            </a:r>
            <a:r>
              <a:rPr lang="ja-JP" altLang="en-US" sz="2800" dirty="0" smtClean="0">
                <a:solidFill>
                  <a:srgbClr val="FF0000"/>
                </a:solidFill>
              </a:rPr>
              <a:t>（図書館間相互貸借・複写）による取り寄せ</a:t>
            </a:r>
          </a:p>
          <a:p>
            <a:pPr lvl="1" eaLnBrk="1" hangingPunct="1">
              <a:buFont typeface="Times New Roman" pitchFamily="18" charset="0"/>
              <a:buChar char="–"/>
              <a:defRPr/>
            </a:pPr>
            <a:r>
              <a:rPr lang="ja-JP" altLang="en-US" sz="2400" dirty="0" smtClean="0"/>
              <a:t>複写料や送料が必要</a:t>
            </a:r>
          </a:p>
          <a:p>
            <a:pPr lvl="1" eaLnBrk="1" hangingPunct="1">
              <a:buFont typeface="Times New Roman" pitchFamily="18" charset="0"/>
              <a:buChar char="–"/>
              <a:defRPr/>
            </a:pPr>
            <a:r>
              <a:rPr lang="ja-JP" altLang="en-US" sz="2400" dirty="0" smtClean="0"/>
              <a:t>東海地区の公共図書館による現物貸借は無料</a:t>
            </a:r>
          </a:p>
          <a:p>
            <a:pPr lvl="1" eaLnBrk="1" hangingPunct="1">
              <a:buFont typeface="Times New Roman" pitchFamily="18" charset="0"/>
              <a:buChar char="–"/>
              <a:defRPr/>
            </a:pPr>
            <a:r>
              <a:rPr lang="ja-JP" altLang="en-US" sz="2400" dirty="0" smtClean="0"/>
              <a:t>研究室に所属している人は公費での支払いも可能</a:t>
            </a:r>
          </a:p>
          <a:p>
            <a:pPr lvl="1" eaLnBrk="1" hangingPunct="1">
              <a:buFont typeface="Times New Roman" pitchFamily="18" charset="0"/>
              <a:buChar char="–"/>
              <a:defRPr/>
            </a:pPr>
            <a:r>
              <a:rPr lang="en-US" altLang="ja-JP" sz="2400" dirty="0" smtClean="0"/>
              <a:t>Web</a:t>
            </a:r>
            <a:r>
              <a:rPr lang="ja-JP" altLang="en-US" sz="2400" dirty="0" smtClean="0"/>
              <a:t>からの申し込みも可能（公費の場合は要登録申請）</a:t>
            </a:r>
            <a:endParaRPr lang="en-US" altLang="ja-JP" sz="2400" dirty="0" smtClean="0"/>
          </a:p>
          <a:p>
            <a:pPr marL="457200" lvl="1" indent="0" eaLnBrk="1" hangingPunct="1">
              <a:defRPr/>
            </a:pPr>
            <a:r>
              <a:rPr lang="ja-JP" altLang="en-US" sz="1800" dirty="0" smtClean="0"/>
              <a:t>　（</a:t>
            </a:r>
            <a:r>
              <a:rPr lang="en-US" altLang="ja-JP" sz="1800" dirty="0" smtClean="0"/>
              <a:t>※</a:t>
            </a:r>
            <a:r>
              <a:rPr lang="ja-JP" altLang="en-US" sz="1800" dirty="0" smtClean="0"/>
              <a:t>）</a:t>
            </a:r>
            <a:r>
              <a:rPr lang="en-US" altLang="ja-JP" sz="1800" dirty="0" smtClean="0"/>
              <a:t>ILL</a:t>
            </a:r>
            <a:r>
              <a:rPr lang="ja-JP" altLang="en-US" sz="1800" dirty="0" smtClean="0"/>
              <a:t>＝</a:t>
            </a:r>
            <a:r>
              <a:rPr lang="en-US" altLang="ja-JP" sz="1800" dirty="0" err="1" smtClean="0"/>
              <a:t>InterLibrary</a:t>
            </a:r>
            <a:r>
              <a:rPr lang="en-US" altLang="ja-JP" sz="1800" dirty="0" smtClean="0"/>
              <a:t> Loan</a:t>
            </a:r>
            <a:endParaRPr lang="ja-JP" altLang="en-US" sz="1800" dirty="0" smtClean="0"/>
          </a:p>
        </p:txBody>
      </p:sp>
      <p:pic>
        <p:nvPicPr>
          <p:cNvPr id="81923" name="Picture 8"/>
          <p:cNvPicPr>
            <a:picLocks noChangeAspect="1" noChangeArrowheads="1"/>
          </p:cNvPicPr>
          <p:nvPr/>
        </p:nvPicPr>
        <p:blipFill>
          <a:blip r:embed="rId4"/>
          <a:srcRect/>
          <a:stretch>
            <a:fillRect/>
          </a:stretch>
        </p:blipFill>
        <p:spPr bwMode="auto">
          <a:xfrm>
            <a:off x="7092282" y="2276874"/>
            <a:ext cx="1871663" cy="1584176"/>
          </a:xfrm>
          <a:prstGeom prst="rect">
            <a:avLst/>
          </a:prstGeom>
          <a:noFill/>
          <a:ln w="9525">
            <a:noFill/>
            <a:miter lim="800000"/>
            <a:headEnd/>
            <a:tailEnd/>
          </a:ln>
        </p:spPr>
      </p:pic>
    </p:spTree>
    <p:custDataLst>
      <p:tags r:id="rId1"/>
    </p:custDataLst>
  </p:cSld>
  <p:clrMapOvr>
    <a:masterClrMapping/>
  </p:clrMapOvr>
  <p:transition spd="slow" advTm="80021"/>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ChangeArrowheads="1"/>
          </p:cNvSpPr>
          <p:nvPr>
            <p:ph type="title"/>
          </p:nvPr>
        </p:nvSpPr>
        <p:spPr/>
        <p:txBody>
          <a:bodyPr/>
          <a:lstStyle/>
          <a:p>
            <a:pPr algn="l" eaLnBrk="1" hangingPunct="1"/>
            <a:r>
              <a:rPr lang="en-US" altLang="ja-JP" dirty="0" smtClean="0"/>
              <a:t>3-3. </a:t>
            </a:r>
            <a:r>
              <a:rPr lang="ja-JP" altLang="en-US" dirty="0" smtClean="0"/>
              <a:t>図書購入希望</a:t>
            </a:r>
          </a:p>
        </p:txBody>
      </p:sp>
      <p:sp>
        <p:nvSpPr>
          <p:cNvPr id="83970" name="Rectangle 3"/>
          <p:cNvSpPr>
            <a:spLocks noGrp="1" noChangeArrowheads="1"/>
          </p:cNvSpPr>
          <p:nvPr>
            <p:ph type="body" idx="1"/>
          </p:nvPr>
        </p:nvSpPr>
        <p:spPr>
          <a:xfrm>
            <a:off x="683568" y="5267806"/>
            <a:ext cx="4860540" cy="1466850"/>
          </a:xfrm>
        </p:spPr>
        <p:txBody>
          <a:bodyPr/>
          <a:lstStyle/>
          <a:p>
            <a:pPr eaLnBrk="1" hangingPunct="1">
              <a:lnSpc>
                <a:spcPct val="80000"/>
              </a:lnSpc>
              <a:buFont typeface="Times New Roman" pitchFamily="18" charset="0"/>
              <a:buChar char="•"/>
            </a:pPr>
            <a:r>
              <a:rPr lang="ja-JP" altLang="en-US" sz="2000" dirty="0" smtClean="0"/>
              <a:t>申込方法は、メールと申込書の２種類</a:t>
            </a:r>
          </a:p>
          <a:p>
            <a:pPr eaLnBrk="1" hangingPunct="1">
              <a:lnSpc>
                <a:spcPct val="80000"/>
              </a:lnSpc>
              <a:buFont typeface="Times New Roman" pitchFamily="18" charset="0"/>
              <a:buChar char="•"/>
            </a:pPr>
            <a:r>
              <a:rPr lang="ja-JP" altLang="en-US" sz="2000" dirty="0" smtClean="0"/>
              <a:t>購入の場合は</a:t>
            </a:r>
            <a:r>
              <a:rPr lang="ja-JP" altLang="en-US" sz="2000" dirty="0" smtClean="0">
                <a:latin typeface="+mj-ea"/>
                <a:ea typeface="+mj-ea"/>
              </a:rPr>
              <a:t>１か月～</a:t>
            </a:r>
            <a:r>
              <a:rPr lang="en-US" altLang="ja-JP" sz="2000" dirty="0" smtClean="0">
                <a:latin typeface="+mj-ea"/>
                <a:ea typeface="+mj-ea"/>
              </a:rPr>
              <a:t>1</a:t>
            </a:r>
            <a:r>
              <a:rPr lang="ja-JP" altLang="en-US" sz="2000" dirty="0" smtClean="0">
                <a:latin typeface="+mj-ea"/>
                <a:ea typeface="+mj-ea"/>
              </a:rPr>
              <a:t>か月半</a:t>
            </a:r>
            <a:r>
              <a:rPr lang="ja-JP" altLang="en-US" sz="2000" dirty="0" smtClean="0"/>
              <a:t>程度で図書館の蔵書になる</a:t>
            </a:r>
            <a:endParaRPr lang="en-US" altLang="ja-JP" sz="2000" dirty="0" smtClean="0"/>
          </a:p>
          <a:p>
            <a:pPr eaLnBrk="1" hangingPunct="1">
              <a:lnSpc>
                <a:spcPct val="80000"/>
              </a:lnSpc>
              <a:buFont typeface="Times New Roman" pitchFamily="18" charset="0"/>
              <a:buChar char="•"/>
            </a:pPr>
            <a:r>
              <a:rPr lang="ja-JP" altLang="en-US" sz="2000" dirty="0" smtClean="0"/>
              <a:t>申込者が最初に借りられる</a:t>
            </a:r>
          </a:p>
        </p:txBody>
      </p:sp>
      <p:sp>
        <p:nvSpPr>
          <p:cNvPr id="2" name="正方形/長方形 1"/>
          <p:cNvSpPr/>
          <p:nvPr/>
        </p:nvSpPr>
        <p:spPr bwMode="auto">
          <a:xfrm>
            <a:off x="371712" y="1916141"/>
            <a:ext cx="1512168" cy="726038"/>
          </a:xfrm>
          <a:prstGeom prst="rect">
            <a:avLst/>
          </a:prstGeom>
          <a:noFill/>
          <a:ln w="28575">
            <a:solidFill>
              <a:srgbClr val="66CCFF"/>
            </a:solidFill>
            <a:miter lim="800000"/>
            <a:headEnd/>
            <a:tailEnd/>
          </a:ln>
        </p:spPr>
        <p:txBody>
          <a:bodyPr lIns="74295" tIns="8890" rIns="74295" bIns="8890" rtlCol="0" anchor="ctr"/>
          <a:lstStyle/>
          <a:p>
            <a:pPr algn="just">
              <a:buClr>
                <a:srgbClr val="000000"/>
              </a:buClr>
              <a:buSzPct val="100000"/>
              <a:buFont typeface="Times New Roman" pitchFamily="18" charset="0"/>
              <a:buNone/>
            </a:pPr>
            <a:r>
              <a:rPr kumimoji="0" lang="ja-JP" altLang="en-US" sz="1200" b="1" dirty="0" smtClean="0">
                <a:solidFill>
                  <a:srgbClr val="000000"/>
                </a:solidFill>
                <a:latin typeface="ＭＳ Ｐゴシック" pitchFamily="50" charset="-128"/>
                <a:ea typeface="ＭＳ Ｐゴシック" pitchFamily="50" charset="-128"/>
              </a:rPr>
              <a:t>・図書館</a:t>
            </a:r>
            <a:r>
              <a:rPr kumimoji="0" lang="en-US" altLang="ja-JP" sz="1200" b="1" dirty="0" smtClean="0">
                <a:solidFill>
                  <a:srgbClr val="000000"/>
                </a:solidFill>
                <a:latin typeface="ＭＳ Ｐゴシック" pitchFamily="50" charset="-128"/>
                <a:ea typeface="ＭＳ Ｐゴシック" pitchFamily="50" charset="-128"/>
              </a:rPr>
              <a:t>Web</a:t>
            </a:r>
            <a:r>
              <a:rPr kumimoji="0" lang="ja-JP" altLang="en-US" sz="1200" b="1" dirty="0" smtClean="0">
                <a:solidFill>
                  <a:srgbClr val="000000"/>
                </a:solidFill>
                <a:latin typeface="ＭＳ Ｐゴシック" pitchFamily="50" charset="-128"/>
                <a:ea typeface="ＭＳ Ｐゴシック" pitchFamily="50" charset="-128"/>
              </a:rPr>
              <a:t>サイト</a:t>
            </a:r>
            <a:r>
              <a:rPr kumimoji="0" lang="en-US" altLang="ja-JP" sz="1200" b="1" dirty="0" smtClean="0">
                <a:solidFill>
                  <a:srgbClr val="000000"/>
                </a:solidFill>
                <a:latin typeface="ＭＳ Ｐゴシック" pitchFamily="50" charset="-128"/>
                <a:ea typeface="ＭＳ Ｐゴシック" pitchFamily="50" charset="-128"/>
              </a:rPr>
              <a:t> </a:t>
            </a:r>
          </a:p>
          <a:p>
            <a:pPr algn="just">
              <a:buClr>
                <a:srgbClr val="000000"/>
              </a:buClr>
              <a:buSzPct val="100000"/>
              <a:buFont typeface="Times New Roman" pitchFamily="18" charset="0"/>
              <a:buNone/>
            </a:pPr>
            <a:r>
              <a:rPr kumimoji="0" lang="ja-JP" altLang="en-US" sz="1200" b="1" dirty="0">
                <a:solidFill>
                  <a:srgbClr val="000000"/>
                </a:solidFill>
                <a:latin typeface="ＭＳ Ｐゴシック" pitchFamily="50" charset="-128"/>
                <a:ea typeface="ＭＳ Ｐゴシック" pitchFamily="50" charset="-128"/>
              </a:rPr>
              <a:t>　</a:t>
            </a:r>
            <a:r>
              <a:rPr kumimoji="0" lang="ja-JP" altLang="en-US" sz="1200" b="1" dirty="0" smtClean="0">
                <a:solidFill>
                  <a:srgbClr val="000000"/>
                </a:solidFill>
                <a:latin typeface="ＭＳ Ｐゴシック" pitchFamily="50" charset="-128"/>
                <a:ea typeface="ＭＳ Ｐゴシック" pitchFamily="50" charset="-128"/>
              </a:rPr>
              <a:t>　→ 問い合わせ先 </a:t>
            </a:r>
            <a:endParaRPr kumimoji="0" lang="en-US" altLang="ja-JP" sz="1200" b="1" dirty="0" smtClean="0">
              <a:solidFill>
                <a:srgbClr val="000000"/>
              </a:solidFill>
              <a:latin typeface="ＭＳ Ｐゴシック" pitchFamily="50" charset="-128"/>
              <a:ea typeface="ＭＳ Ｐゴシック" pitchFamily="50" charset="-128"/>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5507" y="1916141"/>
            <a:ext cx="2971257" cy="45946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9712" y="1916141"/>
            <a:ext cx="3116496" cy="3084074"/>
          </a:xfrm>
          <a:prstGeom prst="rect">
            <a:avLst/>
          </a:prstGeom>
          <a:ln>
            <a:solidFill>
              <a:schemeClr val="tx1"/>
            </a:solidFill>
          </a:ln>
        </p:spPr>
      </p:pic>
    </p:spTree>
  </p:cSld>
  <p:clrMapOvr>
    <a:masterClrMapping/>
  </p:clrMapOvr>
  <p:transition spd="slow" advTm="39331"/>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実習問題</a:t>
            </a:r>
            <a:endParaRPr kumimoji="1" lang="ja-JP" altLang="en-US" dirty="0"/>
          </a:p>
        </p:txBody>
      </p:sp>
      <p:sp>
        <p:nvSpPr>
          <p:cNvPr id="3" name="コンテンツ プレースホルダー 2"/>
          <p:cNvSpPr>
            <a:spLocks noGrp="1"/>
          </p:cNvSpPr>
          <p:nvPr>
            <p:ph idx="1"/>
          </p:nvPr>
        </p:nvSpPr>
        <p:spPr/>
        <p:txBody>
          <a:bodyPr/>
          <a:lstStyle/>
          <a:p>
            <a:r>
              <a:rPr kumimoji="1" lang="ja-JP" altLang="en-US" sz="2400" dirty="0"/>
              <a:t>以下</a:t>
            </a:r>
            <a:r>
              <a:rPr kumimoji="1" lang="ja-JP" altLang="en-US" sz="2400" dirty="0" smtClean="0"/>
              <a:t>の資料を利用するにはどうすれば良いでしょうか？</a:t>
            </a:r>
            <a:endParaRPr kumimoji="1" lang="en-US" altLang="ja-JP" sz="2400" dirty="0" smtClean="0"/>
          </a:p>
          <a:p>
            <a:endParaRPr kumimoji="1" lang="en-US" altLang="ja-JP" sz="2400" dirty="0" smtClean="0"/>
          </a:p>
          <a:p>
            <a:r>
              <a:rPr kumimoji="1" lang="ja-JP" altLang="en-US" sz="2400" dirty="0" smtClean="0"/>
              <a:t>・</a:t>
            </a:r>
            <a:r>
              <a:rPr lang="ja-JP" altLang="en-US" sz="2400" dirty="0" smtClean="0"/>
              <a:t> </a:t>
            </a:r>
            <a:r>
              <a:rPr lang="ja-JP" altLang="en-US" sz="2400" dirty="0"/>
              <a:t>「磁気</a:t>
            </a:r>
            <a:r>
              <a:rPr lang="ja-JP" altLang="en-US" sz="2400" dirty="0" smtClean="0"/>
              <a:t>」</a:t>
            </a:r>
            <a:endParaRPr lang="en-US" altLang="ja-JP" sz="2400" dirty="0" smtClean="0"/>
          </a:p>
          <a:p>
            <a:r>
              <a:rPr kumimoji="1" lang="ja-JP" altLang="en-US" sz="2400" dirty="0" smtClean="0"/>
              <a:t>　日本化学会編</a:t>
            </a:r>
            <a:r>
              <a:rPr kumimoji="1" lang="en-US" altLang="ja-JP" sz="2400" dirty="0" smtClean="0"/>
              <a:t>;</a:t>
            </a:r>
            <a:r>
              <a:rPr lang="ja-JP" altLang="en-US" sz="2400" dirty="0" smtClean="0"/>
              <a:t>出口安夫編集</a:t>
            </a:r>
            <a:endParaRPr lang="en-US" altLang="ja-JP" sz="2400" dirty="0" smtClean="0"/>
          </a:p>
          <a:p>
            <a:r>
              <a:rPr lang="ja-JP" altLang="en-US" sz="2400" dirty="0"/>
              <a:t>　</a:t>
            </a:r>
            <a:r>
              <a:rPr lang="ja-JP" altLang="en-US" sz="2400" dirty="0" smtClean="0"/>
              <a:t>新実験</a:t>
            </a:r>
            <a:r>
              <a:rPr lang="ja-JP" altLang="en-US" sz="2400" dirty="0"/>
              <a:t>化学講座 </a:t>
            </a:r>
            <a:r>
              <a:rPr lang="en-US" altLang="ja-JP" sz="2400" dirty="0" smtClean="0"/>
              <a:t>3  </a:t>
            </a:r>
            <a:r>
              <a:rPr lang="ja-JP" altLang="en-US" sz="2400" dirty="0" smtClean="0"/>
              <a:t>基礎技術</a:t>
            </a:r>
            <a:r>
              <a:rPr lang="en-US" altLang="ja-JP" sz="2400" dirty="0" smtClean="0"/>
              <a:t>2, </a:t>
            </a:r>
            <a:r>
              <a:rPr lang="ja-JP" altLang="en-US" sz="2400" dirty="0" smtClean="0"/>
              <a:t>丸善</a:t>
            </a:r>
            <a:endParaRPr lang="en-US" altLang="ja-JP" sz="2400" dirty="0" smtClean="0"/>
          </a:p>
          <a:p>
            <a:endParaRPr kumimoji="1" lang="en-US" altLang="ja-JP" sz="2400" dirty="0" smtClean="0"/>
          </a:p>
          <a:p>
            <a:r>
              <a:rPr kumimoji="1" lang="ja-JP" altLang="en-US" sz="2400" dirty="0" smtClean="0"/>
              <a:t>・</a:t>
            </a:r>
            <a:r>
              <a:rPr lang="en-US" altLang="ja-JP" sz="2400" dirty="0" smtClean="0"/>
              <a:t> Nature</a:t>
            </a:r>
            <a:r>
              <a:rPr lang="ja-JP" altLang="en-US" sz="2400" dirty="0" smtClean="0"/>
              <a:t> </a:t>
            </a:r>
            <a:r>
              <a:rPr lang="en-US" altLang="ja-JP" sz="2400" dirty="0" smtClean="0"/>
              <a:t>, 2014, 510 (7505) ,</a:t>
            </a:r>
            <a:r>
              <a:rPr lang="ja-JP" altLang="en-US" sz="2400" dirty="0" smtClean="0"/>
              <a:t>  </a:t>
            </a:r>
            <a:r>
              <a:rPr lang="en-US" altLang="ja-JP" sz="2400" dirty="0" smtClean="0"/>
              <a:t>p.313</a:t>
            </a:r>
            <a:endParaRPr kumimoji="1" lang="en-US" altLang="ja-JP" sz="2400" dirty="0" smtClean="0"/>
          </a:p>
          <a:p>
            <a:endParaRPr kumimoji="1" lang="en-US" altLang="ja-JP" sz="2400" dirty="0"/>
          </a:p>
          <a:p>
            <a:r>
              <a:rPr kumimoji="1" lang="ja-JP" altLang="en-US" sz="2400" dirty="0" smtClean="0"/>
              <a:t>・日本経済新聞　平成</a:t>
            </a:r>
            <a:r>
              <a:rPr kumimoji="1" lang="en-US" altLang="ja-JP" sz="2400" dirty="0" smtClean="0"/>
              <a:t>31</a:t>
            </a:r>
            <a:r>
              <a:rPr kumimoji="1" lang="ja-JP" altLang="en-US" sz="2400" dirty="0" smtClean="0"/>
              <a:t>年</a:t>
            </a:r>
            <a:r>
              <a:rPr kumimoji="1" lang="en-US" altLang="ja-JP" sz="2400" dirty="0" smtClean="0"/>
              <a:t>4</a:t>
            </a:r>
            <a:r>
              <a:rPr kumimoji="1" lang="ja-JP" altLang="en-US" sz="2400" dirty="0" smtClean="0"/>
              <a:t>月</a:t>
            </a:r>
            <a:r>
              <a:rPr kumimoji="1" lang="en-US" altLang="ja-JP" sz="2400" dirty="0" smtClean="0"/>
              <a:t>1</a:t>
            </a:r>
            <a:r>
              <a:rPr kumimoji="1" lang="ja-JP" altLang="en-US" sz="2400" dirty="0" smtClean="0"/>
              <a:t>日</a:t>
            </a:r>
            <a:r>
              <a:rPr kumimoji="1" lang="ja-JP" altLang="en-US" sz="2400" dirty="0"/>
              <a:t>朝刊</a:t>
            </a:r>
          </a:p>
        </p:txBody>
      </p:sp>
    </p:spTree>
    <p:extLst>
      <p:ext uri="{BB962C8B-B14F-4D97-AF65-F5344CB8AC3E}">
        <p14:creationId xmlns:p14="http://schemas.microsoft.com/office/powerpoint/2010/main" val="16340376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Grp="1" noChangeArrowheads="1"/>
          </p:cNvSpPr>
          <p:nvPr>
            <p:ph type="title" idx="4294967295"/>
          </p:nvPr>
        </p:nvSpPr>
        <p:spPr>
          <a:xfrm>
            <a:off x="468315" y="404813"/>
            <a:ext cx="8351837" cy="1143000"/>
          </a:xfrm>
        </p:spPr>
        <p:txBody>
          <a:bodyPr/>
          <a:lstStyle/>
          <a:p>
            <a:pPr algn="l"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ja-JP" dirty="0" smtClean="0"/>
              <a:t>1-1</a:t>
            </a:r>
            <a:r>
              <a:rPr lang="ja-JP" altLang="en-US" dirty="0" smtClean="0"/>
              <a:t>．</a:t>
            </a:r>
            <a:r>
              <a:rPr lang="en-US" dirty="0" smtClean="0"/>
              <a:t>岐阜大学図書館</a:t>
            </a:r>
            <a:r>
              <a:rPr lang="ja-JP" altLang="en-US" dirty="0" smtClean="0"/>
              <a:t>とは？</a:t>
            </a:r>
          </a:p>
        </p:txBody>
      </p:sp>
      <p:sp>
        <p:nvSpPr>
          <p:cNvPr id="32770" name="Rectangle 2"/>
          <p:cNvSpPr>
            <a:spLocks noGrp="1" noChangeArrowheads="1"/>
          </p:cNvSpPr>
          <p:nvPr>
            <p:ph type="body" idx="4294967295"/>
          </p:nvPr>
        </p:nvSpPr>
        <p:spPr>
          <a:xfrm>
            <a:off x="468315" y="1916114"/>
            <a:ext cx="8351837" cy="4262437"/>
          </a:xfrm>
        </p:spPr>
        <p:txBody>
          <a:bodyPr/>
          <a:lstStyle/>
          <a:p>
            <a:pPr marL="341313" indent="-34131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ja-JP" altLang="en-US" dirty="0" smtClean="0"/>
              <a:t>「</a:t>
            </a:r>
            <a:r>
              <a:rPr lang="en-US" dirty="0" smtClean="0"/>
              <a:t>本館</a:t>
            </a:r>
            <a:r>
              <a:rPr lang="ja-JP" altLang="en-US" dirty="0" smtClean="0"/>
              <a:t>」</a:t>
            </a:r>
            <a:r>
              <a:rPr lang="en-US" dirty="0" smtClean="0"/>
              <a:t>と</a:t>
            </a:r>
            <a:r>
              <a:rPr lang="ja-JP" altLang="en-US" dirty="0" smtClean="0"/>
              <a:t>「</a:t>
            </a:r>
            <a:r>
              <a:rPr lang="en-US" dirty="0" smtClean="0"/>
              <a:t>医学図書館</a:t>
            </a:r>
            <a:r>
              <a:rPr lang="ja-JP" altLang="en-US" dirty="0" smtClean="0"/>
              <a:t>」</a:t>
            </a:r>
            <a:r>
              <a:rPr lang="en-US" dirty="0" smtClean="0"/>
              <a:t>の２つの図書館</a:t>
            </a:r>
          </a:p>
          <a:p>
            <a:pPr marL="341313" indent="-341313" eaLnBrk="1" hangingPunct="1">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dirty="0" smtClean="0"/>
          </a:p>
          <a:p>
            <a:pPr marL="341313" indent="-34131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ja-JP" altLang="en-US" dirty="0" smtClean="0"/>
              <a:t>図書館だけでなく</a:t>
            </a:r>
            <a:r>
              <a:rPr lang="en-US" altLang="ja-JP" dirty="0" smtClean="0"/>
              <a:t/>
            </a:r>
            <a:br>
              <a:rPr lang="en-US" altLang="ja-JP" dirty="0" smtClean="0"/>
            </a:br>
            <a:r>
              <a:rPr lang="en-US" dirty="0" err="1" smtClean="0"/>
              <a:t>研究室</a:t>
            </a:r>
            <a:r>
              <a:rPr lang="ja-JP" altLang="en-US" dirty="0" err="1" smtClean="0"/>
              <a:t>にも</a:t>
            </a:r>
            <a:r>
              <a:rPr lang="ja-JP" altLang="en-US" dirty="0" smtClean="0"/>
              <a:t>資料がある</a:t>
            </a:r>
            <a:endParaRPr lang="en-US" altLang="ja-JP" dirty="0" smtClean="0"/>
          </a:p>
          <a:p>
            <a:pPr marL="341313" indent="-34131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dirty="0" smtClean="0"/>
          </a:p>
          <a:p>
            <a:pPr marL="341313" indent="-34131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t>蔵書は</a:t>
            </a:r>
            <a:r>
              <a:rPr lang="en-US" altLang="ja-JP" dirty="0" smtClean="0"/>
              <a:t>90</a:t>
            </a:r>
            <a:r>
              <a:rPr lang="ja-JP" altLang="en-US" dirty="0" smtClean="0"/>
              <a:t>万冊以上</a:t>
            </a:r>
          </a:p>
          <a:p>
            <a:pPr marL="341313" indent="-341313" eaLnBrk="1" hangingPunct="1">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ja-JP" dirty="0" smtClean="0"/>
          </a:p>
        </p:txBody>
      </p:sp>
      <p:pic>
        <p:nvPicPr>
          <p:cNvPr id="5126" name="Picture 6"/>
          <p:cNvPicPr>
            <a:picLocks noChangeAspect="1" noChangeArrowheads="1"/>
          </p:cNvPicPr>
          <p:nvPr/>
        </p:nvPicPr>
        <p:blipFill>
          <a:blip r:embed="rId4"/>
          <a:srcRect/>
          <a:stretch>
            <a:fillRect/>
          </a:stretch>
        </p:blipFill>
        <p:spPr bwMode="auto">
          <a:xfrm>
            <a:off x="5940425" y="2492375"/>
            <a:ext cx="3048000" cy="2286000"/>
          </a:xfrm>
          <a:prstGeom prst="rect">
            <a:avLst/>
          </a:prstGeom>
          <a:noFill/>
          <a:ln w="9525">
            <a:solidFill>
              <a:schemeClr val="tx1"/>
            </a:solidFill>
            <a:miter lim="800000"/>
            <a:headEnd/>
            <a:tailEnd/>
          </a:ln>
        </p:spPr>
      </p:pic>
      <p:pic>
        <p:nvPicPr>
          <p:cNvPr id="5129" name="Picture 9"/>
          <p:cNvPicPr>
            <a:picLocks noChangeAspect="1" noChangeArrowheads="1"/>
          </p:cNvPicPr>
          <p:nvPr/>
        </p:nvPicPr>
        <p:blipFill>
          <a:blip r:embed="rId5"/>
          <a:srcRect/>
          <a:stretch>
            <a:fillRect/>
          </a:stretch>
        </p:blipFill>
        <p:spPr bwMode="auto">
          <a:xfrm>
            <a:off x="4284664" y="4149725"/>
            <a:ext cx="3057525" cy="2286000"/>
          </a:xfrm>
          <a:prstGeom prst="rect">
            <a:avLst/>
          </a:prstGeom>
          <a:noFill/>
          <a:ln w="9525">
            <a:solidFill>
              <a:schemeClr val="tx1"/>
            </a:solidFill>
            <a:miter lim="800000"/>
            <a:headEnd/>
            <a:tailEnd/>
          </a:ln>
        </p:spPr>
      </p:pic>
    </p:spTree>
    <p:custDataLst>
      <p:tags r:id="rId1"/>
    </p:custDataLst>
  </p:cSld>
  <p:clrMapOvr>
    <a:masterClrMapping/>
  </p:clrMapOvr>
  <p:transition spd="med" advTm="19553"/>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おまけ：</a:t>
            </a:r>
            <a:r>
              <a:rPr kumimoji="1" lang="en-US" altLang="ja-JP" dirty="0" smtClean="0"/>
              <a:t>My</a:t>
            </a:r>
            <a:r>
              <a:rPr kumimoji="1" lang="ja-JP" altLang="en-US" dirty="0" smtClean="0"/>
              <a:t> </a:t>
            </a:r>
            <a:r>
              <a:rPr kumimoji="1" lang="en-US" altLang="ja-JP" dirty="0" smtClean="0"/>
              <a:t>Library</a:t>
            </a:r>
            <a:r>
              <a:rPr kumimoji="1" lang="ja-JP" altLang="en-US" dirty="0" smtClean="0"/>
              <a:t>の活用</a:t>
            </a:r>
            <a:endParaRPr kumimoji="1" lang="ja-JP" altLang="en-US" dirty="0"/>
          </a:p>
        </p:txBody>
      </p:sp>
      <p:pic>
        <p:nvPicPr>
          <p:cNvPr id="4" name="図 3"/>
          <p:cNvPicPr/>
          <p:nvPr/>
        </p:nvPicPr>
        <p:blipFill>
          <a:blip r:embed="rId3">
            <a:extLst>
              <a:ext uri="{28A0092B-C50C-407E-A947-70E740481C1C}">
                <a14:useLocalDpi xmlns:a14="http://schemas.microsoft.com/office/drawing/2010/main" val="0"/>
              </a:ext>
            </a:extLst>
          </a:blip>
          <a:srcRect/>
          <a:stretch>
            <a:fillRect/>
          </a:stretch>
        </p:blipFill>
        <p:spPr bwMode="auto">
          <a:xfrm>
            <a:off x="1124268" y="1844824"/>
            <a:ext cx="6912768" cy="4392488"/>
          </a:xfrm>
          <a:prstGeom prst="rect">
            <a:avLst/>
          </a:prstGeom>
          <a:noFill/>
          <a:ln>
            <a:solidFill>
              <a:schemeClr val="tx1"/>
            </a:solidFill>
          </a:ln>
        </p:spPr>
      </p:pic>
      <p:sp>
        <p:nvSpPr>
          <p:cNvPr id="5" name="テキスト ボックス 4"/>
          <p:cNvSpPr txBox="1"/>
          <p:nvPr/>
        </p:nvSpPr>
        <p:spPr>
          <a:xfrm>
            <a:off x="4821238" y="5229200"/>
            <a:ext cx="3663756" cy="1200329"/>
          </a:xfrm>
          <a:prstGeom prst="rect">
            <a:avLst/>
          </a:prstGeom>
          <a:solidFill>
            <a:schemeClr val="bg1"/>
          </a:solidFill>
          <a:ln w="31750">
            <a:solidFill>
              <a:srgbClr val="66CCFF"/>
            </a:solidFill>
            <a:prstDash val="solid"/>
            <a:bevel/>
          </a:ln>
        </p:spPr>
        <p:txBody>
          <a:bodyPr wrap="square" rtlCol="0">
            <a:spAutoFit/>
          </a:bodyPr>
          <a:lstStyle/>
          <a:p>
            <a:r>
              <a:rPr lang="en-US" altLang="ja-JP" dirty="0">
                <a:solidFill>
                  <a:schemeClr val="tx1"/>
                </a:solidFill>
              </a:rPr>
              <a:t>https://opac.lib.gifu-u.ac.jp/portal</a:t>
            </a:r>
            <a:r>
              <a:rPr lang="en-US" altLang="ja-JP" dirty="0" smtClean="0">
                <a:solidFill>
                  <a:schemeClr val="tx1"/>
                </a:solidFill>
              </a:rPr>
              <a:t>/</a:t>
            </a:r>
          </a:p>
          <a:p>
            <a:endParaRPr kumimoji="1" lang="en-US" altLang="ja-JP" dirty="0">
              <a:solidFill>
                <a:schemeClr val="tx1"/>
              </a:solidFill>
            </a:endParaRPr>
          </a:p>
          <a:p>
            <a:r>
              <a:rPr lang="ja-JP" altLang="en-US" dirty="0" smtClean="0">
                <a:solidFill>
                  <a:schemeClr val="tx1"/>
                </a:solidFill>
              </a:rPr>
              <a:t>別紙「</a:t>
            </a:r>
            <a:r>
              <a:rPr lang="en-US" altLang="ja-JP" dirty="0" smtClean="0">
                <a:solidFill>
                  <a:schemeClr val="tx1"/>
                </a:solidFill>
              </a:rPr>
              <a:t>My</a:t>
            </a:r>
            <a:r>
              <a:rPr lang="ja-JP" altLang="en-US" dirty="0" smtClean="0">
                <a:solidFill>
                  <a:schemeClr val="tx1"/>
                </a:solidFill>
              </a:rPr>
              <a:t> </a:t>
            </a:r>
            <a:r>
              <a:rPr lang="en-US" altLang="ja-JP" dirty="0" smtClean="0">
                <a:solidFill>
                  <a:schemeClr val="tx1"/>
                </a:solidFill>
              </a:rPr>
              <a:t>Library</a:t>
            </a:r>
            <a:r>
              <a:rPr lang="ja-JP" altLang="en-US" dirty="0" smtClean="0">
                <a:solidFill>
                  <a:schemeClr val="tx1"/>
                </a:solidFill>
              </a:rPr>
              <a:t>を使ってみよう！」をご参照下さい</a:t>
            </a:r>
            <a:endParaRPr kumimoji="1" lang="ja-JP" altLang="en-US" dirty="0">
              <a:solidFill>
                <a:schemeClr val="tx1"/>
              </a:solidFill>
            </a:endParaRPr>
          </a:p>
        </p:txBody>
      </p:sp>
    </p:spTree>
    <p:extLst>
      <p:ext uri="{BB962C8B-B14F-4D97-AF65-F5344CB8AC3E}">
        <p14:creationId xmlns:p14="http://schemas.microsoft.com/office/powerpoint/2010/main" val="6358280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p:txBody>
          <a:bodyPr/>
          <a:lstStyle/>
          <a:p>
            <a:pPr eaLnBrk="1" hangingPunct="1">
              <a:tabLst>
                <a:tab pos="2511425" algn="l"/>
              </a:tabLst>
            </a:pPr>
            <a:r>
              <a:rPr lang="ja-JP" altLang="en-US" sz="4000" dirty="0" smtClean="0"/>
              <a:t>最後に</a:t>
            </a:r>
          </a:p>
        </p:txBody>
      </p:sp>
      <p:sp>
        <p:nvSpPr>
          <p:cNvPr id="65538" name="AutoShape 3"/>
          <p:cNvSpPr>
            <a:spLocks noGrp="1" noChangeAspect="1" noChangeArrowheads="1"/>
          </p:cNvSpPr>
          <p:nvPr>
            <p:ph idx="1"/>
          </p:nvPr>
        </p:nvSpPr>
        <p:spPr/>
        <p:txBody>
          <a:bodyPr/>
          <a:lstStyle/>
          <a:p>
            <a:pPr eaLnBrk="1" hangingPunct="1"/>
            <a:r>
              <a:rPr lang="ja-JP" altLang="en-US" kern="0" dirty="0" smtClean="0">
                <a:latin typeface="+mj-ea"/>
                <a:ea typeface="+mj-ea"/>
              </a:rPr>
              <a:t>図書館の使い方、資料の探し方で</a:t>
            </a:r>
          </a:p>
          <a:p>
            <a:pPr marL="0" indent="0" eaLnBrk="1" hangingPunct="1">
              <a:buNone/>
            </a:pPr>
            <a:r>
              <a:rPr lang="ja-JP" altLang="en-US" kern="0" dirty="0" smtClean="0">
                <a:latin typeface="+mj-ea"/>
                <a:ea typeface="+mj-ea"/>
              </a:rPr>
              <a:t>　 わからないことがありましたら、</a:t>
            </a:r>
          </a:p>
          <a:p>
            <a:pPr marL="0" indent="0" eaLnBrk="1" hangingPunct="1">
              <a:buNone/>
            </a:pPr>
            <a:r>
              <a:rPr lang="ja-JP" altLang="en-US" kern="0" dirty="0" smtClean="0">
                <a:latin typeface="+mj-ea"/>
                <a:ea typeface="+mj-ea"/>
              </a:rPr>
              <a:t>　 お気軽にお尋ねください！</a:t>
            </a:r>
          </a:p>
          <a:p>
            <a:pPr eaLnBrk="1" hangingPunct="1"/>
            <a:endParaRPr lang="ja-JP" altLang="en-US" dirty="0" smtClean="0"/>
          </a:p>
          <a:p>
            <a:pPr eaLnBrk="1" hangingPunct="1"/>
            <a:endParaRPr lang="ja-JP" altLang="en-US" sz="2000" dirty="0" smtClean="0"/>
          </a:p>
          <a:p>
            <a:pPr eaLnBrk="1" hangingPunct="1"/>
            <a:r>
              <a:rPr lang="ja-JP" altLang="en-US" sz="2000" dirty="0" smtClean="0">
                <a:latin typeface="+mj-ea"/>
                <a:ea typeface="+mj-ea"/>
              </a:rPr>
              <a:t>カウンター　 ：月～金</a:t>
            </a:r>
            <a:r>
              <a:rPr lang="ja-JP" altLang="en-US" sz="2000" dirty="0" smtClean="0"/>
              <a:t>　</a:t>
            </a:r>
            <a:r>
              <a:rPr lang="en-US" altLang="ja-JP" sz="2000" dirty="0" smtClean="0"/>
              <a:t>9:00</a:t>
            </a:r>
            <a:r>
              <a:rPr lang="ja-JP" altLang="en-US" sz="2000" dirty="0" smtClean="0"/>
              <a:t>～</a:t>
            </a:r>
            <a:r>
              <a:rPr lang="en-US" altLang="ja-JP" sz="2000" dirty="0" smtClean="0"/>
              <a:t>17:00</a:t>
            </a:r>
            <a:r>
              <a:rPr lang="ja-JP" altLang="en-US" sz="2000" dirty="0" smtClean="0"/>
              <a:t>（</a:t>
            </a:r>
            <a:r>
              <a:rPr lang="ja-JP" altLang="en-US" sz="2000" dirty="0" smtClean="0">
                <a:latin typeface="+mj-ea"/>
                <a:ea typeface="+mj-ea"/>
              </a:rPr>
              <a:t>職員常駐</a:t>
            </a:r>
            <a:r>
              <a:rPr lang="ja-JP" altLang="en-US" sz="2000" dirty="0" smtClean="0"/>
              <a:t>）</a:t>
            </a:r>
          </a:p>
          <a:p>
            <a:pPr eaLnBrk="1" hangingPunct="1"/>
            <a:r>
              <a:rPr lang="ja-JP" altLang="en-US" sz="2000" dirty="0" smtClean="0">
                <a:latin typeface="+mj-ea"/>
                <a:ea typeface="+mj-ea"/>
              </a:rPr>
              <a:t>電話　　　　  ：</a:t>
            </a:r>
            <a:r>
              <a:rPr lang="en-US" altLang="ja-JP" sz="2000" dirty="0" smtClean="0"/>
              <a:t>058-293-2191</a:t>
            </a:r>
            <a:r>
              <a:rPr lang="ja-JP" altLang="en-US" sz="2000" dirty="0" smtClean="0"/>
              <a:t>　（</a:t>
            </a:r>
            <a:r>
              <a:rPr lang="ja-JP" altLang="en-US" sz="2000" dirty="0" smtClean="0">
                <a:latin typeface="+mj-ea"/>
                <a:ea typeface="+mj-ea"/>
              </a:rPr>
              <a:t>時間は同上</a:t>
            </a:r>
            <a:r>
              <a:rPr lang="ja-JP" altLang="en-US" sz="2000" dirty="0" smtClean="0"/>
              <a:t>）</a:t>
            </a:r>
          </a:p>
          <a:p>
            <a:pPr eaLnBrk="1" hangingPunct="1"/>
            <a:r>
              <a:rPr lang="ja-JP" altLang="en-US" sz="2000" dirty="0" smtClean="0">
                <a:latin typeface="+mj-ea"/>
                <a:ea typeface="+mj-ea"/>
              </a:rPr>
              <a:t>メール         ：</a:t>
            </a:r>
            <a:r>
              <a:rPr lang="en-US" altLang="ja-JP" sz="2000" dirty="0" smtClean="0"/>
              <a:t>tosyo-ill@gifu-u.ac.jp</a:t>
            </a:r>
          </a:p>
        </p:txBody>
      </p:sp>
      <p:pic>
        <p:nvPicPr>
          <p:cNvPr id="30729" name="Picture 9" descr="MC900079066[1]"/>
          <p:cNvPicPr>
            <a:picLocks noChangeAspect="1" noChangeArrowheads="1"/>
          </p:cNvPicPr>
          <p:nvPr/>
        </p:nvPicPr>
        <p:blipFill>
          <a:blip r:embed="rId4"/>
          <a:srcRect/>
          <a:stretch>
            <a:fillRect/>
          </a:stretch>
        </p:blipFill>
        <p:spPr bwMode="auto">
          <a:xfrm>
            <a:off x="5980113" y="3644900"/>
            <a:ext cx="2840037" cy="2365375"/>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4184381353"/>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p:txBody>
          <a:bodyPr/>
          <a:lstStyle/>
          <a:p>
            <a:pPr algn="l" eaLnBrk="1" hangingPunct="1"/>
            <a:r>
              <a:rPr lang="en-US" altLang="ja-JP" dirty="0" smtClean="0"/>
              <a:t>1-2. OPAC</a:t>
            </a:r>
            <a:r>
              <a:rPr lang="ja-JP" altLang="en-US" dirty="0" smtClean="0"/>
              <a:t>とは？</a:t>
            </a:r>
          </a:p>
        </p:txBody>
      </p:sp>
      <p:sp>
        <p:nvSpPr>
          <p:cNvPr id="45058" name="AutoShape 3"/>
          <p:cNvSpPr>
            <a:spLocks noGrp="1" noChangeAspect="1" noChangeArrowheads="1"/>
          </p:cNvSpPr>
          <p:nvPr>
            <p:ph type="body" idx="1"/>
          </p:nvPr>
        </p:nvSpPr>
        <p:spPr/>
        <p:txBody>
          <a:bodyPr/>
          <a:lstStyle/>
          <a:p>
            <a:pPr eaLnBrk="1" hangingPunct="1"/>
            <a:r>
              <a:rPr lang="en-US" altLang="ja-JP" dirty="0" smtClean="0">
                <a:solidFill>
                  <a:srgbClr val="FF0000"/>
                </a:solidFill>
              </a:rPr>
              <a:t>OPAC</a:t>
            </a:r>
            <a:r>
              <a:rPr lang="ja-JP" altLang="en-US" dirty="0" smtClean="0">
                <a:solidFill>
                  <a:srgbClr val="FF0000"/>
                </a:solidFill>
              </a:rPr>
              <a:t>（オパック、オーパック）</a:t>
            </a:r>
          </a:p>
          <a:p>
            <a:pPr lvl="1" eaLnBrk="1" hangingPunct="1"/>
            <a:r>
              <a:rPr lang="en-US" altLang="ja-JP" dirty="0" smtClean="0"/>
              <a:t>Online Public Access Catalog</a:t>
            </a:r>
            <a:r>
              <a:rPr lang="ja-JP" altLang="en-US" dirty="0" smtClean="0"/>
              <a:t>の略</a:t>
            </a:r>
          </a:p>
          <a:p>
            <a:pPr lvl="1" eaLnBrk="1" hangingPunct="1"/>
            <a:r>
              <a:rPr lang="ja-JP" altLang="en-US" dirty="0" smtClean="0"/>
              <a:t>＝オンラインで、一般公開されているカタログ</a:t>
            </a:r>
            <a:endParaRPr lang="en-US" altLang="ja-JP" dirty="0" smtClean="0"/>
          </a:p>
          <a:p>
            <a:pPr lvl="1" eaLnBrk="1" hangingPunct="1"/>
            <a:endParaRPr lang="ja-JP" altLang="en-US" dirty="0" smtClean="0"/>
          </a:p>
          <a:p>
            <a:pPr lvl="1" eaLnBrk="1" hangingPunct="1"/>
            <a:r>
              <a:rPr lang="ja-JP" altLang="en-US" dirty="0" smtClean="0"/>
              <a:t>各図書館ごとの</a:t>
            </a:r>
            <a:r>
              <a:rPr lang="en-US" altLang="ja-JP" dirty="0" smtClean="0"/>
              <a:t>OPAC</a:t>
            </a:r>
            <a:r>
              <a:rPr lang="ja-JP" altLang="en-US" dirty="0" smtClean="0"/>
              <a:t>があるが、複数の</a:t>
            </a:r>
          </a:p>
          <a:p>
            <a:pPr lvl="1" eaLnBrk="1" hangingPunct="1"/>
            <a:r>
              <a:rPr lang="ja-JP" altLang="en-US" dirty="0" smtClean="0"/>
              <a:t>図書館の蔵書を横断検索できるものもある</a:t>
            </a:r>
            <a:endParaRPr lang="en-US" altLang="ja-JP" dirty="0" smtClean="0"/>
          </a:p>
          <a:p>
            <a:pPr lvl="1" eaLnBrk="1" hangingPunct="1">
              <a:lnSpc>
                <a:spcPts val="1000"/>
              </a:lnSpc>
            </a:pPr>
            <a:endParaRPr lang="en-US" altLang="ja-JP" sz="1000" dirty="0" smtClean="0"/>
          </a:p>
          <a:p>
            <a:pPr lvl="1" eaLnBrk="1" hangingPunct="1">
              <a:lnSpc>
                <a:spcPts val="1000"/>
              </a:lnSpc>
            </a:pPr>
            <a:r>
              <a:rPr lang="ja-JP" altLang="en-US" sz="2000" dirty="0" smtClean="0"/>
              <a:t>　例：</a:t>
            </a:r>
            <a:r>
              <a:rPr lang="zh-CN" altLang="en-US" sz="2000" dirty="0"/>
              <a:t>岐阜県内図書館横断</a:t>
            </a:r>
            <a:r>
              <a:rPr lang="zh-CN" altLang="en-US" sz="2000" dirty="0" smtClean="0"/>
              <a:t>検索</a:t>
            </a:r>
            <a:endParaRPr lang="en-US" altLang="zh-CN" sz="2000" dirty="0"/>
          </a:p>
          <a:p>
            <a:pPr lvl="1" eaLnBrk="1" hangingPunct="1"/>
            <a:r>
              <a:rPr lang="ja-JP" altLang="en-US" sz="2000" dirty="0" smtClean="0"/>
              <a:t>　　　 国立</a:t>
            </a:r>
            <a:r>
              <a:rPr lang="ja-JP" altLang="en-US" sz="2000" dirty="0"/>
              <a:t>国会図書館サーチ</a:t>
            </a:r>
            <a:endParaRPr lang="ja-JP" altLang="en-US" sz="2000" dirty="0" smtClean="0"/>
          </a:p>
        </p:txBody>
      </p:sp>
      <p:pic>
        <p:nvPicPr>
          <p:cNvPr id="45059" name="Picture 4"/>
          <p:cNvPicPr>
            <a:picLocks noChangeAspect="1" noChangeArrowheads="1"/>
          </p:cNvPicPr>
          <p:nvPr/>
        </p:nvPicPr>
        <p:blipFill>
          <a:blip r:embed="rId3"/>
          <a:srcRect/>
          <a:stretch>
            <a:fillRect/>
          </a:stretch>
        </p:blipFill>
        <p:spPr bwMode="auto">
          <a:xfrm>
            <a:off x="6342063" y="5229228"/>
            <a:ext cx="2184400" cy="1223963"/>
          </a:xfrm>
          <a:prstGeom prst="rect">
            <a:avLst/>
          </a:prstGeom>
          <a:noFill/>
          <a:ln w="9525">
            <a:noFill/>
            <a:miter lim="800000"/>
            <a:headEnd/>
            <a:tailEnd/>
          </a:ln>
        </p:spPr>
      </p:pic>
    </p:spTree>
  </p:cSld>
  <p:clrMapOvr>
    <a:masterClrMapping/>
  </p:clrMapOvr>
  <p:transition spd="slow" advTm="21377"/>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4643437" y="1587366"/>
            <a:ext cx="4102547" cy="3904037"/>
          </a:xfrm>
          <a:prstGeom prst="rect">
            <a:avLst/>
          </a:prstGeom>
          <a:ln>
            <a:solidFill>
              <a:schemeClr val="tx1"/>
            </a:solidFill>
          </a:ln>
        </p:spPr>
      </p:pic>
      <p:sp>
        <p:nvSpPr>
          <p:cNvPr id="2" name="タイトル 1"/>
          <p:cNvSpPr>
            <a:spLocks noGrp="1"/>
          </p:cNvSpPr>
          <p:nvPr>
            <p:ph type="title"/>
          </p:nvPr>
        </p:nvSpPr>
        <p:spPr/>
        <p:txBody>
          <a:bodyPr/>
          <a:lstStyle/>
          <a:p>
            <a:r>
              <a:rPr lang="en-US" altLang="ja-JP" dirty="0" smtClean="0"/>
              <a:t>1-2.5. </a:t>
            </a:r>
            <a:r>
              <a:rPr lang="en-US" altLang="ja-JP" sz="4000" dirty="0"/>
              <a:t>OPAC</a:t>
            </a:r>
            <a:r>
              <a:rPr lang="ja-JP" altLang="en-US" sz="4000" dirty="0" smtClean="0"/>
              <a:t>と検索エンジンの違い</a:t>
            </a:r>
            <a:endParaRPr kumimoji="1" lang="ja-JP" altLang="en-US" sz="40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086" y="1587366"/>
            <a:ext cx="3887833" cy="345638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テキスト ボックス 3"/>
          <p:cNvSpPr txBox="1"/>
          <p:nvPr/>
        </p:nvSpPr>
        <p:spPr>
          <a:xfrm>
            <a:off x="1029477" y="5082623"/>
            <a:ext cx="3455785" cy="923330"/>
          </a:xfrm>
          <a:prstGeom prst="rect">
            <a:avLst/>
          </a:prstGeom>
          <a:solidFill>
            <a:schemeClr val="bg1"/>
          </a:solidFill>
          <a:ln>
            <a:solidFill>
              <a:schemeClr val="tx1"/>
            </a:solidFill>
          </a:ln>
        </p:spPr>
        <p:txBody>
          <a:bodyPr wrap="square" rtlCol="0">
            <a:spAutoFit/>
          </a:bodyPr>
          <a:lstStyle/>
          <a:p>
            <a:r>
              <a:rPr kumimoji="1" lang="ja-JP" altLang="en-US" b="1" dirty="0" smtClean="0">
                <a:solidFill>
                  <a:schemeClr val="tx1"/>
                </a:solidFill>
              </a:rPr>
              <a:t>検索エンジン：</a:t>
            </a:r>
            <a:endParaRPr kumimoji="1" lang="en-US" altLang="ja-JP" b="1" dirty="0" smtClean="0">
              <a:solidFill>
                <a:schemeClr val="tx1"/>
              </a:solidFill>
            </a:endParaRPr>
          </a:p>
          <a:p>
            <a:r>
              <a:rPr kumimoji="1" lang="ja-JP" altLang="en-US" dirty="0" smtClean="0">
                <a:solidFill>
                  <a:schemeClr val="tx1"/>
                </a:solidFill>
              </a:rPr>
              <a:t>多少、語句が誤っていても候補を表示してくれる（場合もある）</a:t>
            </a:r>
            <a:endParaRPr kumimoji="1" lang="ja-JP" altLang="en-US" dirty="0">
              <a:solidFill>
                <a:schemeClr val="tx1"/>
              </a:solidFill>
            </a:endParaRPr>
          </a:p>
        </p:txBody>
      </p:sp>
      <p:sp>
        <p:nvSpPr>
          <p:cNvPr id="7" name="テキスト ボックス 6"/>
          <p:cNvSpPr txBox="1"/>
          <p:nvPr/>
        </p:nvSpPr>
        <p:spPr>
          <a:xfrm>
            <a:off x="5015727" y="5086031"/>
            <a:ext cx="3888432" cy="923330"/>
          </a:xfrm>
          <a:prstGeom prst="rect">
            <a:avLst/>
          </a:prstGeom>
          <a:solidFill>
            <a:schemeClr val="bg1"/>
          </a:solidFill>
          <a:ln>
            <a:solidFill>
              <a:schemeClr val="tx1"/>
            </a:solidFill>
          </a:ln>
        </p:spPr>
        <p:txBody>
          <a:bodyPr wrap="square" rtlCol="0">
            <a:spAutoFit/>
          </a:bodyPr>
          <a:lstStyle/>
          <a:p>
            <a:r>
              <a:rPr kumimoji="1" lang="en-US" altLang="ja-JP" b="1" dirty="0" smtClean="0">
                <a:solidFill>
                  <a:schemeClr val="tx1"/>
                </a:solidFill>
                <a:latin typeface="+mj-ea"/>
                <a:ea typeface="+mj-ea"/>
              </a:rPr>
              <a:t>OPAC</a:t>
            </a:r>
            <a:r>
              <a:rPr kumimoji="1" lang="ja-JP" altLang="en-US" b="1" dirty="0" smtClean="0">
                <a:solidFill>
                  <a:schemeClr val="tx1"/>
                </a:solidFill>
                <a:latin typeface="+mj-ea"/>
                <a:ea typeface="+mj-ea"/>
              </a:rPr>
              <a:t>：</a:t>
            </a:r>
            <a:endParaRPr kumimoji="1" lang="en-US" altLang="ja-JP" b="1" dirty="0" smtClean="0">
              <a:solidFill>
                <a:schemeClr val="tx1"/>
              </a:solidFill>
              <a:latin typeface="+mj-ea"/>
              <a:ea typeface="+mj-ea"/>
            </a:endParaRPr>
          </a:p>
          <a:p>
            <a:r>
              <a:rPr lang="ja-JP" altLang="en-US" dirty="0" smtClean="0">
                <a:solidFill>
                  <a:schemeClr val="tx1"/>
                </a:solidFill>
              </a:rPr>
              <a:t>正しい語句を入力しないと検索結果がゼロになってしまう</a:t>
            </a:r>
            <a:endParaRPr kumimoji="1" lang="en-US" altLang="ja-JP" dirty="0" smtClean="0">
              <a:solidFill>
                <a:schemeClr val="tx1"/>
              </a:solidFill>
            </a:endParaRPr>
          </a:p>
        </p:txBody>
      </p:sp>
      <p:sp>
        <p:nvSpPr>
          <p:cNvPr id="5" name="テキスト ボックス 4"/>
          <p:cNvSpPr txBox="1"/>
          <p:nvPr/>
        </p:nvSpPr>
        <p:spPr>
          <a:xfrm>
            <a:off x="1547664" y="6165304"/>
            <a:ext cx="7344816" cy="369332"/>
          </a:xfrm>
          <a:prstGeom prst="rect">
            <a:avLst/>
          </a:prstGeom>
          <a:noFill/>
        </p:spPr>
        <p:txBody>
          <a:bodyPr wrap="square" rtlCol="0">
            <a:spAutoFit/>
          </a:bodyPr>
          <a:lstStyle/>
          <a:p>
            <a:r>
              <a:rPr kumimoji="1" lang="ja-JP" altLang="en-US" dirty="0" smtClean="0">
                <a:solidFill>
                  <a:srgbClr val="FF0000"/>
                </a:solidFill>
              </a:rPr>
              <a:t>⇒タイトル等に自信がない場合、先に検索エンジンで確認した方が良い！</a:t>
            </a:r>
            <a:endParaRPr kumimoji="1" lang="ja-JP" altLang="en-US" dirty="0">
              <a:solidFill>
                <a:srgbClr val="FF0000"/>
              </a:solidFill>
            </a:endParaRPr>
          </a:p>
        </p:txBody>
      </p:sp>
    </p:spTree>
    <p:extLst>
      <p:ext uri="{BB962C8B-B14F-4D97-AF65-F5344CB8AC3E}">
        <p14:creationId xmlns:p14="http://schemas.microsoft.com/office/powerpoint/2010/main" val="29393980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p:cNvPicPr>
            <a:picLocks noChangeAspect="1"/>
          </p:cNvPicPr>
          <p:nvPr/>
        </p:nvPicPr>
        <p:blipFill>
          <a:blip r:embed="rId3"/>
          <a:stretch>
            <a:fillRect/>
          </a:stretch>
        </p:blipFill>
        <p:spPr>
          <a:xfrm>
            <a:off x="5601521" y="1306658"/>
            <a:ext cx="3195008" cy="2396256"/>
          </a:xfrm>
          <a:prstGeom prst="rect">
            <a:avLst/>
          </a:prstGeom>
          <a:ln>
            <a:solidFill>
              <a:schemeClr val="tx1"/>
            </a:solidFill>
          </a:ln>
        </p:spPr>
      </p:pic>
      <p:pic>
        <p:nvPicPr>
          <p:cNvPr id="6" name="図 5"/>
          <p:cNvPicPr>
            <a:picLocks noChangeAspect="1"/>
          </p:cNvPicPr>
          <p:nvPr/>
        </p:nvPicPr>
        <p:blipFill rotWithShape="1">
          <a:blip r:embed="rId4"/>
          <a:srcRect t="9620"/>
          <a:stretch/>
        </p:blipFill>
        <p:spPr>
          <a:xfrm>
            <a:off x="144011" y="1284534"/>
            <a:ext cx="4244410" cy="2440505"/>
          </a:xfrm>
          <a:prstGeom prst="rect">
            <a:avLst/>
          </a:prstGeom>
          <a:ln>
            <a:solidFill>
              <a:schemeClr val="tx1"/>
            </a:solidFill>
          </a:ln>
        </p:spPr>
      </p:pic>
      <p:pic>
        <p:nvPicPr>
          <p:cNvPr id="8" name="図 7"/>
          <p:cNvPicPr>
            <a:picLocks noChangeAspect="1"/>
          </p:cNvPicPr>
          <p:nvPr/>
        </p:nvPicPr>
        <p:blipFill>
          <a:blip r:embed="rId5"/>
          <a:stretch>
            <a:fillRect/>
          </a:stretch>
        </p:blipFill>
        <p:spPr>
          <a:xfrm>
            <a:off x="6922592" y="3367658"/>
            <a:ext cx="2103265" cy="3255828"/>
          </a:xfrm>
          <a:prstGeom prst="rect">
            <a:avLst/>
          </a:prstGeom>
          <a:ln>
            <a:solidFill>
              <a:schemeClr val="tx1"/>
            </a:solidFill>
          </a:ln>
        </p:spPr>
      </p:pic>
      <p:sp>
        <p:nvSpPr>
          <p:cNvPr id="2" name="タイトル 1"/>
          <p:cNvSpPr>
            <a:spLocks noGrp="1"/>
          </p:cNvSpPr>
          <p:nvPr>
            <p:ph type="title"/>
          </p:nvPr>
        </p:nvSpPr>
        <p:spPr/>
        <p:txBody>
          <a:bodyPr/>
          <a:lstStyle/>
          <a:p>
            <a:r>
              <a:rPr lang="en-US" altLang="ja-JP" dirty="0" smtClean="0"/>
              <a:t>1-2.5. </a:t>
            </a:r>
            <a:r>
              <a:rPr lang="en-US" altLang="ja-JP" sz="4000" dirty="0"/>
              <a:t>OPAC</a:t>
            </a:r>
            <a:r>
              <a:rPr lang="ja-JP" altLang="en-US" sz="4000" dirty="0" smtClean="0"/>
              <a:t>と検索エンジンの違い</a:t>
            </a:r>
            <a:endParaRPr kumimoji="1" lang="ja-JP" altLang="en-US" sz="4000" dirty="0"/>
          </a:p>
        </p:txBody>
      </p:sp>
      <p:pic>
        <p:nvPicPr>
          <p:cNvPr id="10" name="図 9"/>
          <p:cNvPicPr>
            <a:picLocks noChangeAspect="1"/>
          </p:cNvPicPr>
          <p:nvPr/>
        </p:nvPicPr>
        <p:blipFill>
          <a:blip r:embed="rId6"/>
          <a:stretch>
            <a:fillRect/>
          </a:stretch>
        </p:blipFill>
        <p:spPr>
          <a:xfrm>
            <a:off x="3679987" y="3763479"/>
            <a:ext cx="3466667" cy="2866667"/>
          </a:xfrm>
          <a:prstGeom prst="rect">
            <a:avLst/>
          </a:prstGeom>
          <a:ln>
            <a:solidFill>
              <a:schemeClr val="tx1"/>
            </a:solidFill>
          </a:ln>
        </p:spPr>
      </p:pic>
      <p:sp>
        <p:nvSpPr>
          <p:cNvPr id="7" name="テキスト ボックス 6"/>
          <p:cNvSpPr txBox="1"/>
          <p:nvPr/>
        </p:nvSpPr>
        <p:spPr>
          <a:xfrm>
            <a:off x="34320" y="4654628"/>
            <a:ext cx="3271150" cy="1754326"/>
          </a:xfrm>
          <a:prstGeom prst="rect">
            <a:avLst/>
          </a:prstGeom>
          <a:noFill/>
        </p:spPr>
        <p:txBody>
          <a:bodyPr wrap="square" rtlCol="0">
            <a:spAutoFit/>
          </a:bodyPr>
          <a:lstStyle/>
          <a:p>
            <a:r>
              <a:rPr kumimoji="1" lang="en-US" altLang="ja-JP" dirty="0" smtClean="0">
                <a:solidFill>
                  <a:schemeClr val="tx1"/>
                </a:solidFill>
              </a:rPr>
              <a:t>OPAC</a:t>
            </a:r>
            <a:r>
              <a:rPr kumimoji="1" lang="ja-JP" altLang="en-US" dirty="0" smtClean="0">
                <a:solidFill>
                  <a:schemeClr val="tx1"/>
                </a:solidFill>
              </a:rPr>
              <a:t>で検索対象となっているのはこの中に含まれる情報のみ</a:t>
            </a:r>
            <a:endParaRPr kumimoji="1" lang="en-US" altLang="ja-JP" dirty="0" smtClean="0">
              <a:solidFill>
                <a:schemeClr val="tx1"/>
              </a:solidFill>
            </a:endParaRPr>
          </a:p>
          <a:p>
            <a:endParaRPr lang="en-US" altLang="ja-JP" dirty="0">
              <a:solidFill>
                <a:schemeClr val="tx1"/>
              </a:solidFill>
            </a:endParaRPr>
          </a:p>
          <a:p>
            <a:r>
              <a:rPr kumimoji="1" lang="ja-JP" altLang="en-US" dirty="0" smtClean="0">
                <a:solidFill>
                  <a:schemeClr val="tx1"/>
                </a:solidFill>
              </a:rPr>
              <a:t>複数の表記が考えられる著者は著者名典拠情報にある表記ならヒットする</a:t>
            </a:r>
            <a:endParaRPr kumimoji="1" lang="ja-JP" altLang="en-US" dirty="0">
              <a:solidFill>
                <a:schemeClr val="tx1"/>
              </a:solidFill>
            </a:endParaRPr>
          </a:p>
        </p:txBody>
      </p:sp>
      <p:sp>
        <p:nvSpPr>
          <p:cNvPr id="9" name="ストライプ矢印 8"/>
          <p:cNvSpPr/>
          <p:nvPr/>
        </p:nvSpPr>
        <p:spPr bwMode="auto">
          <a:xfrm rot="2149473">
            <a:off x="2120083" y="3497255"/>
            <a:ext cx="1151622" cy="720080"/>
          </a:xfrm>
          <a:prstGeom prst="stripedRightArrow">
            <a:avLst>
              <a:gd name="adj1" fmla="val 29099"/>
              <a:gd name="adj2" fmla="val 50000"/>
            </a:avLst>
          </a:prstGeom>
          <a:solidFill>
            <a:srgbClr val="FF0000">
              <a:alpha val="58000"/>
            </a:srgbClr>
          </a:solidFill>
          <a:ln w="9525">
            <a:solidFill>
              <a:srgbClr val="FF0000"/>
            </a:solidFill>
            <a:miter lim="800000"/>
            <a:headEnd/>
            <a:tailEnd/>
          </a:ln>
        </p:spPr>
        <p:txBody>
          <a:bodyPr lIns="74295" tIns="8890" rIns="74295" bIns="8890" rtlCol="0" anchor="ctr"/>
          <a:lstStyle/>
          <a:p>
            <a:pPr algn="just">
              <a:buClr>
                <a:srgbClr val="000000"/>
              </a:buClr>
              <a:buSzPct val="100000"/>
              <a:buFont typeface="Times New Roman" pitchFamily="18" charset="0"/>
              <a:buNone/>
            </a:pPr>
            <a:endParaRPr kumimoji="0" lang="ja-JP" altLang="en-US" sz="1400" dirty="0">
              <a:solidFill>
                <a:srgbClr val="000000"/>
              </a:solidFill>
              <a:latin typeface="ＭＳ ゴシック" pitchFamily="49" charset="-128"/>
              <a:ea typeface="ＭＳ ゴシック" pitchFamily="49" charset="-128"/>
            </a:endParaRPr>
          </a:p>
        </p:txBody>
      </p:sp>
      <p:sp>
        <p:nvSpPr>
          <p:cNvPr id="3" name="角丸四角形 2"/>
          <p:cNvSpPr/>
          <p:nvPr/>
        </p:nvSpPr>
        <p:spPr bwMode="auto">
          <a:xfrm>
            <a:off x="3491880" y="3573016"/>
            <a:ext cx="5256583" cy="2952328"/>
          </a:xfrm>
          <a:prstGeom prst="roundRect">
            <a:avLst/>
          </a:prstGeom>
          <a:noFill/>
          <a:ln w="28575">
            <a:solidFill>
              <a:srgbClr val="FF0000"/>
            </a:solidFill>
            <a:miter lim="800000"/>
            <a:headEnd/>
            <a:tailEnd/>
          </a:ln>
        </p:spPr>
        <p:txBody>
          <a:bodyPr lIns="74295" tIns="8890" rIns="74295" bIns="8890" rtlCol="0" anchor="ctr"/>
          <a:lstStyle/>
          <a:p>
            <a:pPr algn="just">
              <a:buClr>
                <a:srgbClr val="000000"/>
              </a:buClr>
              <a:buSzPct val="100000"/>
              <a:buFont typeface="Times New Roman" pitchFamily="18" charset="0"/>
              <a:buNone/>
            </a:pPr>
            <a:endParaRPr kumimoji="0" lang="ja-JP" altLang="en-US" sz="1400" dirty="0">
              <a:solidFill>
                <a:srgbClr val="000000"/>
              </a:solidFill>
              <a:latin typeface="ＭＳ ゴシック" pitchFamily="49" charset="-128"/>
              <a:ea typeface="ＭＳ ゴシック" pitchFamily="49" charset="-128"/>
            </a:endParaRPr>
          </a:p>
        </p:txBody>
      </p:sp>
      <p:sp>
        <p:nvSpPr>
          <p:cNvPr id="15" name="ストライプ矢印 14"/>
          <p:cNvSpPr/>
          <p:nvPr/>
        </p:nvSpPr>
        <p:spPr bwMode="auto">
          <a:xfrm rot="17075256">
            <a:off x="5378531" y="3763702"/>
            <a:ext cx="1716395" cy="518379"/>
          </a:xfrm>
          <a:prstGeom prst="stripedRightArrow">
            <a:avLst>
              <a:gd name="adj1" fmla="val 29099"/>
              <a:gd name="adj2" fmla="val 50000"/>
            </a:avLst>
          </a:prstGeom>
          <a:solidFill>
            <a:srgbClr val="FF0000">
              <a:alpha val="58000"/>
            </a:srgbClr>
          </a:solidFill>
          <a:ln w="9525">
            <a:solidFill>
              <a:srgbClr val="FF0000"/>
            </a:solidFill>
            <a:miter lim="800000"/>
            <a:headEnd/>
            <a:tailEnd/>
          </a:ln>
        </p:spPr>
        <p:txBody>
          <a:bodyPr lIns="74295" tIns="8890" rIns="74295" bIns="8890" rtlCol="0" anchor="ctr"/>
          <a:lstStyle/>
          <a:p>
            <a:pPr algn="just">
              <a:buClr>
                <a:srgbClr val="000000"/>
              </a:buClr>
              <a:buSzPct val="100000"/>
              <a:buFont typeface="Times New Roman" pitchFamily="18" charset="0"/>
              <a:buNone/>
            </a:pPr>
            <a:endParaRPr kumimoji="0" lang="ja-JP" altLang="en-US" sz="1400" dirty="0">
              <a:solidFill>
                <a:srgbClr val="000000"/>
              </a:solidFill>
              <a:latin typeface="ＭＳ ゴシック" pitchFamily="49" charset="-128"/>
              <a:ea typeface="ＭＳ ゴシック" pitchFamily="49" charset="-128"/>
            </a:endParaRPr>
          </a:p>
        </p:txBody>
      </p:sp>
      <p:sp>
        <p:nvSpPr>
          <p:cNvPr id="14" name="角丸四角形 13"/>
          <p:cNvSpPr/>
          <p:nvPr/>
        </p:nvSpPr>
        <p:spPr bwMode="auto">
          <a:xfrm>
            <a:off x="4746624" y="4887455"/>
            <a:ext cx="2293700" cy="216233"/>
          </a:xfrm>
          <a:prstGeom prst="roundRect">
            <a:avLst/>
          </a:prstGeom>
          <a:noFill/>
          <a:ln w="28575">
            <a:solidFill>
              <a:srgbClr val="FF0000"/>
            </a:solidFill>
            <a:miter lim="800000"/>
            <a:headEnd/>
            <a:tailEnd/>
          </a:ln>
        </p:spPr>
        <p:txBody>
          <a:bodyPr lIns="74295" tIns="8890" rIns="74295" bIns="8890" rtlCol="0" anchor="ctr"/>
          <a:lstStyle/>
          <a:p>
            <a:pPr algn="just">
              <a:buClr>
                <a:srgbClr val="000000"/>
              </a:buClr>
              <a:buSzPct val="100000"/>
              <a:buFont typeface="Times New Roman" pitchFamily="18" charset="0"/>
              <a:buNone/>
            </a:pPr>
            <a:endParaRPr kumimoji="0" lang="ja-JP" altLang="en-US" sz="1400" dirty="0">
              <a:solidFill>
                <a:srgbClr val="000000"/>
              </a:solidFill>
              <a:latin typeface="ＭＳ ゴシック" pitchFamily="49" charset="-128"/>
              <a:ea typeface="ＭＳ ゴシック" pitchFamily="49" charset="-128"/>
            </a:endParaRPr>
          </a:p>
        </p:txBody>
      </p:sp>
      <p:cxnSp>
        <p:nvCxnSpPr>
          <p:cNvPr id="5" name="直線矢印コネクタ 4"/>
          <p:cNvCxnSpPr/>
          <p:nvPr/>
        </p:nvCxnSpPr>
        <p:spPr bwMode="auto">
          <a:xfrm flipV="1">
            <a:off x="3144515" y="4736219"/>
            <a:ext cx="638188" cy="96103"/>
          </a:xfrm>
          <a:prstGeom prst="straightConnector1">
            <a:avLst/>
          </a:prstGeom>
          <a:noFill/>
          <a:ln w="28575" cap="flat" cmpd="sng" algn="ctr">
            <a:solidFill>
              <a:srgbClr val="FF000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1393934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468315" y="404813"/>
            <a:ext cx="8675687" cy="1143000"/>
          </a:xfrm>
        </p:spPr>
        <p:txBody>
          <a:bodyPr/>
          <a:lstStyle/>
          <a:p>
            <a:pPr algn="l"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ja-JP" dirty="0" smtClean="0"/>
              <a:t>1-3. </a:t>
            </a:r>
            <a:r>
              <a:rPr lang="ja-JP" altLang="en-US" dirty="0" smtClean="0"/>
              <a:t>岐阜大学図書館の資料</a:t>
            </a:r>
          </a:p>
        </p:txBody>
      </p:sp>
      <p:sp>
        <p:nvSpPr>
          <p:cNvPr id="40962" name="Oval 5"/>
          <p:cNvSpPr>
            <a:spLocks noChangeArrowheads="1"/>
          </p:cNvSpPr>
          <p:nvPr/>
        </p:nvSpPr>
        <p:spPr bwMode="auto">
          <a:xfrm>
            <a:off x="971600" y="2284413"/>
            <a:ext cx="7344619" cy="3508377"/>
          </a:xfrm>
          <a:prstGeom prst="ellipse">
            <a:avLst/>
          </a:prstGeom>
          <a:solidFill>
            <a:srgbClr val="CCFFCC"/>
          </a:solidFill>
          <a:ln w="28575" algn="ctr">
            <a:solidFill>
              <a:srgbClr val="339966"/>
            </a:solidFill>
            <a:round/>
            <a:headEnd/>
            <a:tailEnd/>
          </a:ln>
        </p:spPr>
        <p:txBody>
          <a:bodyPr wrap="none" lIns="90000" tIns="46800" rIns="90000" bIns="46800" anchor="ctr"/>
          <a:lstStyle/>
          <a:p>
            <a:pPr algn="ctr">
              <a:buClr>
                <a:srgbClr val="000000"/>
              </a:buClr>
              <a:buSzPct val="100000"/>
              <a:buFont typeface="Times New Roman" pitchFamily="18" charset="0"/>
              <a:buNone/>
            </a:pPr>
            <a:endParaRPr kumimoji="0" lang="ja-JP" altLang="en-US" dirty="0"/>
          </a:p>
        </p:txBody>
      </p:sp>
      <p:sp>
        <p:nvSpPr>
          <p:cNvPr id="40964" name="Rectangle 3"/>
          <p:cNvSpPr txBox="1">
            <a:spLocks noChangeArrowheads="1"/>
          </p:cNvSpPr>
          <p:nvPr/>
        </p:nvSpPr>
        <p:spPr bwMode="auto">
          <a:xfrm>
            <a:off x="1547664" y="2636912"/>
            <a:ext cx="6227763" cy="2952328"/>
          </a:xfrm>
          <a:prstGeom prst="rect">
            <a:avLst/>
          </a:prstGeom>
          <a:noFill/>
          <a:ln w="9525">
            <a:noFill/>
            <a:miter lim="800000"/>
            <a:headEnd/>
            <a:tailEnd/>
          </a:ln>
        </p:spPr>
        <p:txBody>
          <a:bodyPr lIns="90000" tIns="46800" rIns="90000" bIns="46800"/>
          <a:lstStyle/>
          <a:p>
            <a:pPr marL="341313" indent="-341313">
              <a:spcBef>
                <a:spcPts val="800"/>
              </a:spcBef>
              <a:buClr>
                <a:srgbClr val="000000"/>
              </a:buClr>
              <a:buSzPct val="100000"/>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ja-JP" altLang="en-US" sz="2800" dirty="0" smtClean="0">
                <a:solidFill>
                  <a:srgbClr val="000000"/>
                </a:solidFill>
              </a:rPr>
              <a:t>　　　　　　　　</a:t>
            </a:r>
            <a:r>
              <a:rPr kumimoji="0" lang="ja-JP" altLang="en-US" sz="3200" dirty="0" smtClean="0">
                <a:solidFill>
                  <a:srgbClr val="000000"/>
                </a:solidFill>
              </a:rPr>
              <a:t>図書　雑誌</a:t>
            </a:r>
            <a:endParaRPr kumimoji="0" lang="en-US" altLang="ja-JP" sz="3200" dirty="0" smtClean="0">
              <a:solidFill>
                <a:srgbClr val="000000"/>
              </a:solidFill>
            </a:endParaRPr>
          </a:p>
          <a:p>
            <a:pPr marL="341313" indent="-341313" algn="ctr">
              <a:spcBef>
                <a:spcPts val="800"/>
              </a:spcBef>
              <a:buClr>
                <a:srgbClr val="000000"/>
              </a:buClr>
              <a:buSzPct val="100000"/>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ja-JP" altLang="en-US" sz="2800" dirty="0" smtClean="0">
                <a:solidFill>
                  <a:srgbClr val="000000"/>
                </a:solidFill>
              </a:rPr>
              <a:t>新聞</a:t>
            </a:r>
            <a:r>
              <a:rPr kumimoji="0" lang="ja-JP" altLang="en-US" sz="2800" dirty="0">
                <a:solidFill>
                  <a:srgbClr val="000000"/>
                </a:solidFill>
              </a:rPr>
              <a:t>（</a:t>
            </a:r>
            <a:r>
              <a:rPr kumimoji="0" lang="ja-JP" altLang="en-US" sz="2800" dirty="0" smtClean="0">
                <a:solidFill>
                  <a:srgbClr val="000000"/>
                </a:solidFill>
              </a:rPr>
              <a:t>縮刷版も</a:t>
            </a:r>
            <a:r>
              <a:rPr kumimoji="0" lang="ja-JP" altLang="en-US" sz="2800" dirty="0">
                <a:solidFill>
                  <a:srgbClr val="000000"/>
                </a:solidFill>
              </a:rPr>
              <a:t>含む）　視聴覚資料</a:t>
            </a:r>
          </a:p>
          <a:p>
            <a:pPr marL="341313" indent="-341313" algn="ctr">
              <a:spcBef>
                <a:spcPts val="800"/>
              </a:spcBef>
              <a:buClr>
                <a:srgbClr val="000000"/>
              </a:buClr>
              <a:buSzPct val="100000"/>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ja-JP" altLang="en-US" sz="2800" dirty="0">
                <a:solidFill>
                  <a:srgbClr val="000000"/>
                </a:solidFill>
              </a:rPr>
              <a:t>大学紀要　博士論文　科研費</a:t>
            </a:r>
            <a:r>
              <a:rPr kumimoji="0" lang="ja-JP" altLang="en-US" sz="2800" dirty="0" smtClean="0">
                <a:solidFill>
                  <a:srgbClr val="000000"/>
                </a:solidFill>
              </a:rPr>
              <a:t>報告書</a:t>
            </a:r>
            <a:endParaRPr kumimoji="0" lang="en-US" altLang="ja-JP" sz="2800" dirty="0" smtClean="0">
              <a:solidFill>
                <a:srgbClr val="000000"/>
              </a:solidFill>
            </a:endParaRPr>
          </a:p>
          <a:p>
            <a:pPr marL="341313" indent="-341313" algn="ctr">
              <a:spcBef>
                <a:spcPts val="800"/>
              </a:spcBef>
              <a:buClr>
                <a:srgbClr val="000000"/>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ja-JP" altLang="en-US" sz="2800" dirty="0">
                <a:solidFill>
                  <a:srgbClr val="000000"/>
                </a:solidFill>
              </a:rPr>
              <a:t>マイクロ資料</a:t>
            </a:r>
            <a:endParaRPr kumimoji="0" lang="en-US" altLang="ja-JP" sz="2800" dirty="0">
              <a:solidFill>
                <a:srgbClr val="000000"/>
              </a:solidFill>
            </a:endParaRPr>
          </a:p>
          <a:p>
            <a:pPr marL="341313" indent="-341313" algn="ctr">
              <a:spcBef>
                <a:spcPts val="800"/>
              </a:spcBef>
              <a:buClr>
                <a:srgbClr val="000000"/>
              </a:buClr>
              <a:buSzPct val="100000"/>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ja-JP" altLang="en-US" sz="2800" dirty="0" smtClean="0">
                <a:solidFill>
                  <a:srgbClr val="000000"/>
                </a:solidFill>
              </a:rPr>
              <a:t>電子ジャーナル　電子ブック</a:t>
            </a:r>
            <a:endParaRPr kumimoji="0" lang="en-US" altLang="ja-JP" sz="2800" dirty="0" smtClean="0">
              <a:solidFill>
                <a:srgbClr val="000000"/>
              </a:solidFill>
            </a:endParaRPr>
          </a:p>
        </p:txBody>
      </p:sp>
      <p:pic>
        <p:nvPicPr>
          <p:cNvPr id="40965" name="Picture 6"/>
          <p:cNvPicPr>
            <a:picLocks noChangeAspect="1" noChangeArrowheads="1"/>
          </p:cNvPicPr>
          <p:nvPr/>
        </p:nvPicPr>
        <p:blipFill>
          <a:blip r:embed="rId3"/>
          <a:srcRect/>
          <a:stretch>
            <a:fillRect/>
          </a:stretch>
        </p:blipFill>
        <p:spPr bwMode="auto">
          <a:xfrm>
            <a:off x="6649219" y="5083199"/>
            <a:ext cx="2027237" cy="1154113"/>
          </a:xfrm>
          <a:prstGeom prst="rect">
            <a:avLst/>
          </a:prstGeom>
          <a:noFill/>
          <a:ln w="9525">
            <a:noFill/>
            <a:miter lim="800000"/>
            <a:headEnd/>
            <a:tailEnd/>
          </a:ln>
        </p:spPr>
      </p:pic>
      <p:pic>
        <p:nvPicPr>
          <p:cNvPr id="40966" name="Picture 7"/>
          <p:cNvPicPr>
            <a:picLocks noChangeAspect="1" noChangeArrowheads="1"/>
          </p:cNvPicPr>
          <p:nvPr/>
        </p:nvPicPr>
        <p:blipFill>
          <a:blip r:embed="rId4"/>
          <a:srcRect/>
          <a:stretch>
            <a:fillRect/>
          </a:stretch>
        </p:blipFill>
        <p:spPr bwMode="auto">
          <a:xfrm>
            <a:off x="1043608" y="5221883"/>
            <a:ext cx="1933575" cy="1087437"/>
          </a:xfrm>
          <a:prstGeom prst="rect">
            <a:avLst/>
          </a:prstGeom>
          <a:noFill/>
          <a:ln w="9525">
            <a:noFill/>
            <a:miter lim="800000"/>
            <a:headEnd/>
            <a:tailEnd/>
          </a:ln>
        </p:spPr>
      </p:pic>
    </p:spTree>
  </p:cSld>
  <p:clrMapOvr>
    <a:masterClrMapping/>
  </p:clrMapOvr>
  <p:transition spd="med" advTm="12078"/>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4"/>
          <p:cNvPicPr>
            <a:picLocks noChangeAspect="1" noChangeArrowheads="1"/>
          </p:cNvPicPr>
          <p:nvPr/>
        </p:nvPicPr>
        <p:blipFill>
          <a:blip r:embed="rId3"/>
          <a:srcRect/>
          <a:stretch>
            <a:fillRect/>
          </a:stretch>
        </p:blipFill>
        <p:spPr bwMode="auto">
          <a:xfrm>
            <a:off x="7524330" y="3179936"/>
            <a:ext cx="1471613" cy="1473200"/>
          </a:xfrm>
          <a:prstGeom prst="rect">
            <a:avLst/>
          </a:prstGeom>
          <a:noFill/>
          <a:ln w="9525">
            <a:noFill/>
            <a:miter lim="800000"/>
            <a:headEnd/>
            <a:tailEnd/>
          </a:ln>
        </p:spPr>
      </p:pic>
      <p:sp>
        <p:nvSpPr>
          <p:cNvPr id="36865" name="Rectangle 2"/>
          <p:cNvSpPr>
            <a:spLocks noGrp="1" noChangeArrowheads="1"/>
          </p:cNvSpPr>
          <p:nvPr>
            <p:ph type="title"/>
          </p:nvPr>
        </p:nvSpPr>
        <p:spPr>
          <a:xfrm>
            <a:off x="468312" y="258764"/>
            <a:ext cx="8675687" cy="1433512"/>
          </a:xfrm>
        </p:spPr>
        <p:txBody>
          <a:bodyPr/>
          <a:lstStyle/>
          <a:p>
            <a:pPr algn="l" eaLnBrk="1" hangingPunct="1"/>
            <a:r>
              <a:rPr lang="en-US" altLang="ja-JP" dirty="0"/>
              <a:t>1-3. </a:t>
            </a:r>
            <a:r>
              <a:rPr lang="ja-JP" altLang="en-US" dirty="0"/>
              <a:t>岐阜大学図書館の</a:t>
            </a:r>
            <a:r>
              <a:rPr lang="ja-JP" altLang="en-US" dirty="0" smtClean="0"/>
              <a:t>資料</a:t>
            </a:r>
            <a:endParaRPr lang="en-US" altLang="ja-JP" dirty="0" smtClean="0"/>
          </a:p>
        </p:txBody>
      </p:sp>
      <p:sp>
        <p:nvSpPr>
          <p:cNvPr id="36866" name="AutoShape 3"/>
          <p:cNvSpPr>
            <a:spLocks noGrp="1" noChangeAspect="1" noChangeArrowheads="1"/>
          </p:cNvSpPr>
          <p:nvPr>
            <p:ph type="body" idx="1"/>
          </p:nvPr>
        </p:nvSpPr>
        <p:spPr>
          <a:xfrm>
            <a:off x="395288" y="1844678"/>
            <a:ext cx="8350251" cy="4752677"/>
          </a:xfrm>
        </p:spPr>
        <p:txBody>
          <a:bodyPr/>
          <a:lstStyle/>
          <a:p>
            <a:pPr eaLnBrk="1" hangingPunct="1">
              <a:lnSpc>
                <a:spcPct val="90000"/>
              </a:lnSpc>
            </a:pPr>
            <a:r>
              <a:rPr lang="ja-JP" altLang="en-US" dirty="0" smtClean="0"/>
              <a:t>①　図書</a:t>
            </a:r>
          </a:p>
          <a:p>
            <a:pPr lvl="1" eaLnBrk="1" hangingPunct="1">
              <a:lnSpc>
                <a:spcPct val="90000"/>
              </a:lnSpc>
            </a:pPr>
            <a:r>
              <a:rPr lang="ja-JP" altLang="en-US" dirty="0" smtClean="0"/>
              <a:t>・貸出可能</a:t>
            </a:r>
          </a:p>
          <a:p>
            <a:pPr lvl="1" eaLnBrk="1" hangingPunct="1">
              <a:lnSpc>
                <a:spcPct val="90000"/>
              </a:lnSpc>
            </a:pPr>
            <a:r>
              <a:rPr lang="ja-JP" altLang="en-US" dirty="0" smtClean="0"/>
              <a:t>・１～３階に請求記号順に配架*</a:t>
            </a:r>
            <a:r>
              <a:rPr lang="ja-JP" altLang="en-US" sz="1200" dirty="0" smtClean="0"/>
              <a:t>　　</a:t>
            </a:r>
            <a:r>
              <a:rPr lang="ja-JP" altLang="en-US" sz="1600" b="1" dirty="0" smtClean="0"/>
              <a:t>＊</a:t>
            </a:r>
            <a:r>
              <a:rPr lang="ja-JP" altLang="en-US" sz="1600" b="1" dirty="0"/>
              <a:t>配架・・・棚に並べる</a:t>
            </a:r>
            <a:r>
              <a:rPr lang="ja-JP" altLang="en-US" sz="1600" b="1" dirty="0" smtClean="0"/>
              <a:t>こと</a:t>
            </a:r>
            <a:endParaRPr lang="ja-JP" altLang="en-US" b="1" dirty="0" smtClean="0"/>
          </a:p>
          <a:p>
            <a:pPr eaLnBrk="1" hangingPunct="1">
              <a:lnSpc>
                <a:spcPct val="90000"/>
              </a:lnSpc>
            </a:pPr>
            <a:endParaRPr lang="en-US" altLang="ja-JP" sz="1200" dirty="0" smtClean="0"/>
          </a:p>
          <a:p>
            <a:pPr eaLnBrk="1" hangingPunct="1">
              <a:lnSpc>
                <a:spcPct val="90000"/>
              </a:lnSpc>
            </a:pPr>
            <a:r>
              <a:rPr lang="ja-JP" altLang="en-US" dirty="0" smtClean="0"/>
              <a:t>②　雑誌</a:t>
            </a:r>
          </a:p>
          <a:p>
            <a:pPr lvl="1" eaLnBrk="1" hangingPunct="1">
              <a:lnSpc>
                <a:spcPct val="90000"/>
              </a:lnSpc>
            </a:pPr>
            <a:r>
              <a:rPr lang="ja-JP" altLang="en-US" dirty="0" smtClean="0"/>
              <a:t>・貸出不可（必要な部分のみ館内でコピー）　</a:t>
            </a:r>
          </a:p>
          <a:p>
            <a:pPr lvl="1" eaLnBrk="1" hangingPunct="1">
              <a:lnSpc>
                <a:spcPct val="90000"/>
              </a:lnSpc>
            </a:pPr>
            <a:r>
              <a:rPr lang="ja-JP" altLang="en-US" dirty="0" smtClean="0"/>
              <a:t>・分野別・タイトル順で配架</a:t>
            </a:r>
            <a:r>
              <a:rPr lang="ja-JP" altLang="en-US" dirty="0"/>
              <a:t>　 </a:t>
            </a:r>
            <a:r>
              <a:rPr lang="ja-JP" altLang="en-US" dirty="0" smtClean="0"/>
              <a:t>　</a:t>
            </a:r>
            <a:endParaRPr lang="en-US" altLang="ja-JP" dirty="0" smtClean="0"/>
          </a:p>
          <a:p>
            <a:pPr lvl="1" eaLnBrk="1" hangingPunct="1">
              <a:lnSpc>
                <a:spcPct val="90000"/>
              </a:lnSpc>
            </a:pPr>
            <a:r>
              <a:rPr lang="ja-JP" altLang="en-US" dirty="0" smtClean="0"/>
              <a:t>・新着とバックナンバーで配架場所が異なる</a:t>
            </a:r>
          </a:p>
          <a:p>
            <a:pPr lvl="1" eaLnBrk="1" hangingPunct="1">
              <a:lnSpc>
                <a:spcPct val="90000"/>
              </a:lnSpc>
            </a:pPr>
            <a:r>
              <a:rPr lang="ja-JP" altLang="en-US" dirty="0" smtClean="0"/>
              <a:t>・探す時は出版年や巻号に注意！</a:t>
            </a:r>
            <a:endParaRPr lang="en-US" altLang="ja-JP" dirty="0" smtClean="0"/>
          </a:p>
          <a:p>
            <a:pPr lvl="1" eaLnBrk="1" hangingPunct="1">
              <a:lnSpc>
                <a:spcPct val="90000"/>
              </a:lnSpc>
            </a:pPr>
            <a:r>
              <a:rPr lang="ja-JP" altLang="en-US" dirty="0"/>
              <a:t>・まとまった冊数になると製本される</a:t>
            </a:r>
            <a:endParaRPr lang="en-US" altLang="ja-JP" dirty="0"/>
          </a:p>
          <a:p>
            <a:pPr lvl="1" eaLnBrk="1" hangingPunct="1">
              <a:lnSpc>
                <a:spcPct val="90000"/>
              </a:lnSpc>
            </a:pPr>
            <a:r>
              <a:rPr lang="ja-JP" altLang="en-US" dirty="0" smtClean="0"/>
              <a:t>　　　　　</a:t>
            </a:r>
            <a:endParaRPr lang="ja-JP" altLang="en-US" sz="1800" dirty="0" smtClean="0"/>
          </a:p>
        </p:txBody>
      </p:sp>
    </p:spTree>
  </p:cSld>
  <p:clrMapOvr>
    <a:masterClrMapping/>
  </p:clrMapOvr>
  <p:transition spd="slow" advTm="33861"/>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468312" y="258764"/>
            <a:ext cx="8675687" cy="1433512"/>
          </a:xfrm>
        </p:spPr>
        <p:txBody>
          <a:bodyPr/>
          <a:lstStyle/>
          <a:p>
            <a:pPr algn="l" eaLnBrk="1" hangingPunct="1"/>
            <a:r>
              <a:rPr lang="en-US" altLang="ja-JP" dirty="0"/>
              <a:t>1-3. </a:t>
            </a:r>
            <a:r>
              <a:rPr lang="ja-JP" altLang="en-US" dirty="0"/>
              <a:t>岐阜大学図書館の</a:t>
            </a:r>
            <a:r>
              <a:rPr lang="ja-JP" altLang="en-US" dirty="0" smtClean="0"/>
              <a:t>資料</a:t>
            </a:r>
            <a:endParaRPr lang="en-US" altLang="ja-JP" dirty="0" smtClean="0"/>
          </a:p>
        </p:txBody>
      </p:sp>
      <p:sp>
        <p:nvSpPr>
          <p:cNvPr id="36866" name="AutoShape 3"/>
          <p:cNvSpPr>
            <a:spLocks noGrp="1" noChangeAspect="1" noChangeArrowheads="1"/>
          </p:cNvSpPr>
          <p:nvPr>
            <p:ph type="body" idx="1"/>
          </p:nvPr>
        </p:nvSpPr>
        <p:spPr>
          <a:xfrm>
            <a:off x="395288" y="2060699"/>
            <a:ext cx="8350251" cy="4752677"/>
          </a:xfrm>
        </p:spPr>
        <p:txBody>
          <a:bodyPr/>
          <a:lstStyle/>
          <a:p>
            <a:pPr eaLnBrk="1" hangingPunct="1">
              <a:lnSpc>
                <a:spcPct val="90000"/>
              </a:lnSpc>
            </a:pPr>
            <a:r>
              <a:rPr lang="ja-JP" altLang="en-US" dirty="0" smtClean="0"/>
              <a:t>③　新聞</a:t>
            </a:r>
            <a:endParaRPr lang="en-US" altLang="ja-JP" dirty="0" smtClean="0"/>
          </a:p>
          <a:p>
            <a:pPr eaLnBrk="1" hangingPunct="1">
              <a:lnSpc>
                <a:spcPct val="90000"/>
              </a:lnSpc>
            </a:pPr>
            <a:r>
              <a:rPr lang="ja-JP" altLang="en-US" sz="2800" dirty="0"/>
              <a:t>　</a:t>
            </a:r>
            <a:r>
              <a:rPr lang="ja-JP" altLang="en-US" sz="2800" dirty="0" smtClean="0"/>
              <a:t>  ・貸出不可（必要な部分のみ館内でコピー）　</a:t>
            </a:r>
            <a:endParaRPr lang="en-US" altLang="ja-JP" dirty="0" smtClean="0"/>
          </a:p>
          <a:p>
            <a:pPr lvl="1" eaLnBrk="1" hangingPunct="1">
              <a:lnSpc>
                <a:spcPct val="90000"/>
              </a:lnSpc>
            </a:pPr>
            <a:r>
              <a:rPr lang="ja-JP" altLang="en-US" dirty="0" smtClean="0"/>
              <a:t>・今週分（日曜～土曜）とバックナンバーで</a:t>
            </a:r>
            <a:endParaRPr lang="en-US" altLang="ja-JP" dirty="0" smtClean="0"/>
          </a:p>
          <a:p>
            <a:pPr lvl="1" eaLnBrk="1" hangingPunct="1">
              <a:lnSpc>
                <a:spcPct val="90000"/>
              </a:lnSpc>
            </a:pPr>
            <a:r>
              <a:rPr lang="ja-JP" altLang="en-US" dirty="0"/>
              <a:t>　</a:t>
            </a:r>
            <a:r>
              <a:rPr lang="ja-JP" altLang="en-US" dirty="0" smtClean="0"/>
              <a:t>配架場所が異なる</a:t>
            </a:r>
          </a:p>
          <a:p>
            <a:pPr lvl="1" eaLnBrk="1" hangingPunct="1">
              <a:lnSpc>
                <a:spcPct val="90000"/>
              </a:lnSpc>
            </a:pPr>
            <a:r>
              <a:rPr lang="ja-JP" altLang="en-US" dirty="0" smtClean="0"/>
              <a:t>・オリジナルのバックナンバーの保管期限は</a:t>
            </a:r>
            <a:endParaRPr lang="en-US" altLang="ja-JP" dirty="0" smtClean="0"/>
          </a:p>
          <a:p>
            <a:pPr lvl="1" eaLnBrk="1" hangingPunct="1">
              <a:lnSpc>
                <a:spcPct val="90000"/>
              </a:lnSpc>
            </a:pPr>
            <a:r>
              <a:rPr lang="ja-JP" altLang="en-US" dirty="0"/>
              <a:t>　</a:t>
            </a:r>
            <a:r>
              <a:rPr lang="ja-JP" altLang="en-US" dirty="0" smtClean="0"/>
              <a:t>６ヶ月～１２ヶ月</a:t>
            </a:r>
            <a:endParaRPr lang="en-US" altLang="ja-JP" dirty="0" smtClean="0"/>
          </a:p>
          <a:p>
            <a:pPr lvl="1" eaLnBrk="1" hangingPunct="1">
              <a:lnSpc>
                <a:spcPct val="90000"/>
              </a:lnSpc>
            </a:pPr>
            <a:r>
              <a:rPr lang="ja-JP" altLang="en-US" dirty="0" smtClean="0"/>
              <a:t>・</a:t>
            </a:r>
            <a:r>
              <a:rPr lang="ja-JP" altLang="en-US" dirty="0"/>
              <a:t>新聞によって</a:t>
            </a:r>
            <a:r>
              <a:rPr lang="ja-JP" altLang="en-US" dirty="0" smtClean="0"/>
              <a:t>は，縮刷版，製本版，オンライン版を使うことができる</a:t>
            </a:r>
            <a:endParaRPr lang="en-US" altLang="ja-JP" dirty="0"/>
          </a:p>
          <a:p>
            <a:pPr lvl="1" eaLnBrk="1" hangingPunct="1">
              <a:lnSpc>
                <a:spcPct val="90000"/>
              </a:lnSpc>
            </a:pPr>
            <a:r>
              <a:rPr lang="ja-JP" altLang="en-US" dirty="0" smtClean="0"/>
              <a:t>　　　　　</a:t>
            </a:r>
          </a:p>
        </p:txBody>
      </p:sp>
    </p:spTree>
    <p:extLst>
      <p:ext uri="{BB962C8B-B14F-4D97-AF65-F5344CB8AC3E}">
        <p14:creationId xmlns:p14="http://schemas.microsoft.com/office/powerpoint/2010/main" val="1098730684"/>
      </p:ext>
    </p:extLst>
  </p:cSld>
  <p:clrMapOvr>
    <a:masterClrMapping/>
  </p:clrMapOvr>
  <p:transition spd="slow" advTm="33861"/>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9|2.8"/>
</p:tagLst>
</file>

<file path=ppt/tags/tag10.xml><?xml version="1.0" encoding="utf-8"?>
<p:tagLst xmlns:a="http://schemas.openxmlformats.org/drawingml/2006/main" xmlns:r="http://schemas.openxmlformats.org/officeDocument/2006/relationships" xmlns:p="http://schemas.openxmlformats.org/presentationml/2006/main">
  <p:tag name="TIMING" val="|4.9|19.9|2|6.4|5.4|13.4"/>
</p:tagLst>
</file>

<file path=ppt/tags/tag11.xml><?xml version="1.0" encoding="utf-8"?>
<p:tagLst xmlns:a="http://schemas.openxmlformats.org/drawingml/2006/main" xmlns:r="http://schemas.openxmlformats.org/officeDocument/2006/relationships" xmlns:p="http://schemas.openxmlformats.org/presentationml/2006/main">
  <p:tag name="TIMING" val="|1|1.6"/>
</p:tagLst>
</file>

<file path=ppt/tags/tag12.xml><?xml version="1.0" encoding="utf-8"?>
<p:tagLst xmlns:a="http://schemas.openxmlformats.org/drawingml/2006/main" xmlns:r="http://schemas.openxmlformats.org/officeDocument/2006/relationships" xmlns:p="http://schemas.openxmlformats.org/presentationml/2006/main">
  <p:tag name="TIMING" val="|1|1.6"/>
</p:tagLst>
</file>

<file path=ppt/tags/tag13.xml><?xml version="1.0" encoding="utf-8"?>
<p:tagLst xmlns:a="http://schemas.openxmlformats.org/drawingml/2006/main" xmlns:r="http://schemas.openxmlformats.org/officeDocument/2006/relationships" xmlns:p="http://schemas.openxmlformats.org/presentationml/2006/main">
  <p:tag name="TIMING" val="|19.7|4|1.9|4.6|1|1.2"/>
</p:tagLst>
</file>

<file path=ppt/tags/tag14.xml><?xml version="1.0" encoding="utf-8"?>
<p:tagLst xmlns:a="http://schemas.openxmlformats.org/drawingml/2006/main" xmlns:r="http://schemas.openxmlformats.org/officeDocument/2006/relationships" xmlns:p="http://schemas.openxmlformats.org/presentationml/2006/main">
  <p:tag name="TIMING" val="|19.7|4|1.9|4.6|1|1.2"/>
</p:tagLst>
</file>

<file path=ppt/tags/tag15.xml><?xml version="1.0" encoding="utf-8"?>
<p:tagLst xmlns:a="http://schemas.openxmlformats.org/drawingml/2006/main" xmlns:r="http://schemas.openxmlformats.org/officeDocument/2006/relationships" xmlns:p="http://schemas.openxmlformats.org/presentationml/2006/main">
  <p:tag name="TIMING" val="|7.1"/>
</p:tagLst>
</file>

<file path=ppt/tags/tag16.xml><?xml version="1.0" encoding="utf-8"?>
<p:tagLst xmlns:a="http://schemas.openxmlformats.org/drawingml/2006/main" xmlns:r="http://schemas.openxmlformats.org/officeDocument/2006/relationships" xmlns:p="http://schemas.openxmlformats.org/presentationml/2006/main">
  <p:tag name="TIMING" val="|14.6|29.5|5|9.4|10.4"/>
</p:tagLst>
</file>

<file path=ppt/tags/tag17.xml><?xml version="1.0" encoding="utf-8"?>
<p:tagLst xmlns:a="http://schemas.openxmlformats.org/drawingml/2006/main" xmlns:r="http://schemas.openxmlformats.org/officeDocument/2006/relationships" xmlns:p="http://schemas.openxmlformats.org/presentationml/2006/main">
  <p:tag name="TIMING" val="|12.3"/>
</p:tagLst>
</file>

<file path=ppt/tags/tag2.xml><?xml version="1.0" encoding="utf-8"?>
<p:tagLst xmlns:a="http://schemas.openxmlformats.org/drawingml/2006/main" xmlns:r="http://schemas.openxmlformats.org/officeDocument/2006/relationships" xmlns:p="http://schemas.openxmlformats.org/presentationml/2006/main">
  <p:tag name="TIMING" val="|7.5|9.5"/>
</p:tagLst>
</file>

<file path=ppt/tags/tag3.xml><?xml version="1.0" encoding="utf-8"?>
<p:tagLst xmlns:a="http://schemas.openxmlformats.org/drawingml/2006/main" xmlns:r="http://schemas.openxmlformats.org/officeDocument/2006/relationships" xmlns:p="http://schemas.openxmlformats.org/presentationml/2006/main">
  <p:tag name="TIMING" val="|6.1|8.1|11.3|11.2|1.5|14.3"/>
</p:tagLst>
</file>

<file path=ppt/tags/tag4.xml><?xml version="1.0" encoding="utf-8"?>
<p:tagLst xmlns:a="http://schemas.openxmlformats.org/drawingml/2006/main" xmlns:r="http://schemas.openxmlformats.org/officeDocument/2006/relationships" xmlns:p="http://schemas.openxmlformats.org/presentationml/2006/main">
  <p:tag name="TIMING" val="|6.1|8.1|11.3|11.2|1.5|14.3"/>
</p:tagLst>
</file>

<file path=ppt/tags/tag5.xml><?xml version="1.0" encoding="utf-8"?>
<p:tagLst xmlns:a="http://schemas.openxmlformats.org/drawingml/2006/main" xmlns:r="http://schemas.openxmlformats.org/officeDocument/2006/relationships" xmlns:p="http://schemas.openxmlformats.org/presentationml/2006/main">
  <p:tag name="TIMING" val="|3.2|12"/>
</p:tagLst>
</file>

<file path=ppt/tags/tag6.xml><?xml version="1.0" encoding="utf-8"?>
<p:tagLst xmlns:a="http://schemas.openxmlformats.org/drawingml/2006/main" xmlns:r="http://schemas.openxmlformats.org/officeDocument/2006/relationships" xmlns:p="http://schemas.openxmlformats.org/presentationml/2006/main">
  <p:tag name="TIMING" val="|3.2|12"/>
</p:tagLst>
</file>

<file path=ppt/tags/tag7.xml><?xml version="1.0" encoding="utf-8"?>
<p:tagLst xmlns:a="http://schemas.openxmlformats.org/drawingml/2006/main" xmlns:r="http://schemas.openxmlformats.org/officeDocument/2006/relationships" xmlns:p="http://schemas.openxmlformats.org/presentationml/2006/main">
  <p:tag name="TIMING" val="|0.6|0.4|0.3|0.3|0.8"/>
</p:tagLst>
</file>

<file path=ppt/tags/tag8.xml><?xml version="1.0" encoding="utf-8"?>
<p:tagLst xmlns:a="http://schemas.openxmlformats.org/drawingml/2006/main" xmlns:r="http://schemas.openxmlformats.org/officeDocument/2006/relationships" xmlns:p="http://schemas.openxmlformats.org/presentationml/2006/main">
  <p:tag name="TIMING" val="|0.6|0.7|0.8|0.8"/>
</p:tagLst>
</file>

<file path=ppt/tags/tag9.xml><?xml version="1.0" encoding="utf-8"?>
<p:tagLst xmlns:a="http://schemas.openxmlformats.org/drawingml/2006/main" xmlns:r="http://schemas.openxmlformats.org/officeDocument/2006/relationships" xmlns:p="http://schemas.openxmlformats.org/presentationml/2006/main">
  <p:tag name="TIMING" val="|0.6|0.7|0.8|0.8"/>
</p:tagLst>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a:solidFill>
            <a:srgbClr val="000000"/>
          </a:solidFill>
          <a:miter lim="800000"/>
          <a:headEnd/>
          <a:tailEnd/>
        </a:ln>
      </a:spPr>
      <a:bodyPr lIns="74295" tIns="8890" rIns="74295" bIns="8890"/>
      <a:lstStyle>
        <a:defPPr algn="just">
          <a:buClr>
            <a:srgbClr val="000000"/>
          </a:buClr>
          <a:buSzPct val="100000"/>
          <a:buFont typeface="Times New Roman" pitchFamily="18" charset="0"/>
          <a:buNone/>
          <a:defRPr kumimoji="0" sz="1400" dirty="0">
            <a:solidFill>
              <a:srgbClr val="000000"/>
            </a:solidFill>
            <a:latin typeface="ＭＳ ゴシック" pitchFamily="49" charset="-128"/>
            <a:ea typeface="ＭＳ ゴシック" pitchFamily="49" charset="-128"/>
          </a:defRPr>
        </a:defPPr>
      </a:lstStyle>
    </a:spDef>
    <a:ln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標準デザイン">
  <a:themeElements>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8524</TotalTime>
  <Words>3386</Words>
  <Application>Microsoft Office PowerPoint</Application>
  <PresentationFormat>画面に合わせる (4:3)</PresentationFormat>
  <Paragraphs>386</Paragraphs>
  <Slides>31</Slides>
  <Notes>31</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31</vt:i4>
      </vt:variant>
    </vt:vector>
  </HeadingPairs>
  <TitlesOfParts>
    <vt:vector size="42" baseType="lpstr">
      <vt:lpstr>HGS創英角ｺﾞｼｯｸUB</vt:lpstr>
      <vt:lpstr>ＭＳ Ｐゴシック</vt:lpstr>
      <vt:lpstr>ＭＳ Ｐ明朝</vt:lpstr>
      <vt:lpstr>ＭＳ ゴシック</vt:lpstr>
      <vt:lpstr>宋体</vt:lpstr>
      <vt:lpstr>Arial</vt:lpstr>
      <vt:lpstr>Century</vt:lpstr>
      <vt:lpstr>Times New Roman</vt:lpstr>
      <vt:lpstr>Wingdings</vt:lpstr>
      <vt:lpstr>標準デザイン</vt:lpstr>
      <vt:lpstr>1_標準デザイン</vt:lpstr>
      <vt:lpstr>＝ 図書館講習会＝</vt:lpstr>
      <vt:lpstr>本日の流れ</vt:lpstr>
      <vt:lpstr>1-1．岐阜大学図書館とは？</vt:lpstr>
      <vt:lpstr>1-2. OPACとは？</vt:lpstr>
      <vt:lpstr>1-2.5. OPACと検索エンジンの違い</vt:lpstr>
      <vt:lpstr>1-2.5. OPACと検索エンジンの違い</vt:lpstr>
      <vt:lpstr>1-3. 岐阜大学図書館の資料</vt:lpstr>
      <vt:lpstr>1-3. 岐阜大学図書館の資料</vt:lpstr>
      <vt:lpstr>1-3. 岐阜大学図書館の資料</vt:lpstr>
      <vt:lpstr>1-4. 請求記号とは？</vt:lpstr>
      <vt:lpstr>2-1. 岐阜大学図書館HP</vt:lpstr>
      <vt:lpstr>2-2. OPACの検索方法（図書）</vt:lpstr>
      <vt:lpstr>2-2. OPACの検索方法（図書）</vt:lpstr>
      <vt:lpstr>2-2. OPACの検索方法（図書）</vt:lpstr>
      <vt:lpstr>2-2. OPACの検索方法（図書）</vt:lpstr>
      <vt:lpstr>PowerPoint プレゼンテーション</vt:lpstr>
      <vt:lpstr>2-2.5　図書の見つけ方</vt:lpstr>
      <vt:lpstr>2-3. OPACの検索方法（雑誌）</vt:lpstr>
      <vt:lpstr>2-3. OPACの検索方法（雑誌）</vt:lpstr>
      <vt:lpstr>2-3. OPACの検索方法（雑誌）</vt:lpstr>
      <vt:lpstr>2-3. OPACの検索方法（雑誌）</vt:lpstr>
      <vt:lpstr>2-3.5　雑誌の見つけ方</vt:lpstr>
      <vt:lpstr>2-4. 新聞の探し方</vt:lpstr>
      <vt:lpstr>2-4. 新聞の探し方</vt:lpstr>
      <vt:lpstr>3-1. 岐阜大学にない資料の探し方</vt:lpstr>
      <vt:lpstr>PowerPoint プレゼンテーション</vt:lpstr>
      <vt:lpstr>3-2. 学外の資料を入手する</vt:lpstr>
      <vt:lpstr>3-3. 図書購入希望</vt:lpstr>
      <vt:lpstr>実習問題</vt:lpstr>
      <vt:lpstr>おまけ：My Libraryの活用</vt:lpstr>
      <vt:lpstr>最後に</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図書館利用講習会</dc:title>
  <dc:creator>総合情報メディアセンター</dc:creator>
  <cp:lastModifiedBy>図書館資料サービス係</cp:lastModifiedBy>
  <cp:revision>400</cp:revision>
  <cp:lastPrinted>2019-05-14T05:37:26Z</cp:lastPrinted>
  <dcterms:created xsi:type="dcterms:W3CDTF">2010-09-17T06:47:38Z</dcterms:created>
  <dcterms:modified xsi:type="dcterms:W3CDTF">2019-05-14T07:40:23Z</dcterms:modified>
</cp:coreProperties>
</file>